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2" r:id="rId2"/>
  </p:sldMasterIdLst>
  <p:notesMasterIdLst>
    <p:notesMasterId r:id="rId17"/>
  </p:notesMasterIdLst>
  <p:sldIdLst>
    <p:sldId id="256" r:id="rId3"/>
    <p:sldId id="274" r:id="rId4"/>
    <p:sldId id="287" r:id="rId5"/>
    <p:sldId id="289" r:id="rId6"/>
    <p:sldId id="290" r:id="rId7"/>
    <p:sldId id="291" r:id="rId8"/>
    <p:sldId id="292" r:id="rId9"/>
    <p:sldId id="293" r:id="rId10"/>
    <p:sldId id="294" r:id="rId11"/>
    <p:sldId id="296" r:id="rId12"/>
    <p:sldId id="297" r:id="rId13"/>
    <p:sldId id="298" r:id="rId14"/>
    <p:sldId id="295" r:id="rId15"/>
    <p:sldId id="273" r:id="rId16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B800"/>
    <a:srgbClr val="3333FF"/>
    <a:srgbClr val="FF9900"/>
    <a:srgbClr val="D0D8E8"/>
    <a:srgbClr val="E9EDF4"/>
    <a:srgbClr val="002F66"/>
    <a:srgbClr val="A90E13"/>
    <a:srgbClr val="33CC33"/>
    <a:srgbClr val="71BF49"/>
    <a:srgbClr val="6387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29" autoAdjust="0"/>
  </p:normalViewPr>
  <p:slideViewPr>
    <p:cSldViewPr snapToGrid="0" snapToObjects="1">
      <p:cViewPr varScale="1">
        <p:scale>
          <a:sx n="70" d="100"/>
          <a:sy n="70" d="100"/>
        </p:scale>
        <p:origin x="1218" y="4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D7BD95-B02D-4343-98B9-93B924B84F15}" type="datetimeFigureOut">
              <a:rPr lang="en-US" smtClean="0"/>
              <a:pPr/>
              <a:t>3/19/2018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6B7778-B2C9-48E9-920F-325679A79C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525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1703" y="278294"/>
            <a:ext cx="5562323" cy="2405271"/>
          </a:xfrm>
        </p:spPr>
        <p:txBody>
          <a:bodyPr anchor="t" anchorCtr="0">
            <a:normAutofit/>
          </a:bodyPr>
          <a:lstStyle>
            <a:lvl1pPr algn="l"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1703" y="2941982"/>
            <a:ext cx="2332106" cy="2315817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lang="en-US" sz="24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3D07B-B9B6-C444-A01F-9431D03BDAA4}" type="datetimeFigureOut">
              <a:rPr lang="en-US" smtClean="0"/>
              <a:pPr/>
              <a:t>3/19/2018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0135-24A5-AA42-B8BE-3A78067FE7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866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rgbClr val="002F66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3D07B-B9B6-C444-A01F-9431D03BDAA4}" type="datetimeFigureOut">
              <a:rPr lang="en-US" smtClean="0"/>
              <a:pPr/>
              <a:t>3/19/2018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0135-24A5-AA42-B8BE-3A78067FE7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735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tcure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rgbClr val="002F66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21450" y="1600201"/>
            <a:ext cx="2889250" cy="418437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1600"/>
            </a:lvl1pPr>
            <a:lvl2pPr marL="0" indent="0">
              <a:lnSpc>
                <a:spcPct val="150000"/>
              </a:lnSpc>
              <a:buFontTx/>
              <a:buNone/>
              <a:defRPr sz="1600"/>
            </a:lvl2pPr>
            <a:lvl3pPr marL="0" indent="0">
              <a:lnSpc>
                <a:spcPct val="150000"/>
              </a:lnSpc>
              <a:buFontTx/>
              <a:buNone/>
              <a:defRPr sz="1600"/>
            </a:lvl3pPr>
            <a:lvl4pPr marL="0" indent="0">
              <a:lnSpc>
                <a:spcPct val="150000"/>
              </a:lnSpc>
              <a:buFontTx/>
              <a:buNone/>
              <a:defRPr sz="1600"/>
            </a:lvl4pPr>
            <a:lvl5pPr marL="0" indent="0">
              <a:lnSpc>
                <a:spcPct val="150000"/>
              </a:lnSpc>
              <a:buFontTx/>
              <a:buNone/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3D07B-B9B6-C444-A01F-9431D03BDAA4}" type="datetimeFigureOut">
              <a:rPr lang="en-US" smtClean="0"/>
              <a:pPr/>
              <a:t>3/19/2018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0135-24A5-AA42-B8BE-3A78067FE7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>
            <a:off x="495300" y="1600200"/>
            <a:ext cx="5943600" cy="4184373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735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&amp;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5961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3D07B-B9B6-C444-A01F-9431D03BDAA4}" type="datetimeFigureOut">
              <a:rPr lang="en-US" smtClean="0"/>
              <a:pPr/>
              <a:t>3/19/2018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0135-24A5-AA42-B8BE-3A78067FE7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829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rgbClr val="002F66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3D07B-B9B6-C444-A01F-9431D03BDAA4}" type="datetimeFigureOut">
              <a:rPr lang="en-US" smtClean="0"/>
              <a:pPr/>
              <a:t>3/19/2018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0135-24A5-AA42-B8BE-3A78067FE7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735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02F66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31372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4733" y="1600201"/>
            <a:ext cx="431596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3D07B-B9B6-C444-A01F-9431D03BDAA4}" type="datetimeFigureOut">
              <a:rPr lang="en-US" smtClean="0"/>
              <a:pPr/>
              <a:t>3/19/2018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0135-24A5-AA42-B8BE-3A78067FE7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702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02F66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3D07B-B9B6-C444-A01F-9431D03BDAA4}" type="datetimeFigureOut">
              <a:rPr lang="en-US" smtClean="0"/>
              <a:pPr/>
              <a:t>3/19/2018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0135-24A5-AA42-B8BE-3A78067FE7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092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3D07B-B9B6-C444-A01F-9431D03BDAA4}" type="datetimeFigureOut">
              <a:rPr lang="en-US" smtClean="0"/>
              <a:pPr/>
              <a:t>3/19/2018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0135-24A5-AA42-B8BE-3A78067FE7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55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24"/>
            <a:ext cx="9905999" cy="684123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3D07B-B9B6-C444-A01F-9431D03BDAA4}" type="datetimeFigureOut">
              <a:rPr lang="en-US" smtClean="0"/>
              <a:pPr/>
              <a:t>3/19/2018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470135-24A5-AA42-B8BE-3A78067FE72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24"/>
            <a:ext cx="9905999" cy="68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98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7" r:id="rId4"/>
    <p:sldLayoutId id="2147483661" r:id="rId5"/>
    <p:sldLayoutId id="2147483652" r:id="rId6"/>
    <p:sldLayoutId id="2147483653" r:id="rId7"/>
    <p:sldLayoutId id="2147483655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633B9-941F-4D36-9740-F4B8E4B09DC3}" type="datetimeFigureOut">
              <a:rPr lang="en-US" smtClean="0"/>
              <a:pPr/>
              <a:t>3/19/2018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D40DC-DFA6-4F5E-B244-5E87571D92C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0095533" cy="6972131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2F66"/>
                </a:solidFill>
              </a:rPr>
              <a:t>TAX3702</a:t>
            </a:r>
            <a:br>
              <a:rPr lang="en-US" dirty="0" smtClean="0">
                <a:solidFill>
                  <a:srgbClr val="002F66"/>
                </a:solidFill>
              </a:rPr>
            </a:br>
            <a:r>
              <a:rPr lang="en-US" dirty="0" smtClean="0">
                <a:solidFill>
                  <a:srgbClr val="002F66"/>
                </a:solidFill>
              </a:rPr>
              <a:t> 2018</a:t>
            </a:r>
            <a:endParaRPr lang="en-US" dirty="0">
              <a:solidFill>
                <a:srgbClr val="002F66"/>
              </a:solidFill>
            </a:endParaRPr>
          </a:p>
        </p:txBody>
      </p:sp>
      <p:sp>
        <p:nvSpPr>
          <p:cNvPr id="15" name="Subtitle 14"/>
          <p:cNvSpPr>
            <a:spLocks noGrp="1"/>
          </p:cNvSpPr>
          <p:nvPr>
            <p:ph type="subTitle" idx="1"/>
          </p:nvPr>
        </p:nvSpPr>
        <p:spPr>
          <a:xfrm>
            <a:off x="311702" y="1376413"/>
            <a:ext cx="3835755" cy="1607420"/>
          </a:xfrm>
        </p:spPr>
        <p:txBody>
          <a:bodyPr/>
          <a:lstStyle/>
          <a:p>
            <a:r>
              <a:rPr lang="en-ZA" dirty="0" smtClean="0"/>
              <a:t>Michelle Bernard</a:t>
            </a:r>
          </a:p>
          <a:p>
            <a:r>
              <a:rPr lang="en-ZA" dirty="0" smtClean="0"/>
              <a:t>Ari Swanepoel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73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TRAVEL ALLOWANCE (LU 3)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634295"/>
            <a:ext cx="89154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dirty="0" smtClean="0"/>
              <a:t>Employer &amp; Employee relationship</a:t>
            </a:r>
          </a:p>
        </p:txBody>
      </p:sp>
      <p:pic>
        <p:nvPicPr>
          <p:cNvPr id="1026" name="Picture 2" descr="Image result for employer employ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74" y="364771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52094" t="-82" b="1"/>
          <a:stretch/>
        </p:blipFill>
        <p:spPr>
          <a:xfrm>
            <a:off x="6303522" y="2626468"/>
            <a:ext cx="2558375" cy="29988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644" y="2776172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47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t="11703" b="11438"/>
          <a:stretch/>
        </p:blipFill>
        <p:spPr>
          <a:xfrm>
            <a:off x="495300" y="4280172"/>
            <a:ext cx="2940091" cy="169261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4188" y="1690149"/>
            <a:ext cx="2143125" cy="21431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95300" y="3881336"/>
            <a:ext cx="2940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PRIVATE USE</a:t>
            </a:r>
            <a:endParaRPr lang="en-US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Right Arrow 16"/>
          <p:cNvSpPr/>
          <p:nvPr/>
        </p:nvSpPr>
        <p:spPr>
          <a:xfrm rot="8061288">
            <a:off x="3012238" y="3376264"/>
            <a:ext cx="846306" cy="48830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5856051" y="3124497"/>
            <a:ext cx="4523563" cy="2739255"/>
            <a:chOff x="5856051" y="3124497"/>
            <a:chExt cx="4523563" cy="2739255"/>
          </a:xfrm>
        </p:grpSpPr>
        <p:sp>
          <p:nvSpPr>
            <p:cNvPr id="15" name="TextBox 14"/>
            <p:cNvSpPr txBox="1"/>
            <p:nvPr/>
          </p:nvSpPr>
          <p:spPr>
            <a:xfrm>
              <a:off x="7237580" y="3124497"/>
              <a:ext cx="31420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BUSINESS USE</a:t>
              </a:r>
              <a:endParaRPr lang="en-US" sz="2400" b="1" dirty="0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5856051" y="3249038"/>
              <a:ext cx="3230192" cy="2614714"/>
              <a:chOff x="5856051" y="3249038"/>
              <a:chExt cx="3230192" cy="2614714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62193" y="3482502"/>
                <a:ext cx="1924050" cy="2381250"/>
              </a:xfrm>
              <a:prstGeom prst="rect">
                <a:avLst/>
              </a:prstGeom>
            </p:spPr>
          </p:pic>
          <p:sp>
            <p:nvSpPr>
              <p:cNvPr id="18" name="Right Arrow 17"/>
              <p:cNvSpPr/>
              <p:nvPr/>
            </p:nvSpPr>
            <p:spPr>
              <a:xfrm rot="2220837">
                <a:off x="5856051" y="3249038"/>
                <a:ext cx="824797" cy="466928"/>
              </a:xfrm>
              <a:prstGeom prst="right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2" name="Group 21"/>
          <p:cNvGrpSpPr/>
          <p:nvPr/>
        </p:nvGrpSpPr>
        <p:grpSpPr>
          <a:xfrm>
            <a:off x="5995380" y="1944699"/>
            <a:ext cx="2459645" cy="369332"/>
            <a:chOff x="5995380" y="1944699"/>
            <a:chExt cx="2459645" cy="369332"/>
          </a:xfrm>
        </p:grpSpPr>
        <p:cxnSp>
          <p:nvCxnSpPr>
            <p:cNvPr id="20" name="Straight Arrow Connector 19"/>
            <p:cNvCxnSpPr/>
            <p:nvPr/>
          </p:nvCxnSpPr>
          <p:spPr>
            <a:xfrm flipH="1">
              <a:off x="5995380" y="2309998"/>
              <a:ext cx="2321769" cy="0"/>
            </a:xfrm>
            <a:prstGeom prst="straightConnector1">
              <a:avLst/>
            </a:prstGeom>
            <a:ln>
              <a:solidFill>
                <a:srgbClr val="35B8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6020135" y="1944699"/>
              <a:ext cx="24348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35B800"/>
                  </a:solidFill>
                </a:rPr>
                <a:t>10 000km for the year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91830" y="166873"/>
            <a:ext cx="6546713" cy="2143125"/>
            <a:chOff x="291830" y="166873"/>
            <a:chExt cx="6546713" cy="2143125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1830" y="166873"/>
              <a:ext cx="2143125" cy="2143125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2178994" y="407438"/>
              <a:ext cx="465954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I give you a </a:t>
              </a:r>
            </a:p>
            <a:p>
              <a:r>
                <a:rPr lang="en-US" sz="2400" dirty="0" smtClean="0"/>
                <a:t>TRAVEL ALLOWANCE = R75 000py</a:t>
              </a:r>
              <a:endParaRPr lang="en-US" sz="2400" dirty="0"/>
            </a:p>
          </p:txBody>
        </p:sp>
        <p:cxnSp>
          <p:nvCxnSpPr>
            <p:cNvPr id="4" name="Straight Arrow Connector 3"/>
            <p:cNvCxnSpPr/>
            <p:nvPr/>
          </p:nvCxnSpPr>
          <p:spPr>
            <a:xfrm>
              <a:off x="1896894" y="1238435"/>
              <a:ext cx="2081719" cy="91137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/>
          <a:srcRect l="8103" t="26198" r="10370" b="39057"/>
          <a:stretch/>
        </p:blipFill>
        <p:spPr>
          <a:xfrm rot="20003907">
            <a:off x="468167" y="4696487"/>
            <a:ext cx="3088263" cy="60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7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2061" y="2071607"/>
            <a:ext cx="2851529" cy="28515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8834" y="1341699"/>
            <a:ext cx="31929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Determined Value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592368" y="1403253"/>
            <a:ext cx="2177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INCLUDING VAT</a:t>
            </a:r>
            <a:endParaRPr lang="en-US" sz="2400" b="1" dirty="0">
              <a:solidFill>
                <a:srgbClr val="FF0000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5014920" y="2391528"/>
            <a:ext cx="3716878" cy="771261"/>
            <a:chOff x="4056434" y="3038768"/>
            <a:chExt cx="3716878" cy="771261"/>
          </a:xfrm>
        </p:grpSpPr>
        <p:sp>
          <p:nvSpPr>
            <p:cNvPr id="7" name="TextBox 6"/>
            <p:cNvSpPr txBox="1"/>
            <p:nvPr/>
          </p:nvSpPr>
          <p:spPr>
            <a:xfrm>
              <a:off x="4056434" y="3162789"/>
              <a:ext cx="32879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Business </a:t>
              </a:r>
              <a:r>
                <a:rPr lang="en-US" sz="2800" dirty="0" err="1" smtClean="0"/>
                <a:t>kilometres</a:t>
              </a:r>
              <a:endParaRPr lang="en-US" sz="2800" dirty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50133" y="3038768"/>
              <a:ext cx="623179" cy="771261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4360131" y="3738137"/>
            <a:ext cx="3744171" cy="631979"/>
            <a:chOff x="4056434" y="3866446"/>
            <a:chExt cx="3744171" cy="631979"/>
          </a:xfrm>
        </p:grpSpPr>
        <p:sp>
          <p:nvSpPr>
            <p:cNvPr id="8" name="TextBox 7"/>
            <p:cNvSpPr txBox="1"/>
            <p:nvPr/>
          </p:nvSpPr>
          <p:spPr>
            <a:xfrm>
              <a:off x="4056434" y="3866446"/>
              <a:ext cx="281692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Private </a:t>
              </a:r>
              <a:r>
                <a:rPr lang="en-US" sz="2800" dirty="0" err="1" smtClean="0"/>
                <a:t>kilometres</a:t>
              </a:r>
              <a:endParaRPr lang="en-US" sz="2800" dirty="0"/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4"/>
            <a:srcRect t="11703" b="11438"/>
            <a:stretch/>
          </p:blipFill>
          <p:spPr>
            <a:xfrm>
              <a:off x="6888160" y="3973130"/>
              <a:ext cx="912445" cy="525295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592060" y="5137079"/>
            <a:ext cx="8829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 smtClean="0"/>
              <a:t>How much of the costs relate to business km’s travelled?</a:t>
            </a:r>
            <a:endParaRPr lang="en-ZA" sz="2800" b="1" dirty="0"/>
          </a:p>
        </p:txBody>
      </p:sp>
    </p:spTree>
    <p:extLst>
      <p:ext uri="{BB962C8B-B14F-4D97-AF65-F5344CB8AC3E}">
        <p14:creationId xmlns:p14="http://schemas.microsoft.com/office/powerpoint/2010/main" val="143528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8812238"/>
              </p:ext>
            </p:extLst>
          </p:nvPr>
        </p:nvGraphicFramePr>
        <p:xfrm>
          <a:off x="495300" y="2232498"/>
          <a:ext cx="8915400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8850">
                  <a:extLst>
                    <a:ext uri="{9D8B030D-6E8A-4147-A177-3AD203B41FA5}">
                      <a16:colId xmlns:a16="http://schemas.microsoft.com/office/drawing/2014/main" xmlns="" val="4138422458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xmlns="" val="413127906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xmlns="" val="2204029100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xmlns="" val="463209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DEEMED COSTS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R/km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R/km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R/km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26890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Fixed Cost per km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02724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Fuel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5835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Maintenance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8668795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2968631"/>
              </p:ext>
            </p:extLst>
          </p:nvPr>
        </p:nvGraphicFramePr>
        <p:xfrm>
          <a:off x="495300" y="4389156"/>
          <a:ext cx="89154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8850">
                  <a:extLst>
                    <a:ext uri="{9D8B030D-6E8A-4147-A177-3AD203B41FA5}">
                      <a16:colId xmlns:a16="http://schemas.microsoft.com/office/drawing/2014/main" xmlns="" val="10837928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xmlns="" val="196911990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xmlns="" val="600411465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xmlns="" val="847131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ACTUAL</a:t>
                      </a:r>
                      <a:r>
                        <a:rPr lang="en-US" sz="2000" baseline="0" dirty="0" smtClean="0"/>
                        <a:t> COSTS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Rands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Rands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Rands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41579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61873168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861033"/>
              </p:ext>
            </p:extLst>
          </p:nvPr>
        </p:nvGraphicFramePr>
        <p:xfrm>
          <a:off x="495300" y="1092548"/>
          <a:ext cx="8915400" cy="100735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28850">
                  <a:extLst>
                    <a:ext uri="{9D8B030D-6E8A-4147-A177-3AD203B41FA5}">
                      <a16:colId xmlns:a16="http://schemas.microsoft.com/office/drawing/2014/main" xmlns="" val="99658571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xmlns="" val="1879646557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xmlns="" val="2309188153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xmlns="" val="4067727623"/>
                    </a:ext>
                  </a:extLst>
                </a:gridCol>
              </a:tblGrid>
              <a:tr h="100735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2073012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 rot="19215697">
            <a:off x="2710215" y="2651012"/>
            <a:ext cx="205946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/>
                <a:solidFill>
                  <a:schemeClr val="accent3"/>
                </a:solidFill>
                <a:effectLst/>
              </a:rPr>
              <a:t>NOTHING</a:t>
            </a:r>
            <a:endParaRPr lang="en-US" sz="36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8" name="Rectangle 7"/>
          <p:cNvSpPr/>
          <p:nvPr/>
        </p:nvSpPr>
        <p:spPr>
          <a:xfrm rot="20165648">
            <a:off x="2862528" y="4498386"/>
            <a:ext cx="18491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/>
                <a:solidFill>
                  <a:schemeClr val="accent3"/>
                </a:solidFill>
                <a:effectLst/>
              </a:rPr>
              <a:t>NOTHING</a:t>
            </a:r>
            <a:endParaRPr lang="en-US" sz="28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0" name="Rectangle 9"/>
          <p:cNvSpPr/>
          <p:nvPr/>
        </p:nvSpPr>
        <p:spPr>
          <a:xfrm rot="20165648">
            <a:off x="5116103" y="4498385"/>
            <a:ext cx="18491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/>
                <a:solidFill>
                  <a:schemeClr val="accent3"/>
                </a:solidFill>
                <a:effectLst/>
              </a:rPr>
              <a:t>NOTHING</a:t>
            </a:r>
            <a:endParaRPr lang="en-US" sz="28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40913" y="1176575"/>
            <a:ext cx="190254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NO LOGBOOK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NO RECORDS</a:t>
            </a:r>
          </a:p>
          <a:p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94488" y="1181935"/>
            <a:ext cx="190254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LOGBOOK</a:t>
            </a:r>
            <a:endParaRPr lang="en-US" sz="2000" b="1" dirty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chemeClr val="bg1"/>
                </a:solidFill>
              </a:rPr>
              <a:t>NO RECORDS</a:t>
            </a:r>
          </a:p>
          <a:p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48063" y="1172207"/>
            <a:ext cx="190254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LOGBOOK</a:t>
            </a:r>
            <a:endParaRPr lang="en-US" sz="2000" b="1" dirty="0">
              <a:solidFill>
                <a:schemeClr val="bg1"/>
              </a:solidFill>
            </a:endParaRPr>
          </a:p>
          <a:p>
            <a:r>
              <a:rPr lang="en-US" sz="2000" b="1" dirty="0" smtClean="0">
                <a:solidFill>
                  <a:schemeClr val="bg1"/>
                </a:solidFill>
              </a:rPr>
              <a:t>RECORDS</a:t>
            </a:r>
            <a:endParaRPr lang="en-US" sz="2000" b="1" dirty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52936" y="2635417"/>
            <a:ext cx="16634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YES! Per </a:t>
            </a:r>
            <a:r>
              <a:rPr lang="en-US" sz="2000" dirty="0" smtClean="0"/>
              <a:t>table</a:t>
            </a:r>
          </a:p>
          <a:p>
            <a:endParaRPr lang="en-US" sz="500" dirty="0"/>
          </a:p>
          <a:p>
            <a:r>
              <a:rPr lang="en-US" sz="2000" dirty="0"/>
              <a:t>YES! Per </a:t>
            </a:r>
            <a:r>
              <a:rPr lang="en-US" sz="2000" dirty="0" smtClean="0"/>
              <a:t>table</a:t>
            </a:r>
          </a:p>
          <a:p>
            <a:endParaRPr lang="en-US" sz="300" dirty="0"/>
          </a:p>
          <a:p>
            <a:r>
              <a:rPr lang="en-US" sz="2000" dirty="0"/>
              <a:t>YES! Per table</a:t>
            </a:r>
          </a:p>
          <a:p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7518865" y="2635417"/>
            <a:ext cx="1663430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YES! Per </a:t>
            </a:r>
            <a:r>
              <a:rPr lang="en-US" sz="2000" dirty="0" smtClean="0"/>
              <a:t>table</a:t>
            </a:r>
          </a:p>
          <a:p>
            <a:endParaRPr lang="en-US" sz="600" dirty="0"/>
          </a:p>
          <a:p>
            <a:r>
              <a:rPr lang="en-US" sz="2000" dirty="0"/>
              <a:t>YES! Per </a:t>
            </a:r>
            <a:r>
              <a:rPr lang="en-US" sz="2000" dirty="0" smtClean="0"/>
              <a:t>table</a:t>
            </a:r>
          </a:p>
          <a:p>
            <a:endParaRPr lang="en-US" sz="300" dirty="0"/>
          </a:p>
          <a:p>
            <a:r>
              <a:rPr lang="en-US" sz="2000" dirty="0"/>
              <a:t>YES! Per table</a:t>
            </a:r>
          </a:p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7462538" y="4755974"/>
            <a:ext cx="16634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YES! </a:t>
            </a:r>
            <a:r>
              <a:rPr lang="en-US" sz="2000" dirty="0" smtClean="0"/>
              <a:t>Actuals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7611" y="463512"/>
            <a:ext cx="70015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HOW TO DETERMINE YOUR DEDUCTION</a:t>
            </a:r>
            <a:endParaRPr lang="en-US" sz="3200" b="1" dirty="0"/>
          </a:p>
        </p:txBody>
      </p:sp>
      <p:grpSp>
        <p:nvGrpSpPr>
          <p:cNvPr id="9" name="Group 8"/>
          <p:cNvGrpSpPr/>
          <p:nvPr/>
        </p:nvGrpSpPr>
        <p:grpSpPr>
          <a:xfrm>
            <a:off x="2568102" y="5125306"/>
            <a:ext cx="2394315" cy="1541727"/>
            <a:chOff x="2835830" y="5125306"/>
            <a:chExt cx="2126587" cy="2249613"/>
          </a:xfrm>
        </p:grpSpPr>
        <p:sp>
          <p:nvSpPr>
            <p:cNvPr id="2" name="TextBox 1"/>
            <p:cNvSpPr txBox="1"/>
            <p:nvPr/>
          </p:nvSpPr>
          <p:spPr>
            <a:xfrm>
              <a:off x="2835830" y="5743703"/>
              <a:ext cx="2126587" cy="1631216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r>
                <a:rPr lang="en-ZA" sz="2000" b="1" dirty="0" smtClean="0"/>
                <a:t>Full travel allowance deemed for private use = fully taxable!</a:t>
              </a:r>
              <a:endParaRPr lang="en-ZA" sz="2000" b="1" dirty="0"/>
            </a:p>
          </p:txBody>
        </p:sp>
        <p:sp>
          <p:nvSpPr>
            <p:cNvPr id="3" name="Down Arrow 2"/>
            <p:cNvSpPr/>
            <p:nvPr/>
          </p:nvSpPr>
          <p:spPr>
            <a:xfrm>
              <a:off x="3614915" y="5125306"/>
              <a:ext cx="354539" cy="494658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089407" y="5125307"/>
            <a:ext cx="2021512" cy="1726535"/>
            <a:chOff x="5089407" y="5125307"/>
            <a:chExt cx="2021512" cy="1726535"/>
          </a:xfrm>
        </p:grpSpPr>
        <p:sp>
          <p:nvSpPr>
            <p:cNvPr id="20" name="Down Arrow 19"/>
            <p:cNvSpPr/>
            <p:nvPr/>
          </p:nvSpPr>
          <p:spPr>
            <a:xfrm>
              <a:off x="5907381" y="5125307"/>
              <a:ext cx="354539" cy="322438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089407" y="5528403"/>
              <a:ext cx="2021512" cy="1323439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r>
                <a:rPr lang="en-ZA" sz="2000" b="1" dirty="0" smtClean="0"/>
                <a:t>Travel allowance less business km’s = private km’s taxable</a:t>
              </a:r>
              <a:endParaRPr lang="en-ZA" sz="2000" b="1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236130" y="5123879"/>
            <a:ext cx="2021512" cy="1726535"/>
            <a:chOff x="7236130" y="5123879"/>
            <a:chExt cx="2021512" cy="1726535"/>
          </a:xfrm>
        </p:grpSpPr>
        <p:sp>
          <p:nvSpPr>
            <p:cNvPr id="26" name="Down Arrow 25"/>
            <p:cNvSpPr/>
            <p:nvPr/>
          </p:nvSpPr>
          <p:spPr>
            <a:xfrm>
              <a:off x="8054104" y="5123879"/>
              <a:ext cx="354539" cy="322438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236130" y="5526975"/>
              <a:ext cx="2021512" cy="1323439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r>
                <a:rPr lang="en-ZA" sz="2000" b="1" dirty="0" smtClean="0"/>
                <a:t>Travel allowance less business km’s = private km’s taxable</a:t>
              </a:r>
              <a:endParaRPr lang="en-ZA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434607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125055"/>
              </p:ext>
            </p:extLst>
          </p:nvPr>
        </p:nvGraphicFramePr>
        <p:xfrm>
          <a:off x="238253" y="619183"/>
          <a:ext cx="9223534" cy="100735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38761">
                  <a:extLst>
                    <a:ext uri="{9D8B030D-6E8A-4147-A177-3AD203B41FA5}">
                      <a16:colId xmlns:a16="http://schemas.microsoft.com/office/drawing/2014/main" xmlns="" val="99658571"/>
                    </a:ext>
                  </a:extLst>
                </a:gridCol>
                <a:gridCol w="2618939">
                  <a:extLst>
                    <a:ext uri="{9D8B030D-6E8A-4147-A177-3AD203B41FA5}">
                      <a16:colId xmlns:a16="http://schemas.microsoft.com/office/drawing/2014/main" xmlns="" val="1879646557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xmlns="" val="2309188153"/>
                    </a:ext>
                  </a:extLst>
                </a:gridCol>
                <a:gridCol w="2536984">
                  <a:extLst>
                    <a:ext uri="{9D8B030D-6E8A-4147-A177-3AD203B41FA5}">
                      <a16:colId xmlns:a16="http://schemas.microsoft.com/office/drawing/2014/main" xmlns="" val="4067727623"/>
                    </a:ext>
                  </a:extLst>
                </a:gridCol>
              </a:tblGrid>
              <a:tr h="100735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2073012"/>
                  </a:ext>
                </a:extLst>
              </a:tr>
            </a:tbl>
          </a:graphicData>
        </a:graphic>
      </p:graphicFrame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4731538"/>
              </p:ext>
            </p:extLst>
          </p:nvPr>
        </p:nvGraphicFramePr>
        <p:xfrm>
          <a:off x="238253" y="1746115"/>
          <a:ext cx="9442461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8836">
                  <a:extLst>
                    <a:ext uri="{9D8B030D-6E8A-4147-A177-3AD203B41FA5}">
                      <a16:colId xmlns:a16="http://schemas.microsoft.com/office/drawing/2014/main" xmlns="" val="4138422458"/>
                    </a:ext>
                  </a:extLst>
                </a:gridCol>
                <a:gridCol w="2059340">
                  <a:extLst>
                    <a:ext uri="{9D8B030D-6E8A-4147-A177-3AD203B41FA5}">
                      <a16:colId xmlns:a16="http://schemas.microsoft.com/office/drawing/2014/main" xmlns="" val="413127906"/>
                    </a:ext>
                  </a:extLst>
                </a:gridCol>
                <a:gridCol w="2805493">
                  <a:extLst>
                    <a:ext uri="{9D8B030D-6E8A-4147-A177-3AD203B41FA5}">
                      <a16:colId xmlns:a16="http://schemas.microsoft.com/office/drawing/2014/main" xmlns="" val="2204029100"/>
                    </a:ext>
                  </a:extLst>
                </a:gridCol>
                <a:gridCol w="2568792">
                  <a:extLst>
                    <a:ext uri="{9D8B030D-6E8A-4147-A177-3AD203B41FA5}">
                      <a16:colId xmlns:a16="http://schemas.microsoft.com/office/drawing/2014/main" xmlns="" val="463209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DEEMED COSTS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R/total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km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R/total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R/total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26890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Fixed cost per km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02724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Fuel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5835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Maintenance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86687953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176133"/>
              </p:ext>
            </p:extLst>
          </p:nvPr>
        </p:nvGraphicFramePr>
        <p:xfrm>
          <a:off x="238253" y="3464901"/>
          <a:ext cx="9452399" cy="232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1191">
                  <a:extLst>
                    <a:ext uri="{9D8B030D-6E8A-4147-A177-3AD203B41FA5}">
                      <a16:colId xmlns:a16="http://schemas.microsoft.com/office/drawing/2014/main" xmlns="" val="10837928"/>
                    </a:ext>
                  </a:extLst>
                </a:gridCol>
                <a:gridCol w="2206865">
                  <a:extLst>
                    <a:ext uri="{9D8B030D-6E8A-4147-A177-3AD203B41FA5}">
                      <a16:colId xmlns:a16="http://schemas.microsoft.com/office/drawing/2014/main" xmlns="" val="196911990"/>
                    </a:ext>
                  </a:extLst>
                </a:gridCol>
                <a:gridCol w="2805410">
                  <a:extLst>
                    <a:ext uri="{9D8B030D-6E8A-4147-A177-3AD203B41FA5}">
                      <a16:colId xmlns:a16="http://schemas.microsoft.com/office/drawing/2014/main" xmlns="" val="600411465"/>
                    </a:ext>
                  </a:extLst>
                </a:gridCol>
                <a:gridCol w="2578933">
                  <a:extLst>
                    <a:ext uri="{9D8B030D-6E8A-4147-A177-3AD203B41FA5}">
                      <a16:colId xmlns:a16="http://schemas.microsoft.com/office/drawing/2014/main" xmlns="" val="847131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ACTUAL</a:t>
                      </a:r>
                      <a:r>
                        <a:rPr lang="en-US" sz="2000" baseline="0" dirty="0" smtClean="0"/>
                        <a:t> COSTS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Rands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Rands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Rands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41579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Wear &amp;</a:t>
                      </a:r>
                      <a:r>
                        <a:rPr lang="en-US" sz="2000" baseline="0" dirty="0" smtClean="0"/>
                        <a:t> tear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61873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Fuel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28605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Maintenance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9903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35594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R / total km’s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90797600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2524539" y="2165612"/>
            <a:ext cx="179902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 table based on determined value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41804" y="2181391"/>
            <a:ext cx="179902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 table based on determined value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427804" y="2179487"/>
            <a:ext cx="179902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 table based on determined value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8836" y="748887"/>
            <a:ext cx="2126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Employee owns vehicle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97856" y="3849452"/>
            <a:ext cx="24033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Determined value </a:t>
            </a:r>
            <a:r>
              <a:rPr lang="en-US" sz="2000" b="1" dirty="0" smtClean="0">
                <a:solidFill>
                  <a:srgbClr val="FF0000"/>
                </a:solidFill>
              </a:rPr>
              <a:t>/ 7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06239" y="4295866"/>
            <a:ext cx="1431610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Actual costs</a:t>
            </a:r>
          </a:p>
          <a:p>
            <a:endParaRPr lang="en-US" sz="300" dirty="0" smtClean="0"/>
          </a:p>
          <a:p>
            <a:r>
              <a:rPr lang="en-US" sz="2000" dirty="0" smtClean="0"/>
              <a:t>Actual costs</a:t>
            </a:r>
            <a:endParaRPr lang="en-US" sz="2000" dirty="0"/>
          </a:p>
        </p:txBody>
      </p:sp>
      <p:sp>
        <p:nvSpPr>
          <p:cNvPr id="15" name="Rectangle 14"/>
          <p:cNvSpPr/>
          <p:nvPr/>
        </p:nvSpPr>
        <p:spPr>
          <a:xfrm>
            <a:off x="2524539" y="5139187"/>
            <a:ext cx="1461052" cy="208068"/>
          </a:xfrm>
          <a:prstGeom prst="rect">
            <a:avLst/>
          </a:prstGeom>
          <a:solidFill>
            <a:schemeClr val="accent1">
              <a:tint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406239" y="5460734"/>
            <a:ext cx="1461052" cy="291580"/>
          </a:xfrm>
          <a:prstGeom prst="rect">
            <a:avLst/>
          </a:prstGeom>
          <a:solidFill>
            <a:srgbClr val="D0D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719589" y="727401"/>
            <a:ext cx="21932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Other possible costs in questions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58253" y="3788034"/>
            <a:ext cx="21107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Tyres</a:t>
            </a:r>
            <a:r>
              <a:rPr lang="en-US" sz="2000" dirty="0" smtClean="0"/>
              <a:t> – Yes!</a:t>
            </a:r>
          </a:p>
          <a:p>
            <a:r>
              <a:rPr lang="en-US" sz="2000" dirty="0" smtClean="0"/>
              <a:t>Insurance – Yes!</a:t>
            </a:r>
          </a:p>
          <a:p>
            <a:r>
              <a:rPr lang="en-US" sz="2000" dirty="0" err="1" smtClean="0"/>
              <a:t>Licence</a:t>
            </a:r>
            <a:r>
              <a:rPr lang="en-US" sz="2000" dirty="0" smtClean="0"/>
              <a:t> fees – Yes!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23560" y="4685587"/>
            <a:ext cx="27042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Maintenance plan – </a:t>
            </a:r>
            <a:r>
              <a:rPr lang="en-US" sz="2000" b="1" dirty="0" smtClean="0">
                <a:solidFill>
                  <a:srgbClr val="FF0000"/>
                </a:solidFill>
              </a:rPr>
              <a:t>No!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42638" y="5030525"/>
            <a:ext cx="3147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Speeding fines – </a:t>
            </a:r>
            <a:r>
              <a:rPr lang="en-US" sz="2000" b="1" dirty="0" smtClean="0">
                <a:solidFill>
                  <a:srgbClr val="FF0000"/>
                </a:solidFill>
              </a:rPr>
              <a:t>prohibited!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5348" y="731312"/>
            <a:ext cx="20305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Travel Allowance = </a:t>
            </a:r>
            <a:r>
              <a:rPr lang="en-US" sz="2000" b="1" dirty="0" smtClean="0">
                <a:solidFill>
                  <a:schemeClr val="bg1"/>
                </a:solidFill>
              </a:rPr>
              <a:t>   </a:t>
            </a:r>
            <a:r>
              <a:rPr lang="en-US" sz="2000" b="1" dirty="0">
                <a:solidFill>
                  <a:schemeClr val="bg1"/>
                </a:solidFill>
              </a:rPr>
              <a:t>Full year</a:t>
            </a:r>
          </a:p>
          <a:p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7100408" y="918164"/>
            <a:ext cx="22860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Vehicle is financed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37931" y="3820505"/>
            <a:ext cx="25427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Capital repayments – </a:t>
            </a:r>
          </a:p>
          <a:p>
            <a:r>
              <a:rPr lang="en-US" sz="2000" b="1" dirty="0" smtClean="0">
                <a:solidFill>
                  <a:srgbClr val="FF0000"/>
                </a:solidFill>
              </a:rPr>
              <a:t>not allowed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80548" y="4570794"/>
            <a:ext cx="25138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Finance charges – Yes!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8416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 animBg="1"/>
      <p:bldP spid="16" grpId="0" animBg="1"/>
      <p:bldP spid="17" grpId="0"/>
      <p:bldP spid="18" grpId="0"/>
      <p:bldP spid="19" grpId="0"/>
      <p:bldP spid="20" grpId="0"/>
      <p:bldP spid="22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M receives a travel allowance of R75 000 for the year</a:t>
            </a:r>
          </a:p>
          <a:p>
            <a:r>
              <a:rPr lang="en-US" sz="2000" dirty="0" smtClean="0"/>
              <a:t>M kept accurate logbook and accurate record of expenses</a:t>
            </a:r>
          </a:p>
          <a:p>
            <a:r>
              <a:rPr lang="en-US" sz="2000" dirty="0" smtClean="0"/>
              <a:t>Cost of the vehicle = R480 000 (VAT inclusive)</a:t>
            </a:r>
          </a:p>
          <a:p>
            <a:r>
              <a:rPr lang="en-US" sz="2000" dirty="0" smtClean="0"/>
              <a:t>Business km’s = 11 200km  Private km’s = 18 000km</a:t>
            </a:r>
          </a:p>
          <a:p>
            <a:r>
              <a:rPr lang="en-US" sz="2000" dirty="0" smtClean="0"/>
              <a:t>Fuel for the year = R30 700</a:t>
            </a:r>
          </a:p>
          <a:p>
            <a:r>
              <a:rPr lang="en-US" sz="2000" dirty="0" smtClean="0"/>
              <a:t>Insurance &amp; </a:t>
            </a:r>
            <a:r>
              <a:rPr lang="en-US" sz="2000" dirty="0" err="1" smtClean="0"/>
              <a:t>licence</a:t>
            </a:r>
            <a:r>
              <a:rPr lang="en-US" sz="2000" dirty="0" smtClean="0"/>
              <a:t> fees for the year = R16 900</a:t>
            </a:r>
          </a:p>
          <a:p>
            <a:r>
              <a:rPr lang="en-US" sz="2000" dirty="0" smtClean="0"/>
              <a:t>Maintenance covered by maintenance plan for the year = R6 000</a:t>
            </a:r>
          </a:p>
          <a:p>
            <a:r>
              <a:rPr lang="en-US" sz="2000" dirty="0" smtClean="0"/>
              <a:t>Capital repayments for the year = R12 200</a:t>
            </a:r>
          </a:p>
          <a:p>
            <a:r>
              <a:rPr lang="en-US" sz="2000" dirty="0" smtClean="0"/>
              <a:t>Finance charges for 5yrs = R116 100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9818" y="4350434"/>
            <a:ext cx="3257550" cy="14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80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315200" y="1665424"/>
            <a:ext cx="1828800" cy="1252437"/>
            <a:chOff x="7315200" y="1665424"/>
            <a:chExt cx="1828800" cy="1252437"/>
          </a:xfrm>
        </p:grpSpPr>
        <p:sp>
          <p:nvSpPr>
            <p:cNvPr id="10" name="Oval 9"/>
            <p:cNvSpPr/>
            <p:nvPr/>
          </p:nvSpPr>
          <p:spPr>
            <a:xfrm>
              <a:off x="7315200" y="2188396"/>
              <a:ext cx="1828800" cy="729465"/>
            </a:xfrm>
            <a:prstGeom prst="ellipse">
              <a:avLst/>
            </a:prstGeom>
            <a:solidFill>
              <a:srgbClr val="35B8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11" name="Rectangle 10"/>
            <p:cNvSpPr/>
            <p:nvPr/>
          </p:nvSpPr>
          <p:spPr>
            <a:xfrm rot="20807693">
              <a:off x="7495970" y="1665424"/>
              <a:ext cx="1467261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">
                  <a:rot lat="0" lon="0" rev="18900000"/>
                </a:lightRig>
              </a:scene3d>
              <a:sp3d extrusionH="31750" contourW="6350" prstMaterial="powder">
                <a:bevelT w="19050" h="19050" prst="angle"/>
                <a:contourClr>
                  <a:schemeClr val="accent3">
                    <a:tint val="100000"/>
                    <a:shade val="100000"/>
                    <a:satMod val="100000"/>
                    <a:hueMod val="100000"/>
                  </a:schemeClr>
                </a:contourClr>
              </a:sp3d>
            </a:bodyPr>
            <a:lstStyle/>
            <a:p>
              <a:pPr algn="ctr"/>
              <a:r>
                <a:rPr lang="en-US" sz="3200" b="1" dirty="0" smtClean="0">
                  <a:ln/>
                  <a:solidFill>
                    <a:schemeClr val="accent3"/>
                  </a:solidFill>
                </a:rPr>
                <a:t>Highest</a:t>
              </a:r>
              <a:endParaRPr lang="en-US" sz="3200" b="1" cap="none" spc="0" dirty="0">
                <a:ln/>
                <a:solidFill>
                  <a:schemeClr val="accent3"/>
                </a:solidFill>
                <a:effectLst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9027" y="60176"/>
            <a:ext cx="8915400" cy="59112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Suggested solution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4287148"/>
              </p:ext>
            </p:extLst>
          </p:nvPr>
        </p:nvGraphicFramePr>
        <p:xfrm>
          <a:off x="68097" y="1597299"/>
          <a:ext cx="7042823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1316">
                  <a:extLst>
                    <a:ext uri="{9D8B030D-6E8A-4147-A177-3AD203B41FA5}">
                      <a16:colId xmlns:a16="http://schemas.microsoft.com/office/drawing/2014/main" xmlns="" val="4138422458"/>
                    </a:ext>
                  </a:extLst>
                </a:gridCol>
                <a:gridCol w="2529492">
                  <a:extLst>
                    <a:ext uri="{9D8B030D-6E8A-4147-A177-3AD203B41FA5}">
                      <a16:colId xmlns:a16="http://schemas.microsoft.com/office/drawing/2014/main" xmlns="" val="1161280256"/>
                    </a:ext>
                  </a:extLst>
                </a:gridCol>
                <a:gridCol w="2462015">
                  <a:extLst>
                    <a:ext uri="{9D8B030D-6E8A-4147-A177-3AD203B41FA5}">
                      <a16:colId xmlns:a16="http://schemas.microsoft.com/office/drawing/2014/main" xmlns="" val="413127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DEEMED COSTS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Calcs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R/total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km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26890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Fixed cost per km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134</a:t>
                      </a:r>
                      <a:r>
                        <a:rPr lang="en-US" baseline="0" dirty="0" smtClean="0"/>
                        <a:t> 035 </a:t>
                      </a:r>
                      <a:r>
                        <a:rPr lang="en-US" dirty="0" smtClean="0"/>
                        <a:t>/ 29 200km 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459,02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02724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Fuel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146,0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5835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Maintenance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68,4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8668795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713337"/>
              </p:ext>
            </p:extLst>
          </p:nvPr>
        </p:nvGraphicFramePr>
        <p:xfrm>
          <a:off x="68095" y="3182799"/>
          <a:ext cx="7113755" cy="348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0084">
                  <a:extLst>
                    <a:ext uri="{9D8B030D-6E8A-4147-A177-3AD203B41FA5}">
                      <a16:colId xmlns:a16="http://schemas.microsoft.com/office/drawing/2014/main" xmlns="" val="10837928"/>
                    </a:ext>
                  </a:extLst>
                </a:gridCol>
                <a:gridCol w="2424759">
                  <a:extLst>
                    <a:ext uri="{9D8B030D-6E8A-4147-A177-3AD203B41FA5}">
                      <a16:colId xmlns:a16="http://schemas.microsoft.com/office/drawing/2014/main" xmlns="" val="196911990"/>
                    </a:ext>
                  </a:extLst>
                </a:gridCol>
                <a:gridCol w="2548912">
                  <a:extLst>
                    <a:ext uri="{9D8B030D-6E8A-4147-A177-3AD203B41FA5}">
                      <a16:colId xmlns:a16="http://schemas.microsoft.com/office/drawing/2014/main" xmlns="" val="600411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ACTUAL</a:t>
                      </a:r>
                      <a:r>
                        <a:rPr lang="en-US" sz="2000" baseline="0" dirty="0" smtClean="0"/>
                        <a:t> COSTS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Calcs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Rands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41579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Wear &amp;</a:t>
                      </a:r>
                      <a:r>
                        <a:rPr lang="en-US" sz="2000" baseline="0" dirty="0" smtClean="0"/>
                        <a:t> tear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R480 000 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/7 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68 571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61873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Fuel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30 700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28605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Maintenance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Not paid by employee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9903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Insurance&amp;licence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16 900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35594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Capital repayments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Not allowed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90797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Finance charges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/>
                        <a:t>116 100/5 </a:t>
                      </a:r>
                      <a:endParaRPr lang="en-US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23 220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68261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139 391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48341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7770475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95300" y="817442"/>
            <a:ext cx="42900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Determined value = R480 000 (</a:t>
            </a:r>
            <a:r>
              <a:rPr lang="en-US" sz="2000" dirty="0" err="1" smtClean="0"/>
              <a:t>incl</a:t>
            </a:r>
            <a:r>
              <a:rPr lang="en-US" sz="2000" dirty="0" smtClean="0"/>
              <a:t> VAT)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5480522" y="550249"/>
            <a:ext cx="32402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Business km’s    = 11 200km</a:t>
            </a:r>
          </a:p>
          <a:p>
            <a:r>
              <a:rPr lang="en-US" sz="2000" dirty="0" smtClean="0"/>
              <a:t>Private km’s       </a:t>
            </a:r>
            <a:r>
              <a:rPr lang="en-US" sz="2000" u="sng" dirty="0" smtClean="0"/>
              <a:t>= 18 000km</a:t>
            </a:r>
          </a:p>
          <a:p>
            <a:r>
              <a:rPr lang="en-US" sz="2000" dirty="0" smtClean="0"/>
              <a:t>TOTAL km’s         = 29 200km’s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7315200" y="2342508"/>
            <a:ext cx="2239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000" b="1" dirty="0" smtClean="0"/>
              <a:t>= R6,734 per km</a:t>
            </a:r>
            <a:endParaRPr lang="en-ZA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370983" y="3852809"/>
            <a:ext cx="228460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000" b="1" dirty="0" smtClean="0"/>
              <a:t>Cost per km</a:t>
            </a:r>
          </a:p>
          <a:p>
            <a:r>
              <a:rPr lang="en-ZA" sz="2000" b="1" dirty="0" smtClean="0"/>
              <a:t>= R139 391 / 29 200</a:t>
            </a:r>
          </a:p>
          <a:p>
            <a:endParaRPr lang="en-ZA" sz="2000" b="1" dirty="0"/>
          </a:p>
          <a:p>
            <a:r>
              <a:rPr lang="en-ZA" sz="2000" b="1" dirty="0" smtClean="0"/>
              <a:t>= R4,774 per km</a:t>
            </a:r>
            <a:endParaRPr lang="en-ZA" sz="2000" b="1" dirty="0"/>
          </a:p>
        </p:txBody>
      </p:sp>
      <p:sp>
        <p:nvSpPr>
          <p:cNvPr id="13" name="Rectangle 12"/>
          <p:cNvSpPr/>
          <p:nvPr/>
        </p:nvSpPr>
        <p:spPr>
          <a:xfrm>
            <a:off x="5639593" y="5609724"/>
            <a:ext cx="1461052" cy="208068"/>
          </a:xfrm>
          <a:prstGeom prst="rect">
            <a:avLst/>
          </a:prstGeom>
          <a:solidFill>
            <a:schemeClr val="accent1">
              <a:tint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230877" y="5609724"/>
            <a:ext cx="1461052" cy="208068"/>
          </a:xfrm>
          <a:prstGeom prst="rect">
            <a:avLst/>
          </a:prstGeom>
          <a:solidFill>
            <a:schemeClr val="accent1">
              <a:tint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639593" y="4839842"/>
            <a:ext cx="1461052" cy="208068"/>
          </a:xfrm>
          <a:prstGeom prst="rect">
            <a:avLst/>
          </a:prstGeom>
          <a:solidFill>
            <a:schemeClr val="accent1">
              <a:tint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731213" y="4024885"/>
            <a:ext cx="1461052" cy="208068"/>
          </a:xfrm>
          <a:prstGeom prst="rect">
            <a:avLst/>
          </a:prstGeom>
          <a:solidFill>
            <a:schemeClr val="accent1">
              <a:tint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5639593" y="2468161"/>
            <a:ext cx="1471326" cy="647267"/>
            <a:chOff x="5639593" y="2438529"/>
            <a:chExt cx="1471326" cy="647267"/>
          </a:xfrm>
        </p:grpSpPr>
        <p:sp>
          <p:nvSpPr>
            <p:cNvPr id="12" name="Rectangle 11"/>
            <p:cNvSpPr/>
            <p:nvPr/>
          </p:nvSpPr>
          <p:spPr>
            <a:xfrm>
              <a:off x="5649867" y="2438529"/>
              <a:ext cx="1461052" cy="208068"/>
            </a:xfrm>
            <a:prstGeom prst="rect">
              <a:avLst/>
            </a:prstGeom>
            <a:solidFill>
              <a:schemeClr val="accent1">
                <a:tint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639593" y="2794216"/>
              <a:ext cx="1461052" cy="291580"/>
            </a:xfrm>
            <a:prstGeom prst="rect">
              <a:avLst/>
            </a:prstGeom>
            <a:solidFill>
              <a:srgbClr val="D0D8E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5639593" y="2002142"/>
            <a:ext cx="1461052" cy="291580"/>
          </a:xfrm>
          <a:prstGeom prst="rect">
            <a:avLst/>
          </a:prstGeom>
          <a:solidFill>
            <a:srgbClr val="D0D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961403" y="2038497"/>
            <a:ext cx="1484518" cy="291580"/>
          </a:xfrm>
          <a:prstGeom prst="rect">
            <a:avLst/>
          </a:prstGeom>
          <a:solidFill>
            <a:srgbClr val="D0D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121638" y="2069947"/>
            <a:ext cx="830036" cy="291580"/>
          </a:xfrm>
          <a:prstGeom prst="rect">
            <a:avLst/>
          </a:prstGeom>
          <a:solidFill>
            <a:srgbClr val="D0D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2602779" y="3663267"/>
            <a:ext cx="1461052" cy="291580"/>
          </a:xfrm>
          <a:prstGeom prst="rect">
            <a:avLst/>
          </a:prstGeom>
          <a:solidFill>
            <a:srgbClr val="D0D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5639593" y="3572796"/>
            <a:ext cx="1461052" cy="291580"/>
          </a:xfrm>
          <a:prstGeom prst="rect">
            <a:avLst/>
          </a:prstGeom>
          <a:solidFill>
            <a:srgbClr val="D0D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2314081" y="4436209"/>
            <a:ext cx="2215044" cy="291580"/>
          </a:xfrm>
          <a:prstGeom prst="rect">
            <a:avLst/>
          </a:prstGeom>
          <a:solidFill>
            <a:srgbClr val="D0D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5731213" y="4388112"/>
            <a:ext cx="1461052" cy="291580"/>
          </a:xfrm>
          <a:prstGeom prst="rect">
            <a:avLst/>
          </a:prstGeom>
          <a:solidFill>
            <a:srgbClr val="D0D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2736495" y="5191231"/>
            <a:ext cx="1461052" cy="291580"/>
          </a:xfrm>
          <a:prstGeom prst="rect">
            <a:avLst/>
          </a:prstGeom>
          <a:solidFill>
            <a:srgbClr val="D0D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726006" y="5227490"/>
            <a:ext cx="1461052" cy="291580"/>
          </a:xfrm>
          <a:prstGeom prst="rect">
            <a:avLst/>
          </a:prstGeom>
          <a:solidFill>
            <a:srgbClr val="D0D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5649867" y="5953695"/>
            <a:ext cx="1461052" cy="291580"/>
          </a:xfrm>
          <a:prstGeom prst="rect">
            <a:avLst/>
          </a:prstGeom>
          <a:solidFill>
            <a:srgbClr val="D0D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594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860899"/>
            <a:ext cx="9222632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                                                    Taxable income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1800" dirty="0" smtClean="0"/>
              <a:t>                                                                                        R                                  </a:t>
            </a:r>
            <a:r>
              <a:rPr lang="en-US" sz="1800" dirty="0" err="1" smtClean="0"/>
              <a:t>R</a:t>
            </a:r>
            <a:endParaRPr lang="en-US" sz="1800" dirty="0" smtClean="0"/>
          </a:p>
          <a:p>
            <a:r>
              <a:rPr lang="en-US" sz="2000" dirty="0" smtClean="0"/>
              <a:t>Travel allowance                                               75 000</a:t>
            </a:r>
          </a:p>
          <a:p>
            <a:r>
              <a:rPr lang="en-US" sz="2000" dirty="0" smtClean="0"/>
              <a:t>Less business travel (</a:t>
            </a:r>
            <a:r>
              <a:rPr lang="en-US" sz="2000" b="1" dirty="0" smtClean="0">
                <a:solidFill>
                  <a:srgbClr val="35B800"/>
                </a:solidFill>
              </a:rPr>
              <a:t>R6,734</a:t>
            </a:r>
            <a:r>
              <a:rPr lang="en-US" sz="2000" dirty="0" smtClean="0"/>
              <a:t>  x 11 200km) =</a:t>
            </a:r>
            <a:r>
              <a:rPr lang="en-US" sz="2000" u="sng" dirty="0" smtClean="0"/>
              <a:t> (75 421)</a:t>
            </a:r>
            <a:r>
              <a:rPr lang="en-US" sz="2000" dirty="0" smtClean="0"/>
              <a:t>  </a:t>
            </a:r>
          </a:p>
          <a:p>
            <a:r>
              <a:rPr lang="en-US" sz="2000" dirty="0" smtClean="0"/>
              <a:t>                                                                      </a:t>
            </a:r>
            <a:r>
              <a:rPr lang="en-US" sz="2000" u="sng" dirty="0" smtClean="0"/>
              <a:t>      (421)</a:t>
            </a:r>
          </a:p>
          <a:p>
            <a:r>
              <a:rPr lang="en-US" sz="2000" dirty="0" smtClean="0"/>
              <a:t>Taxable fringe benefit   </a:t>
            </a:r>
            <a:r>
              <a:rPr lang="en-US" sz="2000" dirty="0" smtClean="0">
                <a:solidFill>
                  <a:srgbClr val="FF0000"/>
                </a:solidFill>
              </a:rPr>
              <a:t>- limited to travel allowance                            </a:t>
            </a:r>
            <a:r>
              <a:rPr lang="en-US" sz="2000" dirty="0" smtClean="0"/>
              <a:t>0</a:t>
            </a: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3359648" y="2681757"/>
            <a:ext cx="87188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4303158" y="2784964"/>
            <a:ext cx="1448657" cy="2874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Rectangle 4"/>
          <p:cNvSpPr/>
          <p:nvPr/>
        </p:nvSpPr>
        <p:spPr>
          <a:xfrm>
            <a:off x="5750101" y="2744002"/>
            <a:ext cx="1448657" cy="3283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" name="Rectangle 5"/>
          <p:cNvSpPr/>
          <p:nvPr/>
        </p:nvSpPr>
        <p:spPr>
          <a:xfrm>
            <a:off x="5750100" y="3110581"/>
            <a:ext cx="1448657" cy="2874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7" name="Rectangle 6"/>
          <p:cNvSpPr/>
          <p:nvPr/>
        </p:nvSpPr>
        <p:spPr>
          <a:xfrm>
            <a:off x="3486362" y="3427473"/>
            <a:ext cx="5976137" cy="2874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79744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- adjusted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M receives a travel allowance of R75 000 for </a:t>
            </a:r>
            <a:r>
              <a:rPr lang="en-US" sz="2000" b="1" dirty="0" smtClean="0">
                <a:solidFill>
                  <a:srgbClr val="FF0000"/>
                </a:solidFill>
              </a:rPr>
              <a:t>60 days</a:t>
            </a:r>
          </a:p>
          <a:p>
            <a:r>
              <a:rPr lang="en-US" sz="2000" dirty="0" smtClean="0"/>
              <a:t>M kept accurate logbook and accurate record of expenses</a:t>
            </a:r>
          </a:p>
          <a:p>
            <a:r>
              <a:rPr lang="en-US" sz="2000" dirty="0" smtClean="0"/>
              <a:t>Cost of the vehicle = </a:t>
            </a:r>
            <a:r>
              <a:rPr lang="en-US" sz="2000" b="1" dirty="0" smtClean="0">
                <a:solidFill>
                  <a:srgbClr val="35B800"/>
                </a:solidFill>
              </a:rPr>
              <a:t>R620 000 </a:t>
            </a:r>
            <a:r>
              <a:rPr lang="en-US" sz="2000" dirty="0" smtClean="0"/>
              <a:t>(VAT inclusive)</a:t>
            </a:r>
          </a:p>
          <a:p>
            <a:r>
              <a:rPr lang="en-US" sz="2000" dirty="0" smtClean="0"/>
              <a:t>Business km’s = 11 200km  Private km’s = 18 000km</a:t>
            </a:r>
          </a:p>
          <a:p>
            <a:r>
              <a:rPr lang="en-US" sz="2000" dirty="0" smtClean="0"/>
              <a:t>Fuel for the year = R30 700</a:t>
            </a:r>
          </a:p>
          <a:p>
            <a:r>
              <a:rPr lang="en-US" sz="2000" dirty="0" smtClean="0"/>
              <a:t>Insurance &amp; </a:t>
            </a:r>
            <a:r>
              <a:rPr lang="en-US" sz="2000" dirty="0" err="1" smtClean="0"/>
              <a:t>licence</a:t>
            </a:r>
            <a:r>
              <a:rPr lang="en-US" sz="2000" dirty="0" smtClean="0"/>
              <a:t> fees for the year = R16 900</a:t>
            </a:r>
          </a:p>
          <a:p>
            <a:r>
              <a:rPr lang="en-US" sz="2000" dirty="0" smtClean="0"/>
              <a:t>Maintenance covered by maintenance plan for the year = R6 000</a:t>
            </a:r>
          </a:p>
          <a:p>
            <a:r>
              <a:rPr lang="en-US" sz="2000" dirty="0" smtClean="0"/>
              <a:t>Capital repayments for the year = R12 200</a:t>
            </a:r>
          </a:p>
          <a:p>
            <a:r>
              <a:rPr lang="en-US" sz="2000" dirty="0" smtClean="0"/>
              <a:t>Finance charges for 5yrs = R116 100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0092" y="4370982"/>
            <a:ext cx="3257550" cy="14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865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7315200" y="1665424"/>
            <a:ext cx="1828800" cy="1252437"/>
            <a:chOff x="7315200" y="1665424"/>
            <a:chExt cx="1828800" cy="1252437"/>
          </a:xfrm>
        </p:grpSpPr>
        <p:sp>
          <p:nvSpPr>
            <p:cNvPr id="9" name="Oval 8"/>
            <p:cNvSpPr/>
            <p:nvPr/>
          </p:nvSpPr>
          <p:spPr>
            <a:xfrm>
              <a:off x="7315200" y="2188396"/>
              <a:ext cx="1828800" cy="729465"/>
            </a:xfrm>
            <a:prstGeom prst="ellipse">
              <a:avLst/>
            </a:prstGeom>
            <a:solidFill>
              <a:srgbClr val="35B8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10" name="Rectangle 9"/>
            <p:cNvSpPr/>
            <p:nvPr/>
          </p:nvSpPr>
          <p:spPr>
            <a:xfrm rot="20807693">
              <a:off x="7495970" y="1665424"/>
              <a:ext cx="1467261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">
                  <a:rot lat="0" lon="0" rev="18900000"/>
                </a:lightRig>
              </a:scene3d>
              <a:sp3d extrusionH="31750" contourW="6350" prstMaterial="powder">
                <a:bevelT w="19050" h="19050" prst="angle"/>
                <a:contourClr>
                  <a:schemeClr val="accent3">
                    <a:tint val="100000"/>
                    <a:shade val="100000"/>
                    <a:satMod val="100000"/>
                    <a:hueMod val="100000"/>
                  </a:schemeClr>
                </a:contourClr>
              </a:sp3d>
            </a:bodyPr>
            <a:lstStyle/>
            <a:p>
              <a:pPr algn="ctr"/>
              <a:r>
                <a:rPr lang="en-US" sz="3200" b="1" dirty="0" smtClean="0">
                  <a:ln/>
                  <a:solidFill>
                    <a:schemeClr val="accent3"/>
                  </a:solidFill>
                </a:rPr>
                <a:t>Highest</a:t>
              </a:r>
              <a:endParaRPr lang="en-US" sz="3200" b="1" cap="none" spc="0" dirty="0">
                <a:ln/>
                <a:solidFill>
                  <a:schemeClr val="accent3"/>
                </a:solidFill>
                <a:effectLst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297" y="149262"/>
            <a:ext cx="8915400" cy="59112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Suggested solution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6496546"/>
              </p:ext>
            </p:extLst>
          </p:nvPr>
        </p:nvGraphicFramePr>
        <p:xfrm>
          <a:off x="107004" y="1597299"/>
          <a:ext cx="7003915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9983">
                  <a:extLst>
                    <a:ext uri="{9D8B030D-6E8A-4147-A177-3AD203B41FA5}">
                      <a16:colId xmlns:a16="http://schemas.microsoft.com/office/drawing/2014/main" xmlns="" val="4138422458"/>
                    </a:ext>
                  </a:extLst>
                </a:gridCol>
                <a:gridCol w="3037397">
                  <a:extLst>
                    <a:ext uri="{9D8B030D-6E8A-4147-A177-3AD203B41FA5}">
                      <a16:colId xmlns:a16="http://schemas.microsoft.com/office/drawing/2014/main" xmlns="" val="1161280256"/>
                    </a:ext>
                  </a:extLst>
                </a:gridCol>
                <a:gridCol w="1926535">
                  <a:extLst>
                    <a:ext uri="{9D8B030D-6E8A-4147-A177-3AD203B41FA5}">
                      <a16:colId xmlns:a16="http://schemas.microsoft.com/office/drawing/2014/main" xmlns="" val="413127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DEEMED COSTS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Calcs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R/total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km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26890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Fixed cost per km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154 879/29 200km x 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60/365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0,87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02724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Fuel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150,9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5835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Maintenance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84,9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8668795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450437"/>
              </p:ext>
            </p:extLst>
          </p:nvPr>
        </p:nvGraphicFramePr>
        <p:xfrm>
          <a:off x="107004" y="3182799"/>
          <a:ext cx="7619162" cy="344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1447">
                  <a:extLst>
                    <a:ext uri="{9D8B030D-6E8A-4147-A177-3AD203B41FA5}">
                      <a16:colId xmlns:a16="http://schemas.microsoft.com/office/drawing/2014/main" xmlns="" val="10837928"/>
                    </a:ext>
                  </a:extLst>
                </a:gridCol>
                <a:gridCol w="4282739">
                  <a:extLst>
                    <a:ext uri="{9D8B030D-6E8A-4147-A177-3AD203B41FA5}">
                      <a16:colId xmlns:a16="http://schemas.microsoft.com/office/drawing/2014/main" xmlns="" val="196911990"/>
                    </a:ext>
                  </a:extLst>
                </a:gridCol>
                <a:gridCol w="1244976">
                  <a:extLst>
                    <a:ext uri="{9D8B030D-6E8A-4147-A177-3AD203B41FA5}">
                      <a16:colId xmlns:a16="http://schemas.microsoft.com/office/drawing/2014/main" xmlns="" val="600411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ACTUAL</a:t>
                      </a:r>
                      <a:r>
                        <a:rPr lang="en-US" sz="2000" baseline="0" dirty="0" smtClean="0"/>
                        <a:t> COSTS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Calcs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Rands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41579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Wear &amp;</a:t>
                      </a:r>
                      <a:r>
                        <a:rPr lang="en-US" sz="2000" baseline="0" dirty="0" smtClean="0"/>
                        <a:t> tear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rgbClr val="35B800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en-US" b="1" dirty="0" smtClean="0">
                          <a:solidFill>
                            <a:srgbClr val="35B800"/>
                          </a:solidFill>
                        </a:rPr>
                        <a:t>595 000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  </a:t>
                      </a:r>
                      <a:r>
                        <a:rPr lang="en-US" b="1" dirty="0" smtClean="0">
                          <a:solidFill>
                            <a:srgbClr val="3333FF"/>
                          </a:solidFill>
                        </a:rPr>
                        <a:t>/7 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x 60/365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13 973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61873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Fuel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30 700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28605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Maintenance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Not paid by employee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9903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Insurance&amp;licence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16 900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35594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Capital repayments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Not allowed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90797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Finance charges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35B800"/>
                          </a:solidFill>
                        </a:rPr>
                        <a:t>R595 000/R620 000 </a:t>
                      </a:r>
                      <a:r>
                        <a:rPr lang="en-US" b="0" dirty="0" smtClean="0"/>
                        <a:t>x 116 100/5 x 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60/365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3 663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68261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65 236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4834141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95300" y="817442"/>
            <a:ext cx="42948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Determined value = </a:t>
            </a:r>
            <a:r>
              <a:rPr lang="en-US" sz="2000" b="1" dirty="0" smtClean="0">
                <a:solidFill>
                  <a:srgbClr val="35B800"/>
                </a:solidFill>
              </a:rPr>
              <a:t>R620 000</a:t>
            </a:r>
            <a:r>
              <a:rPr lang="en-US" sz="2000" dirty="0" smtClean="0">
                <a:solidFill>
                  <a:srgbClr val="35B800"/>
                </a:solidFill>
              </a:rPr>
              <a:t> </a:t>
            </a:r>
            <a:r>
              <a:rPr lang="en-US" sz="2000" dirty="0" smtClean="0"/>
              <a:t>(</a:t>
            </a:r>
            <a:r>
              <a:rPr lang="en-US" sz="2000" dirty="0" err="1" smtClean="0"/>
              <a:t>incl</a:t>
            </a:r>
            <a:r>
              <a:rPr lang="en-US" sz="2000" dirty="0" smtClean="0"/>
              <a:t> VAT)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5469900" y="608852"/>
            <a:ext cx="32402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Business km’s    = 11 200km</a:t>
            </a:r>
          </a:p>
          <a:p>
            <a:r>
              <a:rPr lang="en-US" sz="2000" dirty="0" smtClean="0"/>
              <a:t>Private km’s       </a:t>
            </a:r>
            <a:r>
              <a:rPr lang="en-US" sz="2000" u="sng" dirty="0" smtClean="0"/>
              <a:t>= 18 000km</a:t>
            </a:r>
          </a:p>
          <a:p>
            <a:r>
              <a:rPr lang="en-US" sz="2000" dirty="0" smtClean="0"/>
              <a:t>TOTAL km’s         = 29 200km’s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7315200" y="2342508"/>
            <a:ext cx="2239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000" b="1" dirty="0" smtClean="0"/>
              <a:t>= R2,367 per km</a:t>
            </a:r>
            <a:endParaRPr lang="en-ZA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808360" y="3842535"/>
            <a:ext cx="20104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000" b="1" dirty="0" smtClean="0"/>
              <a:t>Cost per km</a:t>
            </a:r>
          </a:p>
          <a:p>
            <a:r>
              <a:rPr lang="en-ZA" sz="2000" b="1" dirty="0" smtClean="0"/>
              <a:t>= 65 236 / 29 200</a:t>
            </a:r>
          </a:p>
          <a:p>
            <a:endParaRPr lang="en-ZA" sz="2000" b="1" dirty="0"/>
          </a:p>
          <a:p>
            <a:r>
              <a:rPr lang="en-ZA" sz="2000" b="1" dirty="0" smtClean="0"/>
              <a:t>= R2,234 per km</a:t>
            </a:r>
            <a:endParaRPr lang="en-ZA" sz="2000" b="1" dirty="0"/>
          </a:p>
        </p:txBody>
      </p:sp>
      <p:sp>
        <p:nvSpPr>
          <p:cNvPr id="13" name="Rectangle 12"/>
          <p:cNvSpPr/>
          <p:nvPr/>
        </p:nvSpPr>
        <p:spPr>
          <a:xfrm>
            <a:off x="6657653" y="5948418"/>
            <a:ext cx="998715" cy="208068"/>
          </a:xfrm>
          <a:prstGeom prst="rect">
            <a:avLst/>
          </a:prstGeom>
          <a:solidFill>
            <a:schemeClr val="accent1">
              <a:tint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317293" y="5972280"/>
            <a:ext cx="1023192" cy="208068"/>
          </a:xfrm>
          <a:prstGeom prst="rect">
            <a:avLst/>
          </a:prstGeom>
          <a:solidFill>
            <a:schemeClr val="accent1">
              <a:tint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643033" y="4853314"/>
            <a:ext cx="1068512" cy="208068"/>
          </a:xfrm>
          <a:prstGeom prst="rect">
            <a:avLst/>
          </a:prstGeom>
          <a:solidFill>
            <a:schemeClr val="accent1">
              <a:tint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657654" y="4033867"/>
            <a:ext cx="998714" cy="208068"/>
          </a:xfrm>
          <a:prstGeom prst="rect">
            <a:avLst/>
          </a:prstGeom>
          <a:solidFill>
            <a:schemeClr val="accent1">
              <a:tint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5639593" y="2438529"/>
            <a:ext cx="1471326" cy="647267"/>
            <a:chOff x="5639593" y="2438529"/>
            <a:chExt cx="1471326" cy="647267"/>
          </a:xfrm>
        </p:grpSpPr>
        <p:sp>
          <p:nvSpPr>
            <p:cNvPr id="18" name="Rectangle 17"/>
            <p:cNvSpPr/>
            <p:nvPr/>
          </p:nvSpPr>
          <p:spPr>
            <a:xfrm>
              <a:off x="5649867" y="2438529"/>
              <a:ext cx="1461052" cy="208068"/>
            </a:xfrm>
            <a:prstGeom prst="rect">
              <a:avLst/>
            </a:prstGeom>
            <a:solidFill>
              <a:schemeClr val="accent1">
                <a:tint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639593" y="2794216"/>
              <a:ext cx="1461052" cy="291580"/>
            </a:xfrm>
            <a:prstGeom prst="rect">
              <a:avLst/>
            </a:prstGeom>
            <a:solidFill>
              <a:srgbClr val="D0D8E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/>
          <p:cNvSpPr/>
          <p:nvPr/>
        </p:nvSpPr>
        <p:spPr>
          <a:xfrm>
            <a:off x="5639593" y="2002142"/>
            <a:ext cx="1461052" cy="291580"/>
          </a:xfrm>
          <a:prstGeom prst="rect">
            <a:avLst/>
          </a:prstGeom>
          <a:solidFill>
            <a:srgbClr val="D0D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974022" y="2050928"/>
            <a:ext cx="936841" cy="291580"/>
          </a:xfrm>
          <a:prstGeom prst="rect">
            <a:avLst/>
          </a:prstGeom>
          <a:solidFill>
            <a:srgbClr val="D0D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2171015" y="2024149"/>
            <a:ext cx="1803007" cy="291580"/>
          </a:xfrm>
          <a:prstGeom prst="rect">
            <a:avLst/>
          </a:prstGeom>
          <a:solidFill>
            <a:srgbClr val="D0D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2717528" y="3651431"/>
            <a:ext cx="1776320" cy="291580"/>
          </a:xfrm>
          <a:prstGeom prst="rect">
            <a:avLst/>
          </a:prstGeom>
          <a:solidFill>
            <a:srgbClr val="D0D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517209" y="3628426"/>
            <a:ext cx="1461052" cy="291580"/>
          </a:xfrm>
          <a:prstGeom prst="rect">
            <a:avLst/>
          </a:prstGeom>
          <a:solidFill>
            <a:srgbClr val="D0D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279878" y="4394782"/>
            <a:ext cx="2215044" cy="291580"/>
          </a:xfrm>
          <a:prstGeom prst="rect">
            <a:avLst/>
          </a:prstGeom>
          <a:solidFill>
            <a:srgbClr val="D0D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657654" y="4368738"/>
            <a:ext cx="1068512" cy="291580"/>
          </a:xfrm>
          <a:prstGeom prst="rect">
            <a:avLst/>
          </a:prstGeom>
          <a:solidFill>
            <a:srgbClr val="D0D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3648466" y="5266809"/>
            <a:ext cx="1461052" cy="291580"/>
          </a:xfrm>
          <a:prstGeom prst="rect">
            <a:avLst/>
          </a:prstGeom>
          <a:solidFill>
            <a:srgbClr val="D0D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6657653" y="5206861"/>
            <a:ext cx="1039273" cy="291580"/>
          </a:xfrm>
          <a:prstGeom prst="rect">
            <a:avLst/>
          </a:prstGeom>
          <a:solidFill>
            <a:srgbClr val="D0D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6591282" y="6281422"/>
            <a:ext cx="1039273" cy="291580"/>
          </a:xfrm>
          <a:prstGeom prst="rect">
            <a:avLst/>
          </a:prstGeom>
          <a:solidFill>
            <a:srgbClr val="D0D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2171015" y="5961476"/>
            <a:ext cx="2113308" cy="208068"/>
          </a:xfrm>
          <a:prstGeom prst="rect">
            <a:avLst/>
          </a:prstGeom>
          <a:solidFill>
            <a:schemeClr val="accent1">
              <a:tint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352096" y="5961476"/>
            <a:ext cx="945673" cy="208068"/>
          </a:xfrm>
          <a:prstGeom prst="rect">
            <a:avLst/>
          </a:prstGeom>
          <a:solidFill>
            <a:schemeClr val="accent1">
              <a:tint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6672273" y="3568941"/>
            <a:ext cx="1039273" cy="291580"/>
          </a:xfrm>
          <a:prstGeom prst="rect">
            <a:avLst/>
          </a:prstGeom>
          <a:solidFill>
            <a:srgbClr val="D0D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688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3" grpId="0" animBg="1"/>
      <p:bldP spid="14" grpId="0" animBg="1"/>
      <p:bldP spid="15" grpId="0" animBg="1"/>
      <p:bldP spid="16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860899"/>
            <a:ext cx="9222632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                                                    Taxable income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1800" dirty="0" smtClean="0"/>
              <a:t>                                                                                        R                                  </a:t>
            </a:r>
            <a:r>
              <a:rPr lang="en-US" sz="1800" dirty="0" err="1" smtClean="0"/>
              <a:t>R</a:t>
            </a:r>
            <a:endParaRPr lang="en-US" sz="1800" dirty="0" smtClean="0"/>
          </a:p>
          <a:p>
            <a:r>
              <a:rPr lang="en-US" sz="2000" dirty="0" smtClean="0"/>
              <a:t>Travel allowance                                             75 000</a:t>
            </a:r>
          </a:p>
          <a:p>
            <a:r>
              <a:rPr lang="en-US" sz="2000" dirty="0" smtClean="0"/>
              <a:t>Less business travel (</a:t>
            </a:r>
            <a:r>
              <a:rPr lang="en-US" sz="2000" b="1" dirty="0" smtClean="0">
                <a:solidFill>
                  <a:srgbClr val="35B800"/>
                </a:solidFill>
              </a:rPr>
              <a:t>R2,367</a:t>
            </a:r>
            <a:r>
              <a:rPr lang="en-US" sz="2000" dirty="0" smtClean="0"/>
              <a:t> x 11 200km) =</a:t>
            </a:r>
            <a:r>
              <a:rPr lang="en-US" sz="2000" u="sng" dirty="0" smtClean="0"/>
              <a:t> (26 510)</a:t>
            </a:r>
            <a:r>
              <a:rPr lang="en-US" sz="2000" dirty="0" smtClean="0"/>
              <a:t>  </a:t>
            </a:r>
          </a:p>
          <a:p>
            <a:r>
              <a:rPr lang="en-US" sz="2000" dirty="0" smtClean="0"/>
              <a:t>                                                                      </a:t>
            </a:r>
            <a:r>
              <a:rPr lang="en-US" sz="2000" u="sng" dirty="0" smtClean="0"/>
              <a:t>  48 490</a:t>
            </a:r>
          </a:p>
          <a:p>
            <a:r>
              <a:rPr lang="en-US" sz="2000" dirty="0" smtClean="0"/>
              <a:t>Taxable fringe benefit                                                                     48 490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3307733" y="2754548"/>
            <a:ext cx="8848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5" name="Rectangle 4"/>
          <p:cNvSpPr/>
          <p:nvPr/>
        </p:nvSpPr>
        <p:spPr>
          <a:xfrm>
            <a:off x="4299626" y="2746454"/>
            <a:ext cx="1285143" cy="25422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" name="Rectangle 5"/>
          <p:cNvSpPr/>
          <p:nvPr/>
        </p:nvSpPr>
        <p:spPr>
          <a:xfrm>
            <a:off x="5584769" y="2759597"/>
            <a:ext cx="1448657" cy="3283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7" name="Rectangle 6"/>
          <p:cNvSpPr/>
          <p:nvPr/>
        </p:nvSpPr>
        <p:spPr>
          <a:xfrm>
            <a:off x="5391891" y="3140065"/>
            <a:ext cx="1448657" cy="2874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Rectangle 7"/>
          <p:cNvSpPr/>
          <p:nvPr/>
        </p:nvSpPr>
        <p:spPr>
          <a:xfrm flipV="1">
            <a:off x="7743217" y="3427472"/>
            <a:ext cx="1278224" cy="3949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14047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EMPLOYEE’s TAX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800" dirty="0" smtClean="0"/>
              <a:t>Learning Unit 9</a:t>
            </a:r>
          </a:p>
          <a:p>
            <a:r>
              <a:rPr lang="en-ZA" sz="2800" dirty="0" smtClean="0"/>
              <a:t>Remember this is a </a:t>
            </a:r>
            <a:r>
              <a:rPr lang="en-ZA" sz="2800" b="1" dirty="0" smtClean="0">
                <a:solidFill>
                  <a:srgbClr val="FF0000"/>
                </a:solidFill>
              </a:rPr>
              <a:t>monthly</a:t>
            </a:r>
            <a:r>
              <a:rPr lang="en-ZA" sz="2800" dirty="0" smtClean="0"/>
              <a:t> tax withheld by the EMPLOYER on behalf of the employee</a:t>
            </a:r>
          </a:p>
          <a:p>
            <a:r>
              <a:rPr lang="en-ZA" sz="2800" dirty="0"/>
              <a:t>Employer will not know what the total </a:t>
            </a:r>
            <a:r>
              <a:rPr lang="en-ZA" sz="2800" dirty="0" err="1"/>
              <a:t>kms</a:t>
            </a:r>
            <a:r>
              <a:rPr lang="en-ZA" sz="2800" dirty="0"/>
              <a:t> travelled for the year is! </a:t>
            </a:r>
          </a:p>
          <a:p>
            <a:r>
              <a:rPr lang="en-ZA" sz="2800" dirty="0" smtClean="0"/>
              <a:t>80% ; 20% Rule</a:t>
            </a:r>
          </a:p>
          <a:p>
            <a:r>
              <a:rPr lang="en-ZA" sz="2800" dirty="0" smtClean="0"/>
              <a:t>Include 80% of the travel allowance</a:t>
            </a:r>
          </a:p>
          <a:p>
            <a:r>
              <a:rPr lang="en-ZA" sz="2800" dirty="0" smtClean="0"/>
              <a:t>R75 000 x 80% = R60 000 taxable fringe benefit</a:t>
            </a:r>
          </a:p>
        </p:txBody>
      </p:sp>
    </p:spTree>
    <p:extLst>
      <p:ext uri="{BB962C8B-B14F-4D97-AF65-F5344CB8AC3E}">
        <p14:creationId xmlns:p14="http://schemas.microsoft.com/office/powerpoint/2010/main" val="250538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1987</TotalTime>
  <Words>756</Words>
  <Application>Microsoft Office PowerPoint</Application>
  <PresentationFormat>A4 Paper (210x297 mm)</PresentationFormat>
  <Paragraphs>210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Comic Sans MS</vt:lpstr>
      <vt:lpstr>Office Theme</vt:lpstr>
      <vt:lpstr>Custom Design</vt:lpstr>
      <vt:lpstr>TAX3702  2018</vt:lpstr>
      <vt:lpstr>TRAVEL ALLOWANCE (LU 3)</vt:lpstr>
      <vt:lpstr>PowerPoint Presentation</vt:lpstr>
      <vt:lpstr>PowerPoint Presentation</vt:lpstr>
      <vt:lpstr>PowerPoint Presentation</vt:lpstr>
      <vt:lpstr>PowerPoint Presentation</vt:lpstr>
      <vt:lpstr>Question</vt:lpstr>
      <vt:lpstr>Suggested solution</vt:lpstr>
      <vt:lpstr>PowerPoint Presentation</vt:lpstr>
      <vt:lpstr>Question - adjusted</vt:lpstr>
      <vt:lpstr>Suggested solution</vt:lpstr>
      <vt:lpstr>PowerPoint Presentation</vt:lpstr>
      <vt:lpstr>EMPLOYEE’s TAX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Pedrie Van De Walt</dc:creator>
  <cp:lastModifiedBy>Jansen van Rensburg, Chantelle (CE)</cp:lastModifiedBy>
  <cp:revision>212</cp:revision>
  <dcterms:created xsi:type="dcterms:W3CDTF">2012-05-21T07:15:18Z</dcterms:created>
  <dcterms:modified xsi:type="dcterms:W3CDTF">2018-03-19T11:11:15Z</dcterms:modified>
</cp:coreProperties>
</file>