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15"/>
  </p:notesMasterIdLst>
  <p:sldIdLst>
    <p:sldId id="256" r:id="rId3"/>
    <p:sldId id="274" r:id="rId4"/>
    <p:sldId id="300" r:id="rId5"/>
    <p:sldId id="289" r:id="rId6"/>
    <p:sldId id="301" r:id="rId7"/>
    <p:sldId id="302" r:id="rId8"/>
    <p:sldId id="304" r:id="rId9"/>
    <p:sldId id="305" r:id="rId10"/>
    <p:sldId id="306" r:id="rId11"/>
    <p:sldId id="287" r:id="rId12"/>
    <p:sldId id="295" r:id="rId13"/>
    <p:sldId id="273" r:id="rId1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35B800"/>
    <a:srgbClr val="FF9900"/>
    <a:srgbClr val="D0D8E8"/>
    <a:srgbClr val="E9EDF4"/>
    <a:srgbClr val="002F66"/>
    <a:srgbClr val="A90E13"/>
    <a:srgbClr val="33CC33"/>
    <a:srgbClr val="71BF49"/>
    <a:srgbClr val="6387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29" autoAdjust="0"/>
  </p:normalViewPr>
  <p:slideViewPr>
    <p:cSldViewPr snapToGrid="0" snapToObjects="1">
      <p:cViewPr varScale="1">
        <p:scale>
          <a:sx n="70" d="100"/>
          <a:sy n="70" d="100"/>
        </p:scale>
        <p:origin x="1218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D7BD95-B02D-4343-98B9-93B924B84F15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B7778-B2C9-48E9-920F-325679A79C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525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1703" y="278294"/>
            <a:ext cx="5562323" cy="2405271"/>
          </a:xfrm>
        </p:spPr>
        <p:txBody>
          <a:bodyPr anchor="t" anchorCtr="0">
            <a:normAutofit/>
          </a:bodyPr>
          <a:lstStyle>
            <a:lvl1pPr algn="l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703" y="2941982"/>
            <a:ext cx="2332106" cy="2315817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24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D07B-B9B6-C444-A01F-9431D03BDAA4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0135-24A5-AA42-B8BE-3A78067FE7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866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002F6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D07B-B9B6-C444-A01F-9431D03BDAA4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0135-24A5-AA42-B8BE-3A78067FE7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735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tcur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002F6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21450" y="1600201"/>
            <a:ext cx="2889250" cy="418437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600"/>
            </a:lvl1pPr>
            <a:lvl2pPr marL="0" indent="0">
              <a:lnSpc>
                <a:spcPct val="150000"/>
              </a:lnSpc>
              <a:buFontTx/>
              <a:buNone/>
              <a:defRPr sz="1600"/>
            </a:lvl2pPr>
            <a:lvl3pPr marL="0" indent="0">
              <a:lnSpc>
                <a:spcPct val="150000"/>
              </a:lnSpc>
              <a:buFontTx/>
              <a:buNone/>
              <a:defRPr sz="1600"/>
            </a:lvl3pPr>
            <a:lvl4pPr marL="0" indent="0">
              <a:lnSpc>
                <a:spcPct val="150000"/>
              </a:lnSpc>
              <a:buFontTx/>
              <a:buNone/>
              <a:defRPr sz="1600"/>
            </a:lvl4pPr>
            <a:lvl5pPr marL="0" indent="0">
              <a:lnSpc>
                <a:spcPct val="150000"/>
              </a:lnSpc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D07B-B9B6-C444-A01F-9431D03BDAA4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0135-24A5-AA42-B8BE-3A78067FE7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/>
          </p:nvPr>
        </p:nvSpPr>
        <p:spPr>
          <a:xfrm>
            <a:off x="495300" y="1600200"/>
            <a:ext cx="5943600" cy="418437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735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&amp;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5961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D07B-B9B6-C444-A01F-9431D03BDAA4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0135-24A5-AA42-B8BE-3A78067FE7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29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002F6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D07B-B9B6-C444-A01F-9431D03BDAA4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0135-24A5-AA42-B8BE-3A78067FE7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735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2F66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31372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4733" y="1600201"/>
            <a:ext cx="431596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D07B-B9B6-C444-A01F-9431D03BDAA4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0135-24A5-AA42-B8BE-3A78067FE7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02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2F66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D07B-B9B6-C444-A01F-9431D03BDAA4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0135-24A5-AA42-B8BE-3A78067FE7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092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D07B-B9B6-C444-A01F-9431D03BDAA4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0135-24A5-AA42-B8BE-3A78067FE7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5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24"/>
            <a:ext cx="9905999" cy="684123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3D07B-B9B6-C444-A01F-9431D03BDAA4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70135-24A5-AA42-B8BE-3A78067FE72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24"/>
            <a:ext cx="9905999" cy="68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98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7" r:id="rId4"/>
    <p:sldLayoutId id="2147483661" r:id="rId5"/>
    <p:sldLayoutId id="2147483652" r:id="rId6"/>
    <p:sldLayoutId id="2147483653" r:id="rId7"/>
    <p:sldLayoutId id="2147483655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633B9-941F-4D36-9740-F4B8E4B09DC3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D40DC-DFA6-4F5E-B244-5E87571D92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0095533" cy="6972131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F66"/>
                </a:solidFill>
              </a:rPr>
              <a:t>TAX3702</a:t>
            </a:r>
            <a:br>
              <a:rPr lang="en-US" dirty="0" smtClean="0">
                <a:solidFill>
                  <a:srgbClr val="002F66"/>
                </a:solidFill>
              </a:rPr>
            </a:br>
            <a:r>
              <a:rPr lang="en-US" dirty="0" smtClean="0">
                <a:solidFill>
                  <a:srgbClr val="002F66"/>
                </a:solidFill>
              </a:rPr>
              <a:t> 2018</a:t>
            </a:r>
            <a:endParaRPr lang="en-US" dirty="0">
              <a:solidFill>
                <a:srgbClr val="002F66"/>
              </a:solidFill>
            </a:endParaRPr>
          </a:p>
        </p:txBody>
      </p:sp>
      <p:sp>
        <p:nvSpPr>
          <p:cNvPr id="15" name="Subtitle 14"/>
          <p:cNvSpPr>
            <a:spLocks noGrp="1"/>
          </p:cNvSpPr>
          <p:nvPr>
            <p:ph type="subTitle" idx="1"/>
          </p:nvPr>
        </p:nvSpPr>
        <p:spPr>
          <a:xfrm>
            <a:off x="311702" y="1376413"/>
            <a:ext cx="3835755" cy="1607420"/>
          </a:xfrm>
        </p:spPr>
        <p:txBody>
          <a:bodyPr/>
          <a:lstStyle/>
          <a:p>
            <a:r>
              <a:rPr lang="en-ZA" dirty="0" smtClean="0"/>
              <a:t>Michelle Bernard</a:t>
            </a:r>
          </a:p>
          <a:p>
            <a:r>
              <a:rPr lang="en-ZA" dirty="0" smtClean="0"/>
              <a:t>Ari Swanepoel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73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RIGHT OF USE OF MOTOR VEHICLE (LU 3)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634295"/>
            <a:ext cx="8915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dirty="0" smtClean="0"/>
              <a:t>Employer &amp; Employee relationship</a:t>
            </a:r>
          </a:p>
        </p:txBody>
      </p:sp>
      <p:pic>
        <p:nvPicPr>
          <p:cNvPr id="1026" name="Picture 2" descr="Image result for employer employ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74" y="364771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2094" t="-82" b="1"/>
          <a:stretch/>
        </p:blipFill>
        <p:spPr>
          <a:xfrm>
            <a:off x="6303522" y="2626468"/>
            <a:ext cx="2558375" cy="29988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644" y="2776172"/>
            <a:ext cx="2619375" cy="17430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422783">
            <a:off x="7056435" y="1575275"/>
            <a:ext cx="26004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3333FF"/>
                </a:solidFill>
              </a:rPr>
              <a:t>per month</a:t>
            </a:r>
            <a:r>
              <a:rPr lang="en-US" sz="4000" b="1" dirty="0" smtClean="0">
                <a:solidFill>
                  <a:srgbClr val="3333FF"/>
                </a:solidFill>
              </a:rPr>
              <a:t>!</a:t>
            </a:r>
            <a:endParaRPr lang="en-US" sz="4000" b="1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47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t="11703" b="11438"/>
          <a:stretch/>
        </p:blipFill>
        <p:spPr>
          <a:xfrm>
            <a:off x="495300" y="4280172"/>
            <a:ext cx="2940091" cy="16926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188" y="1690149"/>
            <a:ext cx="2143125" cy="21431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95300" y="3881336"/>
            <a:ext cx="2940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PRIVATE USE</a:t>
            </a:r>
            <a:endParaRPr lang="en-US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Right Arrow 16"/>
          <p:cNvSpPr/>
          <p:nvPr/>
        </p:nvSpPr>
        <p:spPr>
          <a:xfrm rot="8061288">
            <a:off x="3012238" y="3376264"/>
            <a:ext cx="846306" cy="48830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5856051" y="3124497"/>
            <a:ext cx="4523563" cy="2739255"/>
            <a:chOff x="5856051" y="3124497"/>
            <a:chExt cx="4523563" cy="2739255"/>
          </a:xfrm>
        </p:grpSpPr>
        <p:sp>
          <p:nvSpPr>
            <p:cNvPr id="15" name="TextBox 14"/>
            <p:cNvSpPr txBox="1"/>
            <p:nvPr/>
          </p:nvSpPr>
          <p:spPr>
            <a:xfrm>
              <a:off x="7237580" y="3124497"/>
              <a:ext cx="31420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BUSINESS USE</a:t>
              </a:r>
              <a:endParaRPr lang="en-US" sz="2400" b="1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5856051" y="3249038"/>
              <a:ext cx="3230192" cy="2614714"/>
              <a:chOff x="5856051" y="3249038"/>
              <a:chExt cx="3230192" cy="2614714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62193" y="3482502"/>
                <a:ext cx="1924050" cy="2381250"/>
              </a:xfrm>
              <a:prstGeom prst="rect">
                <a:avLst/>
              </a:prstGeom>
            </p:spPr>
          </p:pic>
          <p:sp>
            <p:nvSpPr>
              <p:cNvPr id="18" name="Right Arrow 17"/>
              <p:cNvSpPr/>
              <p:nvPr/>
            </p:nvSpPr>
            <p:spPr>
              <a:xfrm rot="2220837">
                <a:off x="5856051" y="3249038"/>
                <a:ext cx="824797" cy="466928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5995380" y="1944699"/>
            <a:ext cx="2459645" cy="369332"/>
            <a:chOff x="5995380" y="1944699"/>
            <a:chExt cx="2459645" cy="369332"/>
          </a:xfrm>
        </p:grpSpPr>
        <p:cxnSp>
          <p:nvCxnSpPr>
            <p:cNvPr id="20" name="Straight Arrow Connector 19"/>
            <p:cNvCxnSpPr/>
            <p:nvPr/>
          </p:nvCxnSpPr>
          <p:spPr>
            <a:xfrm flipH="1">
              <a:off x="5995380" y="2309998"/>
              <a:ext cx="2321769" cy="0"/>
            </a:xfrm>
            <a:prstGeom prst="straightConnector1">
              <a:avLst/>
            </a:prstGeom>
            <a:ln>
              <a:solidFill>
                <a:srgbClr val="35B8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6020135" y="1944699"/>
              <a:ext cx="24348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35B800"/>
                  </a:solidFill>
                </a:rPr>
                <a:t>10 000km for the year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91830" y="166873"/>
            <a:ext cx="6546713" cy="2143125"/>
            <a:chOff x="291830" y="166873"/>
            <a:chExt cx="6546713" cy="214312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1830" y="166873"/>
              <a:ext cx="2143125" cy="2143125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2178994" y="407438"/>
              <a:ext cx="465954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I give you </a:t>
              </a:r>
              <a:r>
                <a:rPr lang="en-US" sz="2400" dirty="0"/>
                <a:t>t</a:t>
              </a:r>
              <a:r>
                <a:rPr lang="en-US" sz="2400" dirty="0" smtClean="0"/>
                <a:t>he RIGHT OF USE of the MOTOR VEHICLE</a:t>
              </a:r>
              <a:endParaRPr lang="en-US" sz="2400" dirty="0"/>
            </a:p>
          </p:txBody>
        </p:sp>
        <p:cxnSp>
          <p:nvCxnSpPr>
            <p:cNvPr id="4" name="Straight Arrow Connector 3"/>
            <p:cNvCxnSpPr/>
            <p:nvPr/>
          </p:nvCxnSpPr>
          <p:spPr>
            <a:xfrm>
              <a:off x="1896894" y="1238435"/>
              <a:ext cx="2081719" cy="91137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l="8103" t="26198" r="10370" b="39057"/>
          <a:stretch/>
        </p:blipFill>
        <p:spPr>
          <a:xfrm rot="20003907">
            <a:off x="468167" y="4696487"/>
            <a:ext cx="3088263" cy="60889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130249" y="4576548"/>
            <a:ext cx="26004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3333FF"/>
                </a:solidFill>
              </a:rPr>
              <a:t>per month</a:t>
            </a:r>
            <a:r>
              <a:rPr lang="en-US" sz="4000" b="1" dirty="0" smtClean="0">
                <a:solidFill>
                  <a:srgbClr val="3333FF"/>
                </a:solidFill>
              </a:rPr>
              <a:t>!</a:t>
            </a:r>
            <a:endParaRPr lang="en-US" sz="4000" b="1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64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998" y="2944351"/>
            <a:ext cx="2851529" cy="28515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8834" y="1331253"/>
            <a:ext cx="32601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Cost of the vehicle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592368" y="1403253"/>
            <a:ext cx="2177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INCLUDING VAT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39763" y="1792167"/>
            <a:ext cx="4122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EXCLUDING FINANCE CHARGES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8834" y="349698"/>
            <a:ext cx="49323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Value of the private use?</a:t>
            </a:r>
            <a:endParaRPr lang="en-US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17523" y="2714017"/>
            <a:ext cx="2895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3333FF"/>
                </a:solidFill>
              </a:rPr>
              <a:t>3.5% or 3.25%</a:t>
            </a:r>
            <a:endParaRPr lang="en-US" sz="3600" b="1" dirty="0">
              <a:solidFill>
                <a:srgbClr val="3333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12867" y="2652462"/>
            <a:ext cx="26004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3333FF"/>
                </a:solidFill>
              </a:rPr>
              <a:t>per month</a:t>
            </a:r>
            <a:r>
              <a:rPr lang="en-US" sz="4000" b="1" dirty="0" smtClean="0">
                <a:solidFill>
                  <a:srgbClr val="3333FF"/>
                </a:solidFill>
              </a:rPr>
              <a:t>!</a:t>
            </a:r>
            <a:endParaRPr lang="en-US" sz="4000" b="1" dirty="0">
              <a:solidFill>
                <a:srgbClr val="3333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95631" y="2955932"/>
            <a:ext cx="26004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3333FF"/>
                </a:solidFill>
              </a:rPr>
              <a:t>per month</a:t>
            </a:r>
            <a:r>
              <a:rPr lang="en-US" sz="4000" b="1" dirty="0" smtClean="0">
                <a:solidFill>
                  <a:srgbClr val="3333FF"/>
                </a:solidFill>
              </a:rPr>
              <a:t>!</a:t>
            </a:r>
            <a:endParaRPr lang="en-US" sz="4000" b="1" dirty="0">
              <a:solidFill>
                <a:srgbClr val="3333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05545" y="3316894"/>
            <a:ext cx="26004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3333FF"/>
                </a:solidFill>
              </a:rPr>
              <a:t>per month</a:t>
            </a:r>
            <a:r>
              <a:rPr lang="en-US" sz="4000" b="1" dirty="0" smtClean="0">
                <a:solidFill>
                  <a:srgbClr val="3333FF"/>
                </a:solidFill>
              </a:rPr>
              <a:t>!</a:t>
            </a:r>
            <a:endParaRPr lang="en-US" sz="4000" b="1" dirty="0">
              <a:solidFill>
                <a:srgbClr val="3333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34096" y="4168256"/>
            <a:ext cx="4561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35B800"/>
                </a:solidFill>
              </a:rPr>
              <a:t>85% - depreciation allowance</a:t>
            </a:r>
            <a:endParaRPr lang="en-US" sz="2800" b="1" dirty="0">
              <a:solidFill>
                <a:srgbClr val="35B8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18117" y="4964883"/>
            <a:ext cx="6793719" cy="83099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ZA" sz="2400" b="1" dirty="0" smtClean="0"/>
              <a:t>Assume:  all travel is private until proven</a:t>
            </a:r>
          </a:p>
          <a:p>
            <a:r>
              <a:rPr lang="en-ZA" sz="2400" b="1" dirty="0" smtClean="0"/>
              <a:t>                </a:t>
            </a:r>
            <a:r>
              <a:rPr lang="en-ZA" sz="2400" b="1" dirty="0"/>
              <a:t> all </a:t>
            </a:r>
            <a:r>
              <a:rPr lang="en-ZA" sz="2400" b="1" dirty="0" smtClean="0"/>
              <a:t>costs incurred by employer until proven</a:t>
            </a:r>
            <a:endParaRPr lang="en-ZA" sz="2400" b="1" dirty="0"/>
          </a:p>
        </p:txBody>
      </p:sp>
    </p:spTree>
    <p:extLst>
      <p:ext uri="{BB962C8B-B14F-4D97-AF65-F5344CB8AC3E}">
        <p14:creationId xmlns:p14="http://schemas.microsoft.com/office/powerpoint/2010/main" val="143528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/>
      <p:bldP spid="9" grpId="0"/>
      <p:bldP spid="10" grpId="0"/>
      <p:bldP spid="17" grpId="0"/>
      <p:bldP spid="18" grpId="0"/>
      <p:bldP spid="11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of private use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5422657"/>
              </p:ext>
            </p:extLst>
          </p:nvPr>
        </p:nvGraphicFramePr>
        <p:xfrm>
          <a:off x="184935" y="1600200"/>
          <a:ext cx="9359757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9753">
                  <a:extLst>
                    <a:ext uri="{9D8B030D-6E8A-4147-A177-3AD203B41FA5}">
                      <a16:colId xmlns:a16="http://schemas.microsoft.com/office/drawing/2014/main" xmlns="" val="840686484"/>
                    </a:ext>
                  </a:extLst>
                </a:gridCol>
                <a:gridCol w="1119883">
                  <a:extLst>
                    <a:ext uri="{9D8B030D-6E8A-4147-A177-3AD203B41FA5}">
                      <a16:colId xmlns:a16="http://schemas.microsoft.com/office/drawing/2014/main" xmlns="" val="2025744573"/>
                    </a:ext>
                  </a:extLst>
                </a:gridCol>
                <a:gridCol w="1654139">
                  <a:extLst>
                    <a:ext uri="{9D8B030D-6E8A-4147-A177-3AD203B41FA5}">
                      <a16:colId xmlns:a16="http://schemas.microsoft.com/office/drawing/2014/main" xmlns="" val="4539692"/>
                    </a:ext>
                  </a:extLst>
                </a:gridCol>
                <a:gridCol w="2126751">
                  <a:extLst>
                    <a:ext uri="{9D8B030D-6E8A-4147-A177-3AD203B41FA5}">
                      <a16:colId xmlns:a16="http://schemas.microsoft.com/office/drawing/2014/main" xmlns="" val="1714338399"/>
                    </a:ext>
                  </a:extLst>
                </a:gridCol>
                <a:gridCol w="2969231">
                  <a:extLst>
                    <a:ext uri="{9D8B030D-6E8A-4147-A177-3AD203B41FA5}">
                      <a16:colId xmlns:a16="http://schemas.microsoft.com/office/drawing/2014/main" xmlns="" val="3848086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Vehicle Value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50900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Given</a:t>
                      </a:r>
                      <a:r>
                        <a:rPr lang="en-US" sz="2400" baseline="0" dirty="0" smtClean="0"/>
                        <a:t> in question</a:t>
                      </a:r>
                    </a:p>
                    <a:p>
                      <a:endParaRPr lang="en-US" sz="2400" baseline="0" dirty="0" smtClean="0"/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561233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15536" y="1607905"/>
            <a:ext cx="6652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US" sz="2400" b="1" dirty="0">
                <a:solidFill>
                  <a:prstClr val="white"/>
                </a:solidFill>
              </a:rPr>
              <a:t>VAT</a:t>
            </a:r>
          </a:p>
          <a:p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928135" y="1600200"/>
            <a:ext cx="16828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b="1" dirty="0">
                <a:solidFill>
                  <a:prstClr val="white"/>
                </a:solidFill>
              </a:rPr>
              <a:t>Finance Charges</a:t>
            </a:r>
          </a:p>
          <a:p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965688" y="1600200"/>
            <a:ext cx="1414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b="1" dirty="0">
                <a:solidFill>
                  <a:prstClr val="white"/>
                </a:solidFill>
              </a:rPr>
              <a:t>3.5% or 3.25%</a:t>
            </a:r>
          </a:p>
          <a:p>
            <a:endParaRPr lang="en-ZA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641564" y="1646366"/>
            <a:ext cx="253325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US" sz="2400" b="1" dirty="0">
                <a:solidFill>
                  <a:prstClr val="white"/>
                </a:solidFill>
              </a:rPr>
              <a:t>85</a:t>
            </a:r>
            <a:r>
              <a:rPr lang="en-US" sz="2400" b="1" dirty="0" smtClean="0">
                <a:solidFill>
                  <a:prstClr val="white"/>
                </a:solidFill>
              </a:rPr>
              <a:t>%?</a:t>
            </a:r>
          </a:p>
          <a:p>
            <a:pPr lvl="0" algn="ctr"/>
            <a:r>
              <a:rPr lang="en-US" sz="2400" b="1" dirty="0" smtClean="0">
                <a:solidFill>
                  <a:prstClr val="white"/>
                </a:solidFill>
              </a:rPr>
              <a:t>15% depreciation</a:t>
            </a:r>
            <a:endParaRPr lang="en-US" sz="2400" b="1" dirty="0">
              <a:solidFill>
                <a:prstClr val="white"/>
              </a:solidFill>
            </a:endParaRPr>
          </a:p>
          <a:p>
            <a:endParaRPr lang="en-ZA" dirty="0"/>
          </a:p>
        </p:txBody>
      </p:sp>
      <p:sp>
        <p:nvSpPr>
          <p:cNvPr id="8" name="TextBox 7"/>
          <p:cNvSpPr txBox="1"/>
          <p:nvPr/>
        </p:nvSpPr>
        <p:spPr>
          <a:xfrm>
            <a:off x="1697367" y="2650733"/>
            <a:ext cx="110158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Include</a:t>
            </a:r>
          </a:p>
          <a:p>
            <a:endParaRPr lang="en-ZA" dirty="0"/>
          </a:p>
        </p:txBody>
      </p:sp>
      <p:sp>
        <p:nvSpPr>
          <p:cNvPr id="9" name="TextBox 8"/>
          <p:cNvSpPr txBox="1"/>
          <p:nvPr/>
        </p:nvSpPr>
        <p:spPr>
          <a:xfrm>
            <a:off x="2928135" y="2650733"/>
            <a:ext cx="113954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Exclude</a:t>
            </a:r>
            <a:endParaRPr lang="en-US" sz="2400" dirty="0">
              <a:solidFill>
                <a:prstClr val="black"/>
              </a:solidFill>
            </a:endParaRPr>
          </a:p>
          <a:p>
            <a:endParaRPr lang="en-ZA" dirty="0"/>
          </a:p>
        </p:txBody>
      </p:sp>
      <p:sp>
        <p:nvSpPr>
          <p:cNvPr id="10" name="TextBox 9"/>
          <p:cNvSpPr txBox="1"/>
          <p:nvPr/>
        </p:nvSpPr>
        <p:spPr>
          <a:xfrm>
            <a:off x="4477385" y="2650733"/>
            <a:ext cx="20569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Maintenance plan?</a:t>
            </a:r>
          </a:p>
          <a:p>
            <a:endParaRPr lang="en-ZA" dirty="0"/>
          </a:p>
        </p:txBody>
      </p:sp>
      <p:sp>
        <p:nvSpPr>
          <p:cNvPr id="11" name="TextBox 10"/>
          <p:cNvSpPr txBox="1"/>
          <p:nvPr/>
        </p:nvSpPr>
        <p:spPr>
          <a:xfrm>
            <a:off x="6597721" y="2564223"/>
            <a:ext cx="33082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12 months between purchase and right of use received</a:t>
            </a:r>
          </a:p>
          <a:p>
            <a:endParaRPr lang="en-ZA" dirty="0"/>
          </a:p>
        </p:txBody>
      </p:sp>
      <p:grpSp>
        <p:nvGrpSpPr>
          <p:cNvPr id="30" name="Group 29"/>
          <p:cNvGrpSpPr/>
          <p:nvPr/>
        </p:nvGrpSpPr>
        <p:grpSpPr>
          <a:xfrm>
            <a:off x="308225" y="4192528"/>
            <a:ext cx="9398810" cy="1529506"/>
            <a:chOff x="308225" y="4192528"/>
            <a:chExt cx="9398810" cy="1529506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308225" y="4993240"/>
              <a:ext cx="9236467" cy="3082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9174822" y="4654193"/>
              <a:ext cx="10275" cy="33904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8979613" y="5260369"/>
              <a:ext cx="7041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2400" dirty="0" err="1" smtClean="0"/>
                <a:t>RoU</a:t>
              </a:r>
              <a:endParaRPr lang="en-ZA" sz="24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663159" y="4192528"/>
              <a:ext cx="10438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2400" dirty="0" smtClean="0"/>
                <a:t>1/3/18</a:t>
              </a:r>
              <a:endParaRPr lang="en-ZA" sz="240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345318" y="4192528"/>
            <a:ext cx="1321516" cy="1529505"/>
            <a:chOff x="4345318" y="4192528"/>
            <a:chExt cx="1321516" cy="1529505"/>
          </a:xfrm>
        </p:grpSpPr>
        <p:cxnSp>
          <p:nvCxnSpPr>
            <p:cNvPr id="18" name="Straight Arrow Connector 17"/>
            <p:cNvCxnSpPr/>
            <p:nvPr/>
          </p:nvCxnSpPr>
          <p:spPr>
            <a:xfrm>
              <a:off x="4856981" y="4654193"/>
              <a:ext cx="10275" cy="33904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4345318" y="5260368"/>
              <a:ext cx="13215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2400" dirty="0" smtClean="0"/>
                <a:t>Purchase</a:t>
              </a:r>
              <a:endParaRPr lang="en-ZA" sz="24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45318" y="4192528"/>
              <a:ext cx="10438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2400" dirty="0" smtClean="0"/>
                <a:t>1/3/17</a:t>
              </a:r>
              <a:endParaRPr lang="en-ZA" sz="2400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534364" y="4423360"/>
            <a:ext cx="1253447" cy="1067839"/>
            <a:chOff x="6534364" y="4423360"/>
            <a:chExt cx="1253447" cy="1067839"/>
          </a:xfrm>
        </p:grpSpPr>
        <p:sp>
          <p:nvSpPr>
            <p:cNvPr id="24" name="5-Point Star 23"/>
            <p:cNvSpPr/>
            <p:nvPr/>
          </p:nvSpPr>
          <p:spPr>
            <a:xfrm>
              <a:off x="6534364" y="4423360"/>
              <a:ext cx="1253447" cy="1067839"/>
            </a:xfrm>
            <a:prstGeom prst="star5">
              <a:avLst/>
            </a:prstGeom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16200000" scaled="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24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834324" y="4762407"/>
              <a:ext cx="7152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2400" dirty="0" smtClean="0"/>
                <a:t>85%</a:t>
              </a:r>
              <a:endParaRPr lang="en-ZA" sz="24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032571" y="4423359"/>
            <a:ext cx="1253447" cy="1067839"/>
            <a:chOff x="6534364" y="4423360"/>
            <a:chExt cx="1253447" cy="1067839"/>
          </a:xfrm>
        </p:grpSpPr>
        <p:sp>
          <p:nvSpPr>
            <p:cNvPr id="28" name="5-Point Star 27"/>
            <p:cNvSpPr/>
            <p:nvPr/>
          </p:nvSpPr>
          <p:spPr>
            <a:xfrm>
              <a:off x="6534364" y="4423360"/>
              <a:ext cx="1253447" cy="1067839"/>
            </a:xfrm>
            <a:prstGeom prst="star5">
              <a:avLst/>
            </a:prstGeom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16200000" scaled="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24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834324" y="4762407"/>
              <a:ext cx="7152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2400" dirty="0" smtClean="0"/>
                <a:t>85%</a:t>
              </a:r>
              <a:endParaRPr lang="en-ZA" sz="24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87677" y="4192528"/>
            <a:ext cx="5722383" cy="1529506"/>
            <a:chOff x="287677" y="4192528"/>
            <a:chExt cx="5722383" cy="1529506"/>
          </a:xfrm>
        </p:grpSpPr>
        <p:cxnSp>
          <p:nvCxnSpPr>
            <p:cNvPr id="21" name="Straight Arrow Connector 20"/>
            <p:cNvCxnSpPr/>
            <p:nvPr/>
          </p:nvCxnSpPr>
          <p:spPr>
            <a:xfrm>
              <a:off x="799340" y="4654193"/>
              <a:ext cx="10275" cy="33904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351215" y="5260367"/>
              <a:ext cx="13215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2400" dirty="0" smtClean="0"/>
                <a:t>Purchase</a:t>
              </a:r>
              <a:endParaRPr lang="en-ZA" sz="24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87677" y="4192528"/>
              <a:ext cx="10438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2400" dirty="0" smtClean="0"/>
                <a:t>1/3/16</a:t>
              </a:r>
              <a:endParaRPr lang="en-ZA" sz="24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002092" y="5300122"/>
              <a:ext cx="2007968" cy="421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3409605" y="5597757"/>
            <a:ext cx="26004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3333FF"/>
                </a:solidFill>
              </a:rPr>
              <a:t>per month</a:t>
            </a:r>
            <a:r>
              <a:rPr lang="en-US" sz="4000" b="1" dirty="0" smtClean="0">
                <a:solidFill>
                  <a:srgbClr val="3333FF"/>
                </a:solidFill>
              </a:rPr>
              <a:t>!</a:t>
            </a:r>
            <a:endParaRPr lang="en-US" sz="4000" b="1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98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" grpId="0"/>
      <p:bldP spid="7" grpId="0"/>
      <p:bldP spid="8" grpId="0"/>
      <p:bldP spid="9" grpId="0"/>
      <p:bldP spid="10" grpId="0"/>
      <p:bldP spid="11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Example 1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400" dirty="0" smtClean="0"/>
              <a:t>Employer provides the right of use of a company car.</a:t>
            </a:r>
          </a:p>
          <a:p>
            <a:r>
              <a:rPr lang="en-ZA" sz="2400" dirty="0" smtClean="0"/>
              <a:t>Cost of car = R330 000 (excluding VAT)</a:t>
            </a:r>
          </a:p>
          <a:p>
            <a:r>
              <a:rPr lang="en-ZA" sz="2400" dirty="0"/>
              <a:t>Car was not subject to a maintenance </a:t>
            </a:r>
            <a:r>
              <a:rPr lang="en-ZA" sz="2400" dirty="0" smtClean="0"/>
              <a:t>plan</a:t>
            </a:r>
          </a:p>
          <a:p>
            <a:r>
              <a:rPr lang="en-ZA" sz="2400" dirty="0" smtClean="0"/>
              <a:t>Employer purchased the car 18 months ago.</a:t>
            </a:r>
          </a:p>
          <a:p>
            <a:r>
              <a:rPr lang="en-ZA" sz="2400" dirty="0" smtClean="0"/>
              <a:t>Right of use of car is provided for 6 months</a:t>
            </a:r>
          </a:p>
          <a:p>
            <a:endParaRPr lang="en-ZA" sz="2400" dirty="0"/>
          </a:p>
          <a:p>
            <a:r>
              <a:rPr lang="en-ZA" sz="2400" b="1" dirty="0" smtClean="0">
                <a:solidFill>
                  <a:srgbClr val="3333FF"/>
                </a:solidFill>
              </a:rPr>
              <a:t>Value of private use?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820" y="5332288"/>
            <a:ext cx="1633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R330 </a:t>
            </a:r>
            <a:r>
              <a:rPr lang="en-ZA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000 </a:t>
            </a:r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135313" y="5320302"/>
            <a:ext cx="1255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 114%</a:t>
            </a:r>
            <a:endParaRPr lang="en-ZA" dirty="0"/>
          </a:p>
        </p:txBody>
      </p:sp>
      <p:sp>
        <p:nvSpPr>
          <p:cNvPr id="6" name="TextBox 5"/>
          <p:cNvSpPr txBox="1"/>
          <p:nvPr/>
        </p:nvSpPr>
        <p:spPr>
          <a:xfrm>
            <a:off x="3274033" y="5306604"/>
            <a:ext cx="1154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 3.5%</a:t>
            </a:r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4289463" y="5306603"/>
            <a:ext cx="1104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 85%</a:t>
            </a:r>
            <a:endParaRPr lang="en-ZA" dirty="0"/>
          </a:p>
        </p:txBody>
      </p:sp>
      <p:sp>
        <p:nvSpPr>
          <p:cNvPr id="8" name="TextBox 7"/>
          <p:cNvSpPr txBox="1"/>
          <p:nvPr/>
        </p:nvSpPr>
        <p:spPr>
          <a:xfrm>
            <a:off x="5202151" y="5306602"/>
            <a:ext cx="643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 6</a:t>
            </a:r>
            <a:endParaRPr lang="en-ZA" dirty="0"/>
          </a:p>
        </p:txBody>
      </p:sp>
      <p:sp>
        <p:nvSpPr>
          <p:cNvPr id="9" name="TextBox 8"/>
          <p:cNvSpPr txBox="1"/>
          <p:nvPr/>
        </p:nvSpPr>
        <p:spPr>
          <a:xfrm>
            <a:off x="5717570" y="5306601"/>
            <a:ext cx="1700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 R67 152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8208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Example 2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400" dirty="0" smtClean="0"/>
              <a:t>Employer provides the right of use of a company car.</a:t>
            </a:r>
          </a:p>
          <a:p>
            <a:r>
              <a:rPr lang="en-ZA" sz="2400" dirty="0" smtClean="0"/>
              <a:t>Cost of car = R330 000 (</a:t>
            </a:r>
            <a:r>
              <a:rPr lang="en-ZA" sz="2400" b="1" dirty="0" smtClean="0">
                <a:solidFill>
                  <a:srgbClr val="FF0000"/>
                </a:solidFill>
              </a:rPr>
              <a:t>including VAT</a:t>
            </a:r>
            <a:r>
              <a:rPr lang="en-ZA" sz="2400" dirty="0" smtClean="0"/>
              <a:t>)</a:t>
            </a:r>
            <a:r>
              <a:rPr lang="en-ZA" sz="2400" b="1" dirty="0" smtClean="0">
                <a:solidFill>
                  <a:srgbClr val="FF0000"/>
                </a:solidFill>
              </a:rPr>
              <a:t> and finance charges of R20 000.</a:t>
            </a:r>
          </a:p>
          <a:p>
            <a:r>
              <a:rPr lang="en-ZA" sz="2400" dirty="0"/>
              <a:t>Car </a:t>
            </a:r>
            <a:r>
              <a:rPr lang="en-ZA" sz="2400" b="1" dirty="0" smtClean="0">
                <a:solidFill>
                  <a:srgbClr val="FF0000"/>
                </a:solidFill>
              </a:rPr>
              <a:t>was</a:t>
            </a:r>
            <a:r>
              <a:rPr lang="en-ZA" sz="2400" dirty="0" smtClean="0"/>
              <a:t> </a:t>
            </a:r>
            <a:r>
              <a:rPr lang="en-ZA" sz="2400" dirty="0"/>
              <a:t>subject to a maintenance </a:t>
            </a:r>
            <a:r>
              <a:rPr lang="en-ZA" sz="2400" dirty="0" smtClean="0"/>
              <a:t>plan</a:t>
            </a:r>
          </a:p>
          <a:p>
            <a:r>
              <a:rPr lang="en-ZA" sz="2400" dirty="0" smtClean="0"/>
              <a:t>Employer purchased the car </a:t>
            </a:r>
            <a:r>
              <a:rPr lang="en-ZA" sz="2400" b="1" dirty="0" smtClean="0">
                <a:solidFill>
                  <a:srgbClr val="FF0000"/>
                </a:solidFill>
              </a:rPr>
              <a:t>24 months </a:t>
            </a:r>
            <a:r>
              <a:rPr lang="en-ZA" sz="2400" dirty="0" smtClean="0"/>
              <a:t>ago.</a:t>
            </a:r>
          </a:p>
          <a:p>
            <a:r>
              <a:rPr lang="en-ZA" sz="2400" dirty="0" smtClean="0"/>
              <a:t>Right of use of car is provided for 6 months</a:t>
            </a:r>
          </a:p>
          <a:p>
            <a:endParaRPr lang="en-ZA" sz="2400" dirty="0"/>
          </a:p>
          <a:p>
            <a:r>
              <a:rPr lang="en-ZA" sz="2400" b="1" dirty="0" smtClean="0">
                <a:solidFill>
                  <a:srgbClr val="3333FF"/>
                </a:solidFill>
              </a:rPr>
              <a:t>Value of private use?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9466" y="5322001"/>
            <a:ext cx="1633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(R330 </a:t>
            </a:r>
            <a:r>
              <a:rPr lang="en-ZA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000 </a:t>
            </a:r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2186685" y="5322000"/>
            <a:ext cx="171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 R20 000)</a:t>
            </a:r>
            <a:endParaRPr lang="en-ZA" dirty="0"/>
          </a:p>
        </p:txBody>
      </p:sp>
      <p:sp>
        <p:nvSpPr>
          <p:cNvPr id="6" name="TextBox 5"/>
          <p:cNvSpPr txBox="1"/>
          <p:nvPr/>
        </p:nvSpPr>
        <p:spPr>
          <a:xfrm>
            <a:off x="3592531" y="5296312"/>
            <a:ext cx="1349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 3.25%</a:t>
            </a:r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4823720" y="5296316"/>
            <a:ext cx="1104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 85%</a:t>
            </a:r>
            <a:endParaRPr lang="en-ZA" dirty="0"/>
          </a:p>
        </p:txBody>
      </p:sp>
      <p:sp>
        <p:nvSpPr>
          <p:cNvPr id="8" name="TextBox 7"/>
          <p:cNvSpPr txBox="1"/>
          <p:nvPr/>
        </p:nvSpPr>
        <p:spPr>
          <a:xfrm>
            <a:off x="6842594" y="5296309"/>
            <a:ext cx="643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 6</a:t>
            </a:r>
            <a:endParaRPr lang="en-ZA" dirty="0"/>
          </a:p>
        </p:txBody>
      </p:sp>
      <p:sp>
        <p:nvSpPr>
          <p:cNvPr id="9" name="TextBox 8"/>
          <p:cNvSpPr txBox="1"/>
          <p:nvPr/>
        </p:nvSpPr>
        <p:spPr>
          <a:xfrm>
            <a:off x="7394399" y="5296316"/>
            <a:ext cx="1700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= R43 675</a:t>
            </a:r>
            <a:endParaRPr lang="en-ZA" dirty="0"/>
          </a:p>
        </p:txBody>
      </p:sp>
      <p:sp>
        <p:nvSpPr>
          <p:cNvPr id="10" name="TextBox 9"/>
          <p:cNvSpPr txBox="1"/>
          <p:nvPr/>
        </p:nvSpPr>
        <p:spPr>
          <a:xfrm>
            <a:off x="5777504" y="5296310"/>
            <a:ext cx="1104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 85%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1791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Example 3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400" dirty="0" smtClean="0"/>
              <a:t>Assume example 2 information</a:t>
            </a:r>
          </a:p>
          <a:p>
            <a:r>
              <a:rPr lang="en-ZA" sz="2400" dirty="0" smtClean="0"/>
              <a:t>Business kilometres travelled = 4 000km</a:t>
            </a:r>
            <a:endParaRPr lang="en-ZA" sz="2400" b="1" dirty="0" smtClean="0">
              <a:solidFill>
                <a:srgbClr val="FF0000"/>
              </a:solidFill>
            </a:endParaRPr>
          </a:p>
          <a:p>
            <a:r>
              <a:rPr lang="en-ZA" sz="2400" dirty="0" smtClean="0"/>
              <a:t>Private </a:t>
            </a:r>
            <a:r>
              <a:rPr lang="en-ZA" sz="2400" dirty="0"/>
              <a:t>kilometres travelled = 6</a:t>
            </a:r>
            <a:r>
              <a:rPr lang="en-ZA" sz="2400" dirty="0" smtClean="0"/>
              <a:t> 000km</a:t>
            </a:r>
            <a:endParaRPr lang="en-ZA" sz="2400" b="1" dirty="0">
              <a:solidFill>
                <a:srgbClr val="FF0000"/>
              </a:solidFill>
            </a:endParaRPr>
          </a:p>
          <a:p>
            <a:endParaRPr lang="en-ZA" sz="2400" dirty="0"/>
          </a:p>
          <a:p>
            <a:r>
              <a:rPr lang="en-ZA" sz="2400" b="1" dirty="0" smtClean="0">
                <a:solidFill>
                  <a:srgbClr val="3333FF"/>
                </a:solidFill>
              </a:rPr>
              <a:t>Value of private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7272" y="3955538"/>
            <a:ext cx="3051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Less business travel</a:t>
            </a:r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647272" y="4406916"/>
            <a:ext cx="5024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(R43 675 x 4 000km / 10 000km)</a:t>
            </a:r>
            <a:endParaRPr lang="en-ZA" dirty="0"/>
          </a:p>
        </p:txBody>
      </p:sp>
      <p:sp>
        <p:nvSpPr>
          <p:cNvPr id="6" name="TextBox 5"/>
          <p:cNvSpPr txBox="1"/>
          <p:nvPr/>
        </p:nvSpPr>
        <p:spPr>
          <a:xfrm>
            <a:off x="7571627" y="3965800"/>
            <a:ext cx="157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(R17 470)</a:t>
            </a:r>
            <a:endParaRPr lang="en-ZA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7710327" y="5080875"/>
            <a:ext cx="1526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u="sng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R26 205</a:t>
            </a:r>
            <a:endParaRPr lang="en-ZA" b="1" u="sng" dirty="0">
              <a:solidFill>
                <a:srgbClr val="3333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10328" y="3395597"/>
            <a:ext cx="1700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R43 675</a:t>
            </a:r>
            <a:endParaRPr lang="en-ZA" dirty="0"/>
          </a:p>
        </p:txBody>
      </p:sp>
      <p:sp>
        <p:nvSpPr>
          <p:cNvPr id="10" name="TextBox 9"/>
          <p:cNvSpPr txBox="1"/>
          <p:nvPr/>
        </p:nvSpPr>
        <p:spPr>
          <a:xfrm>
            <a:off x="647272" y="5080874"/>
            <a:ext cx="482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Taxable fringe benefit (</a:t>
            </a:r>
            <a:r>
              <a:rPr lang="en-ZA" sz="2400" dirty="0" err="1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pvt</a:t>
            </a:r>
            <a:r>
              <a:rPr lang="en-ZA" sz="24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 use</a:t>
            </a:r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7234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Example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191803"/>
            <a:ext cx="8915400" cy="4934362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ZA" sz="2400" dirty="0" smtClean="0"/>
              <a:t>Assume example 3 information</a:t>
            </a:r>
          </a:p>
          <a:p>
            <a:r>
              <a:rPr lang="en-ZA" sz="2400" dirty="0" smtClean="0"/>
              <a:t>Employee paid the following costs:</a:t>
            </a:r>
            <a:endParaRPr lang="en-ZA" sz="2400" b="1" dirty="0" smtClean="0">
              <a:solidFill>
                <a:srgbClr val="FF0000"/>
              </a:solidFill>
            </a:endParaRPr>
          </a:p>
          <a:p>
            <a:r>
              <a:rPr lang="en-ZA" sz="2400" dirty="0" smtClean="0"/>
              <a:t>Licence and insurance  R4 500</a:t>
            </a:r>
          </a:p>
          <a:p>
            <a:r>
              <a:rPr lang="en-ZA" sz="2400" b="1" dirty="0" smtClean="0">
                <a:solidFill>
                  <a:srgbClr val="FF0000"/>
                </a:solidFill>
              </a:rPr>
              <a:t>Fuel  R25 000</a:t>
            </a:r>
          </a:p>
          <a:p>
            <a:endParaRPr lang="en-ZA" sz="2400" b="1" dirty="0">
              <a:solidFill>
                <a:srgbClr val="FF0000"/>
              </a:solidFill>
            </a:endParaRPr>
          </a:p>
          <a:p>
            <a:r>
              <a:rPr lang="en-ZA" sz="2400" b="1" dirty="0" smtClean="0">
                <a:solidFill>
                  <a:srgbClr val="3333FF"/>
                </a:solidFill>
              </a:rPr>
              <a:t>Taxable fringe benefit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7272" y="3857262"/>
            <a:ext cx="4243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Less costs paid by employee</a:t>
            </a:r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647272" y="4318927"/>
            <a:ext cx="5024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(R4 500 x 6 000km / 10 000km)</a:t>
            </a:r>
            <a:endParaRPr lang="en-ZA" dirty="0"/>
          </a:p>
        </p:txBody>
      </p:sp>
      <p:sp>
        <p:nvSpPr>
          <p:cNvPr id="6" name="TextBox 5"/>
          <p:cNvSpPr txBox="1"/>
          <p:nvPr/>
        </p:nvSpPr>
        <p:spPr>
          <a:xfrm>
            <a:off x="7731411" y="4302160"/>
            <a:ext cx="1452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(R2 700)</a:t>
            </a:r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7692242" y="5542540"/>
            <a:ext cx="1491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R16 869</a:t>
            </a:r>
            <a:endParaRPr lang="en-ZA" b="1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7630598" y="3395597"/>
            <a:ext cx="2193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R26 205 (</a:t>
            </a:r>
            <a:r>
              <a:rPr lang="en-ZA" sz="2400" b="1" dirty="0" err="1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pvt</a:t>
            </a:r>
            <a:r>
              <a:rPr lang="en-ZA" sz="2400" b="1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ZA" b="1" dirty="0">
              <a:solidFill>
                <a:srgbClr val="3333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7272" y="5649392"/>
            <a:ext cx="482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Taxable fringe benefit (</a:t>
            </a:r>
            <a:r>
              <a:rPr lang="en-ZA" sz="2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pvt</a:t>
            </a:r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use)</a:t>
            </a:r>
            <a:endParaRPr lang="en-ZA" dirty="0"/>
          </a:p>
        </p:txBody>
      </p:sp>
      <p:sp>
        <p:nvSpPr>
          <p:cNvPr id="11" name="TextBox 10"/>
          <p:cNvSpPr txBox="1"/>
          <p:nvPr/>
        </p:nvSpPr>
        <p:spPr>
          <a:xfrm>
            <a:off x="647272" y="4868581"/>
            <a:ext cx="4243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Less </a:t>
            </a:r>
            <a:r>
              <a:rPr lang="en-ZA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FUEL</a:t>
            </a:r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paid by employee</a:t>
            </a:r>
            <a:endParaRPr lang="en-ZA" dirty="0"/>
          </a:p>
        </p:txBody>
      </p:sp>
      <p:sp>
        <p:nvSpPr>
          <p:cNvPr id="12" name="TextBox 11"/>
          <p:cNvSpPr txBox="1"/>
          <p:nvPr/>
        </p:nvSpPr>
        <p:spPr>
          <a:xfrm>
            <a:off x="647272" y="5187727"/>
            <a:ext cx="5024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ZA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R1,106</a:t>
            </a:r>
            <a:r>
              <a:rPr lang="en-ZA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x 6 000km )</a:t>
            </a:r>
            <a:endParaRPr lang="en-ZA" dirty="0"/>
          </a:p>
        </p:txBody>
      </p:sp>
      <p:sp>
        <p:nvSpPr>
          <p:cNvPr id="8" name="TextBox 7"/>
          <p:cNvSpPr txBox="1"/>
          <p:nvPr/>
        </p:nvSpPr>
        <p:spPr>
          <a:xfrm>
            <a:off x="6226141" y="739543"/>
            <a:ext cx="3308278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en-ZA" sz="2400" b="1" dirty="0" smtClean="0"/>
              <a:t>PVT km </a:t>
            </a:r>
            <a:r>
              <a:rPr lang="en-ZA" sz="2400" dirty="0" smtClean="0"/>
              <a:t>= 6 000km</a:t>
            </a:r>
          </a:p>
          <a:p>
            <a:endParaRPr lang="en-ZA" sz="1200" dirty="0" smtClean="0"/>
          </a:p>
          <a:p>
            <a:r>
              <a:rPr lang="en-ZA" sz="2400" b="1" dirty="0" smtClean="0"/>
              <a:t>Determined value</a:t>
            </a:r>
            <a:r>
              <a:rPr lang="en-ZA" sz="2400" dirty="0" smtClean="0"/>
              <a:t>:</a:t>
            </a:r>
          </a:p>
          <a:p>
            <a:r>
              <a:rPr lang="en-ZA" sz="2400" dirty="0" smtClean="0"/>
              <a:t>R330 000 – R20 000 x 85% x 85% = R223 975</a:t>
            </a:r>
            <a:endParaRPr lang="en-ZA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710325" y="5128840"/>
            <a:ext cx="1452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(R6 636)</a:t>
            </a:r>
            <a:endParaRPr lang="en-ZA" u="sng" dirty="0"/>
          </a:p>
        </p:txBody>
      </p:sp>
    </p:spTree>
    <p:extLst>
      <p:ext uri="{BB962C8B-B14F-4D97-AF65-F5344CB8AC3E}">
        <p14:creationId xmlns:p14="http://schemas.microsoft.com/office/powerpoint/2010/main" val="326646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8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155" y="3700978"/>
            <a:ext cx="2143125" cy="214312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91830" y="166873"/>
            <a:ext cx="6546713" cy="2143125"/>
            <a:chOff x="291830" y="166873"/>
            <a:chExt cx="6546713" cy="214312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1830" y="166873"/>
              <a:ext cx="2143125" cy="2143125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2178994" y="407438"/>
              <a:ext cx="465954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I give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ALL</a:t>
              </a:r>
              <a:r>
                <a:rPr lang="en-US" sz="2400" dirty="0" smtClean="0"/>
                <a:t> of you </a:t>
              </a:r>
              <a:r>
                <a:rPr lang="en-US" sz="2400" dirty="0"/>
                <a:t>t</a:t>
              </a:r>
              <a:r>
                <a:rPr lang="en-US" sz="2400" dirty="0" smtClean="0"/>
                <a:t>he RIGHT OF USE of the MOTOR VEHICLE</a:t>
              </a:r>
              <a:endParaRPr lang="en-US" sz="2400" dirty="0"/>
            </a:p>
          </p:txBody>
        </p:sp>
        <p:cxnSp>
          <p:nvCxnSpPr>
            <p:cNvPr id="4" name="Straight Arrow Connector 3"/>
            <p:cNvCxnSpPr/>
            <p:nvPr/>
          </p:nvCxnSpPr>
          <p:spPr>
            <a:xfrm>
              <a:off x="1896894" y="1238435"/>
              <a:ext cx="2081719" cy="91137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196" y="2354274"/>
            <a:ext cx="1415396" cy="14153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8994" y="3792926"/>
            <a:ext cx="2153855" cy="165128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7007" y="2309998"/>
            <a:ext cx="1731111" cy="1723417"/>
          </a:xfrm>
          <a:prstGeom prst="rect">
            <a:avLst/>
          </a:prstGeom>
        </p:spPr>
      </p:pic>
      <p:pic>
        <p:nvPicPr>
          <p:cNvPr id="1030" name="Picture 6" descr="Image result for minion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848" y="154231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 rot="20140923">
            <a:off x="631342" y="3131443"/>
            <a:ext cx="85756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ZA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 TAXABLE BENEFIT!</a:t>
            </a:r>
            <a:endParaRPr lang="en-ZA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31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EMPLOYEE’s TAX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25367"/>
            <a:ext cx="8915400" cy="4800798"/>
          </a:xfrm>
        </p:spPr>
        <p:txBody>
          <a:bodyPr>
            <a:normAutofit fontScale="92500" lnSpcReduction="10000"/>
          </a:bodyPr>
          <a:lstStyle/>
          <a:p>
            <a:r>
              <a:rPr lang="en-ZA" sz="2800" dirty="0" smtClean="0"/>
              <a:t>Learning Unit 9</a:t>
            </a:r>
          </a:p>
          <a:p>
            <a:r>
              <a:rPr lang="en-ZA" sz="2800" dirty="0" smtClean="0"/>
              <a:t>Remember this is a </a:t>
            </a:r>
            <a:r>
              <a:rPr lang="en-ZA" sz="2800" b="1" dirty="0" smtClean="0">
                <a:solidFill>
                  <a:srgbClr val="FF0000"/>
                </a:solidFill>
              </a:rPr>
              <a:t>monthly</a:t>
            </a:r>
            <a:r>
              <a:rPr lang="en-ZA" sz="2800" dirty="0" smtClean="0"/>
              <a:t> tax withheld by the EMPLOYER on behalf of the employee</a:t>
            </a:r>
          </a:p>
          <a:p>
            <a:r>
              <a:rPr lang="en-ZA" sz="2800" dirty="0"/>
              <a:t>Employer will not know what the total </a:t>
            </a:r>
            <a:r>
              <a:rPr lang="en-ZA" sz="2800" dirty="0" err="1"/>
              <a:t>kms</a:t>
            </a:r>
            <a:r>
              <a:rPr lang="en-ZA" sz="2800" dirty="0"/>
              <a:t> travelled for the year is! </a:t>
            </a:r>
          </a:p>
          <a:p>
            <a:r>
              <a:rPr lang="en-ZA" sz="2800" dirty="0" smtClean="0"/>
              <a:t>80% ; 20% Rule</a:t>
            </a:r>
          </a:p>
          <a:p>
            <a:r>
              <a:rPr lang="en-ZA" sz="2800" dirty="0" smtClean="0"/>
              <a:t>Include 80% of the right of use of the </a:t>
            </a:r>
            <a:r>
              <a:rPr lang="en-ZA" sz="2800" smtClean="0"/>
              <a:t>motor vehicle</a:t>
            </a:r>
            <a:endParaRPr lang="en-ZA" sz="2800" dirty="0" smtClean="0"/>
          </a:p>
          <a:p>
            <a:r>
              <a:rPr lang="en-ZA" sz="2800" b="1" dirty="0"/>
              <a:t>Determined value</a:t>
            </a:r>
            <a:r>
              <a:rPr lang="en-ZA" sz="2800" dirty="0"/>
              <a:t>:</a:t>
            </a:r>
          </a:p>
          <a:p>
            <a:r>
              <a:rPr lang="en-ZA" sz="2800" dirty="0" smtClean="0"/>
              <a:t>(R330 </a:t>
            </a:r>
            <a:r>
              <a:rPr lang="en-ZA" sz="2800" dirty="0"/>
              <a:t>000 – R20 </a:t>
            </a:r>
            <a:r>
              <a:rPr lang="en-ZA" sz="2800" dirty="0" smtClean="0"/>
              <a:t>000) </a:t>
            </a:r>
            <a:r>
              <a:rPr lang="en-ZA" sz="2800" dirty="0"/>
              <a:t>x 85% x 85</a:t>
            </a:r>
            <a:r>
              <a:rPr lang="en-ZA" sz="2800" dirty="0" smtClean="0"/>
              <a:t>% x 3.25% x 6</a:t>
            </a:r>
          </a:p>
          <a:p>
            <a:pPr marL="0" indent="0">
              <a:buNone/>
            </a:pPr>
            <a:r>
              <a:rPr lang="en-ZA" sz="2800" dirty="0"/>
              <a:t> </a:t>
            </a:r>
            <a:r>
              <a:rPr lang="en-ZA" sz="2800" dirty="0" smtClean="0"/>
              <a:t>   </a:t>
            </a:r>
            <a:r>
              <a:rPr lang="en-ZA" sz="2800" dirty="0"/>
              <a:t>= </a:t>
            </a:r>
            <a:r>
              <a:rPr lang="en-ZA" sz="2800" dirty="0" smtClean="0"/>
              <a:t>R43 675</a:t>
            </a:r>
            <a:endParaRPr lang="en-ZA" sz="2800" dirty="0"/>
          </a:p>
          <a:p>
            <a:r>
              <a:rPr lang="en-ZA" sz="2800" dirty="0" smtClean="0"/>
              <a:t>x 80% = R34 940 taxable fringe benefit</a:t>
            </a:r>
          </a:p>
        </p:txBody>
      </p:sp>
    </p:spTree>
    <p:extLst>
      <p:ext uri="{BB962C8B-B14F-4D97-AF65-F5344CB8AC3E}">
        <p14:creationId xmlns:p14="http://schemas.microsoft.com/office/powerpoint/2010/main" val="250538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2519</TotalTime>
  <Words>540</Words>
  <Application>Microsoft Office PowerPoint</Application>
  <PresentationFormat>A4 Paper (210x297 mm)</PresentationFormat>
  <Paragraphs>116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Comic Sans MS</vt:lpstr>
      <vt:lpstr>Office Theme</vt:lpstr>
      <vt:lpstr>Custom Design</vt:lpstr>
      <vt:lpstr>TAX3702  2018</vt:lpstr>
      <vt:lpstr>RIGHT OF USE OF MOTOR VEHICLE (LU 3)</vt:lpstr>
      <vt:lpstr>PowerPoint Presentation</vt:lpstr>
      <vt:lpstr>PowerPoint Presentation</vt:lpstr>
      <vt:lpstr>Value of private use</vt:lpstr>
      <vt:lpstr>Example 1</vt:lpstr>
      <vt:lpstr>Example 2</vt:lpstr>
      <vt:lpstr>Example 3</vt:lpstr>
      <vt:lpstr>Example </vt:lpstr>
      <vt:lpstr>PowerPoint Presentation</vt:lpstr>
      <vt:lpstr>EMPLOYEE’s TAX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Pedrie Van De Walt</dc:creator>
  <cp:lastModifiedBy>Jansen van Rensburg, Chantelle (CE)</cp:lastModifiedBy>
  <cp:revision>230</cp:revision>
  <dcterms:created xsi:type="dcterms:W3CDTF">2012-05-21T07:15:18Z</dcterms:created>
  <dcterms:modified xsi:type="dcterms:W3CDTF">2018-03-19T11:08:33Z</dcterms:modified>
</cp:coreProperties>
</file>