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1" r:id="rId1"/>
    <p:sldMasterId id="2147483650" r:id="rId2"/>
    <p:sldMasterId id="2147483649" r:id="rId3"/>
    <p:sldMasterId id="2147484064" r:id="rId4"/>
  </p:sldMasterIdLst>
  <p:notesMasterIdLst>
    <p:notesMasterId r:id="rId64"/>
  </p:notesMasterIdLst>
  <p:handoutMasterIdLst>
    <p:handoutMasterId r:id="rId65"/>
  </p:handoutMasterIdLst>
  <p:sldIdLst>
    <p:sldId id="319" r:id="rId5"/>
    <p:sldId id="320" r:id="rId6"/>
    <p:sldId id="384" r:id="rId7"/>
    <p:sldId id="385" r:id="rId8"/>
    <p:sldId id="386" r:id="rId9"/>
    <p:sldId id="387" r:id="rId10"/>
    <p:sldId id="388" r:id="rId11"/>
    <p:sldId id="389" r:id="rId12"/>
    <p:sldId id="390" r:id="rId13"/>
    <p:sldId id="391" r:id="rId14"/>
    <p:sldId id="392" r:id="rId15"/>
    <p:sldId id="393" r:id="rId16"/>
    <p:sldId id="394" r:id="rId17"/>
    <p:sldId id="395" r:id="rId18"/>
    <p:sldId id="396" r:id="rId19"/>
    <p:sldId id="397" r:id="rId20"/>
    <p:sldId id="398" r:id="rId21"/>
    <p:sldId id="399" r:id="rId22"/>
    <p:sldId id="400" r:id="rId23"/>
    <p:sldId id="401" r:id="rId24"/>
    <p:sldId id="402" r:id="rId25"/>
    <p:sldId id="403" r:id="rId26"/>
    <p:sldId id="404" r:id="rId27"/>
    <p:sldId id="405" r:id="rId28"/>
    <p:sldId id="406" r:id="rId29"/>
    <p:sldId id="407" r:id="rId30"/>
    <p:sldId id="408" r:id="rId31"/>
    <p:sldId id="409" r:id="rId32"/>
    <p:sldId id="410" r:id="rId33"/>
    <p:sldId id="411" r:id="rId34"/>
    <p:sldId id="412" r:id="rId35"/>
    <p:sldId id="413" r:id="rId36"/>
    <p:sldId id="414" r:id="rId37"/>
    <p:sldId id="415" r:id="rId38"/>
    <p:sldId id="416" r:id="rId39"/>
    <p:sldId id="417" r:id="rId40"/>
    <p:sldId id="418" r:id="rId41"/>
    <p:sldId id="419" r:id="rId42"/>
    <p:sldId id="420" r:id="rId43"/>
    <p:sldId id="421" r:id="rId44"/>
    <p:sldId id="422" r:id="rId45"/>
    <p:sldId id="423" r:id="rId46"/>
    <p:sldId id="424" r:id="rId47"/>
    <p:sldId id="425" r:id="rId48"/>
    <p:sldId id="426" r:id="rId49"/>
    <p:sldId id="427" r:id="rId50"/>
    <p:sldId id="428" r:id="rId51"/>
    <p:sldId id="429" r:id="rId52"/>
    <p:sldId id="430" r:id="rId53"/>
    <p:sldId id="431" r:id="rId54"/>
    <p:sldId id="432" r:id="rId55"/>
    <p:sldId id="433" r:id="rId56"/>
    <p:sldId id="434" r:id="rId57"/>
    <p:sldId id="435" r:id="rId58"/>
    <p:sldId id="436" r:id="rId59"/>
    <p:sldId id="367" r:id="rId60"/>
    <p:sldId id="376" r:id="rId61"/>
    <p:sldId id="382" r:id="rId62"/>
    <p:sldId id="383" r:id="rId6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75" autoAdjust="0"/>
    <p:restoredTop sz="94605" autoAdjust="0"/>
  </p:normalViewPr>
  <p:slideViewPr>
    <p:cSldViewPr>
      <p:cViewPr varScale="1">
        <p:scale>
          <a:sx n="87" d="100"/>
          <a:sy n="87" d="100"/>
        </p:scale>
        <p:origin x="1602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36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slide" Target="slides/slide59.xml"/><Relationship Id="rId68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61" Type="http://schemas.openxmlformats.org/officeDocument/2006/relationships/slide" Target="slides/slide57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handoutMaster" Target="handoutMasters/handout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notesMaster" Target="notesMasters/notesMaster1.xml"/><Relationship Id="rId69" Type="http://schemas.openxmlformats.org/officeDocument/2006/relationships/tableStyles" Target="tableStyle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viewProps" Target="view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 dirty="0" smtClean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863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 smtClean="0"/>
            </a:lvl1pPr>
          </a:lstStyle>
          <a:p>
            <a:pPr>
              <a:defRPr/>
            </a:pPr>
            <a:fld id="{E7D977D3-E97D-4816-A86A-DF8AA62C39F4}" type="datetimeFigureOut">
              <a:rPr lang="en-US"/>
              <a:pPr>
                <a:defRPr/>
              </a:pPr>
              <a:t>5/5/2015</a:t>
            </a:fld>
            <a:endParaRPr lang="en-US" dirty="0"/>
          </a:p>
        </p:txBody>
      </p:sp>
      <p:sp>
        <p:nvSpPr>
          <p:cNvPr id="1863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 dirty="0" smtClean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863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 smtClean="0"/>
            </a:lvl1pPr>
          </a:lstStyle>
          <a:p>
            <a:pPr>
              <a:defRPr/>
            </a:pPr>
            <a:fld id="{96B76CA3-7C65-453B-A061-18D75EFFB05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42083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 dirty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34F33BE2-F50A-4647-B1FE-1406E3C50250}" type="datetimeFigureOut">
              <a:rPr lang="en-US"/>
              <a:pPr>
                <a:defRPr/>
              </a:pPr>
              <a:t>5/5/2015</a:t>
            </a:fld>
            <a:endParaRPr lang="en-US" dirty="0"/>
          </a:p>
        </p:txBody>
      </p:sp>
      <p:sp>
        <p:nvSpPr>
          <p:cNvPr id="655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78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778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 dirty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78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91E39655-1142-4F1C-819C-1F572D7E412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107820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F6BFA0E2-BBA9-4F8F-B158-7053E3994D1B}" type="slidenum">
              <a:rPr lang="en-US" smtClean="0"/>
              <a:pPr/>
              <a:t>1</a:t>
            </a:fld>
            <a:endParaRPr lang="en-US" dirty="0" smtClean="0"/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b="1" dirty="0" smtClean="0"/>
              <a:t>Network+ Guide to Networks</a:t>
            </a:r>
            <a:br>
              <a:rPr lang="en-US" b="1" dirty="0" smtClean="0"/>
            </a:br>
            <a:r>
              <a:rPr lang="en-US" b="1" dirty="0" smtClean="0"/>
              <a:t>7</a:t>
            </a:r>
            <a:r>
              <a:rPr lang="en-US" b="1" baseline="30000" dirty="0" smtClean="0"/>
              <a:t>th</a:t>
            </a:r>
            <a:r>
              <a:rPr lang="en-US" b="1" dirty="0" smtClean="0"/>
              <a:t> Edition</a:t>
            </a:r>
          </a:p>
          <a:p>
            <a:pPr eaLnBrk="1" hangingPunct="1"/>
            <a:endParaRPr lang="en-US" b="1" dirty="0" smtClean="0"/>
          </a:p>
          <a:p>
            <a:pPr eaLnBrk="1" hangingPunct="1">
              <a:lnSpc>
                <a:spcPct val="90000"/>
              </a:lnSpc>
            </a:pPr>
            <a:r>
              <a:rPr lang="en-US" sz="1200" i="1" dirty="0" smtClean="0"/>
              <a:t>Chapter 8</a:t>
            </a:r>
          </a:p>
          <a:p>
            <a:pPr eaLnBrk="1" hangingPunct="1">
              <a:lnSpc>
                <a:spcPct val="90000"/>
              </a:lnSpc>
            </a:pPr>
            <a:r>
              <a:rPr lang="en-US" sz="1200" i="1" dirty="0" smtClean="0"/>
              <a:t>Network Risk Management</a:t>
            </a:r>
          </a:p>
          <a:p>
            <a:pPr eaLnBrk="1" hangingPunct="1"/>
            <a:endParaRPr lang="es-EC" dirty="0" smtClean="0"/>
          </a:p>
        </p:txBody>
      </p:sp>
    </p:spTree>
    <p:extLst>
      <p:ext uri="{BB962C8B-B14F-4D97-AF65-F5344CB8AC3E}">
        <p14:creationId xmlns:p14="http://schemas.microsoft.com/office/powerpoint/2010/main" val="34408534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dirty="0" smtClean="0"/>
              <a:t>Objectives</a:t>
            </a:r>
          </a:p>
          <a:p>
            <a:pPr eaLnBrk="1" hangingPunct="1"/>
            <a:endParaRPr lang="en-US" dirty="0" smtClean="0"/>
          </a:p>
          <a:p>
            <a:r>
              <a:rPr lang="en-US" dirty="0" smtClean="0"/>
              <a:t>Assess a network’s security needs and vulnerabilities</a:t>
            </a:r>
          </a:p>
          <a:p>
            <a:r>
              <a:rPr lang="en-US" dirty="0" smtClean="0"/>
              <a:t>Describe security risks associated with people, hardware, software, and Internet access</a:t>
            </a:r>
          </a:p>
          <a:p>
            <a:r>
              <a:rPr lang="en-US" dirty="0" smtClean="0"/>
              <a:t>Discuss the elements of an effective security policy</a:t>
            </a:r>
          </a:p>
          <a:p>
            <a:r>
              <a:rPr lang="en-US" dirty="0" smtClean="0"/>
              <a:t>Apply appropriate security measures and devices when designing a network</a:t>
            </a:r>
          </a:p>
          <a:p>
            <a:r>
              <a:rPr lang="en-US" dirty="0" smtClean="0"/>
              <a:t>Prevent and respond to malware infections</a:t>
            </a:r>
          </a:p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0261444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Security Assessment</a:t>
            </a:r>
          </a:p>
          <a:p>
            <a:endParaRPr lang="en-US" dirty="0" smtClean="0"/>
          </a:p>
          <a:p>
            <a:r>
              <a:rPr lang="en-US" dirty="0" smtClean="0"/>
              <a:t>Different types of organizations have different levels of network security risk</a:t>
            </a:r>
          </a:p>
          <a:p>
            <a:r>
              <a:rPr lang="en-US" dirty="0" smtClean="0"/>
              <a:t>Posture assessment</a:t>
            </a:r>
          </a:p>
          <a:p>
            <a:pPr lvl="1"/>
            <a:r>
              <a:rPr lang="en-US" dirty="0" smtClean="0"/>
              <a:t>A thorough examination of each aspect of the network to determine how it might be compromised</a:t>
            </a:r>
          </a:p>
          <a:p>
            <a:pPr lvl="1"/>
            <a:r>
              <a:rPr lang="en-US" dirty="0" smtClean="0"/>
              <a:t>Should be performed at least annually</a:t>
            </a:r>
          </a:p>
          <a:p>
            <a:r>
              <a:rPr lang="en-US" dirty="0" smtClean="0"/>
              <a:t>Security audit</a:t>
            </a:r>
          </a:p>
          <a:p>
            <a:pPr lvl="1"/>
            <a:r>
              <a:rPr lang="en-US" dirty="0" smtClean="0"/>
              <a:t>An assessment performed by a company that has been accredited by an agency that sets network security standards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42145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Security Risks</a:t>
            </a:r>
          </a:p>
          <a:p>
            <a:endParaRPr lang="en-US" dirty="0" smtClean="0"/>
          </a:p>
          <a:p>
            <a:r>
              <a:rPr lang="en-US" dirty="0" smtClean="0"/>
              <a:t>Hacker</a:t>
            </a:r>
          </a:p>
          <a:p>
            <a:pPr lvl="1"/>
            <a:r>
              <a:rPr lang="en-US" dirty="0" smtClean="0"/>
              <a:t>Individual who gains unauthorized access to systems</a:t>
            </a:r>
          </a:p>
          <a:p>
            <a:r>
              <a:rPr lang="en-US" dirty="0" smtClean="0"/>
              <a:t>Vulnerability</a:t>
            </a:r>
          </a:p>
          <a:p>
            <a:pPr lvl="1"/>
            <a:r>
              <a:rPr lang="en-US" dirty="0" smtClean="0"/>
              <a:t>Weakness of a system, process, or architecture</a:t>
            </a:r>
          </a:p>
          <a:p>
            <a:r>
              <a:rPr lang="en-US" dirty="0" smtClean="0"/>
              <a:t>Exploit</a:t>
            </a:r>
          </a:p>
          <a:p>
            <a:pPr lvl="1"/>
            <a:r>
              <a:rPr lang="en-US" dirty="0" smtClean="0"/>
              <a:t>Means of taking advantage of a vulnerability</a:t>
            </a:r>
          </a:p>
          <a:p>
            <a:r>
              <a:rPr lang="en-US" dirty="0" smtClean="0"/>
              <a:t>Zero-day exploit or zero-day attack</a:t>
            </a:r>
          </a:p>
          <a:p>
            <a:pPr lvl="1"/>
            <a:r>
              <a:rPr lang="en-US" dirty="0" smtClean="0"/>
              <a:t>Taking advantage of undiscovered software vulnerability</a:t>
            </a:r>
          </a:p>
          <a:p>
            <a:pPr lvl="1"/>
            <a:r>
              <a:rPr lang="en-US" dirty="0" smtClean="0"/>
              <a:t>Most vulnerabilities are well known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28087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Risks Associated with People</a:t>
            </a:r>
          </a:p>
          <a:p>
            <a:endParaRPr lang="en-US" dirty="0" smtClean="0"/>
          </a:p>
          <a:p>
            <a:pPr eaLnBrk="1" hangingPunct="1"/>
            <a:r>
              <a:rPr lang="en-US" dirty="0" smtClean="0"/>
              <a:t>Half of all security breaches</a:t>
            </a:r>
          </a:p>
          <a:p>
            <a:pPr lvl="1" eaLnBrk="1" hangingPunct="1"/>
            <a:r>
              <a:rPr lang="en-US" dirty="0" smtClean="0"/>
              <a:t>Human errors, ignorance, omissions</a:t>
            </a:r>
          </a:p>
          <a:p>
            <a:pPr eaLnBrk="1" hangingPunct="1"/>
            <a:r>
              <a:rPr lang="en-US" dirty="0" smtClean="0"/>
              <a:t>Social engineering</a:t>
            </a:r>
          </a:p>
          <a:p>
            <a:pPr lvl="1" eaLnBrk="1" hangingPunct="1"/>
            <a:r>
              <a:rPr lang="en-US" dirty="0" smtClean="0"/>
              <a:t>Strategy to gain password</a:t>
            </a:r>
          </a:p>
          <a:p>
            <a:pPr eaLnBrk="1" hangingPunct="1"/>
            <a:r>
              <a:rPr lang="en-US" dirty="0" smtClean="0"/>
              <a:t>Phishing</a:t>
            </a:r>
          </a:p>
          <a:p>
            <a:pPr lvl="1" eaLnBrk="1" hangingPunct="1"/>
            <a:r>
              <a:rPr lang="en-US" dirty="0" smtClean="0"/>
              <a:t>Glean access, authentication information</a:t>
            </a:r>
          </a:p>
          <a:p>
            <a:pPr lvl="1" eaLnBrk="1" hangingPunct="1"/>
            <a:r>
              <a:rPr lang="en-US" dirty="0" smtClean="0"/>
              <a:t>Pose as someone needing information</a:t>
            </a:r>
          </a:p>
          <a:p>
            <a:pPr eaLnBrk="1" hangingPunct="1"/>
            <a:r>
              <a:rPr lang="en-US" dirty="0" smtClean="0"/>
              <a:t>Many risks associated with people exist</a:t>
            </a:r>
          </a:p>
          <a:p>
            <a:pPr eaLnBrk="1" hangingPunct="1"/>
            <a:r>
              <a:rPr lang="en-US" dirty="0" smtClean="0"/>
              <a:t>Easiest way to circumvent network security</a:t>
            </a:r>
          </a:p>
          <a:p>
            <a:pPr lvl="1" eaLnBrk="1" hangingPunct="1"/>
            <a:r>
              <a:rPr lang="en-US" dirty="0" smtClean="0"/>
              <a:t>Take advantage of human error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74397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Risks Associated with Transmission and Hardware</a:t>
            </a:r>
          </a:p>
          <a:p>
            <a:endParaRPr lang="en-US" dirty="0" smtClean="0"/>
          </a:p>
          <a:p>
            <a:pPr eaLnBrk="1" hangingPunct="1"/>
            <a:r>
              <a:rPr lang="en-US" dirty="0" smtClean="0"/>
              <a:t>Physical, Data Link, and Network layer security risks</a:t>
            </a:r>
          </a:p>
          <a:p>
            <a:pPr lvl="1" eaLnBrk="1" hangingPunct="1"/>
            <a:r>
              <a:rPr lang="en-US" dirty="0" smtClean="0"/>
              <a:t>Require more technical sophistication</a:t>
            </a:r>
          </a:p>
          <a:p>
            <a:pPr eaLnBrk="1" hangingPunct="1"/>
            <a:r>
              <a:rPr lang="en-US" dirty="0" smtClean="0"/>
              <a:t>Risks inherent in network hardware and design</a:t>
            </a:r>
          </a:p>
          <a:p>
            <a:pPr lvl="1" eaLnBrk="1" hangingPunct="1"/>
            <a:r>
              <a:rPr lang="en-US" dirty="0" smtClean="0"/>
              <a:t>Transmission interception</a:t>
            </a:r>
          </a:p>
          <a:p>
            <a:pPr lvl="2" eaLnBrk="1" hangingPunct="1"/>
            <a:r>
              <a:rPr lang="en-US" dirty="0" smtClean="0"/>
              <a:t>Jamming</a:t>
            </a:r>
          </a:p>
          <a:p>
            <a:pPr lvl="1" eaLnBrk="1" hangingPunct="1"/>
            <a:r>
              <a:rPr lang="en-US" dirty="0" smtClean="0"/>
              <a:t>RF emanation</a:t>
            </a:r>
          </a:p>
          <a:p>
            <a:pPr lvl="2" eaLnBrk="1" hangingPunct="1"/>
            <a:r>
              <a:rPr lang="en-US" dirty="0" smtClean="0"/>
              <a:t>Created by the leaking of signals from equipment</a:t>
            </a:r>
          </a:p>
          <a:p>
            <a:pPr lvl="1" eaLnBrk="1" hangingPunct="1"/>
            <a:r>
              <a:rPr lang="en-US" dirty="0" smtClean="0"/>
              <a:t>Eavesdropping</a:t>
            </a:r>
          </a:p>
          <a:p>
            <a:pPr lvl="2" eaLnBrk="1" hangingPunct="1"/>
            <a:r>
              <a:rPr lang="en-US" dirty="0" smtClean="0"/>
              <a:t>Networks connecting to Internet via leased public lines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89379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Risks Associated with Transmission and Hardware</a:t>
            </a:r>
          </a:p>
          <a:p>
            <a:endParaRPr lang="en-US" dirty="0" smtClean="0"/>
          </a:p>
          <a:p>
            <a:pPr eaLnBrk="1" hangingPunct="1"/>
            <a:r>
              <a:rPr lang="en-US" dirty="0" smtClean="0"/>
              <a:t>Risks inherent in network hardware and design (cont’d.)</a:t>
            </a:r>
          </a:p>
          <a:p>
            <a:pPr lvl="1" eaLnBrk="1" hangingPunct="1"/>
            <a:r>
              <a:rPr lang="en-US" dirty="0" smtClean="0"/>
              <a:t>Sniffing</a:t>
            </a:r>
          </a:p>
          <a:p>
            <a:pPr lvl="2" eaLnBrk="1" hangingPunct="1"/>
            <a:r>
              <a:rPr lang="en-US" dirty="0" smtClean="0"/>
              <a:t>Data traveling over public wireless networks</a:t>
            </a:r>
          </a:p>
          <a:p>
            <a:pPr lvl="1" eaLnBrk="1" hangingPunct="1"/>
            <a:r>
              <a:rPr lang="en-US" dirty="0" smtClean="0"/>
              <a:t>Port access via port scanner</a:t>
            </a:r>
          </a:p>
          <a:p>
            <a:pPr lvl="2" eaLnBrk="1" hangingPunct="1"/>
            <a:r>
              <a:rPr lang="en-US" dirty="0" smtClean="0"/>
              <a:t>Unused switch, router, server ports not secured</a:t>
            </a:r>
          </a:p>
          <a:p>
            <a:pPr lvl="1" eaLnBrk="1" hangingPunct="1"/>
            <a:r>
              <a:rPr lang="en-US" dirty="0" smtClean="0"/>
              <a:t>Private address availability to outside</a:t>
            </a:r>
          </a:p>
          <a:p>
            <a:pPr lvl="2" eaLnBrk="1" hangingPunct="1"/>
            <a:r>
              <a:rPr lang="en-US" dirty="0" smtClean="0"/>
              <a:t>Routers not properly configured to mask internal subnets</a:t>
            </a:r>
          </a:p>
          <a:p>
            <a:pPr lvl="1" eaLnBrk="1" hangingPunct="1"/>
            <a:r>
              <a:rPr lang="en-US" dirty="0" smtClean="0"/>
              <a:t>Router attack</a:t>
            </a:r>
          </a:p>
          <a:p>
            <a:pPr lvl="2" eaLnBrk="1" hangingPunct="1"/>
            <a:r>
              <a:rPr lang="en-US" dirty="0" smtClean="0"/>
              <a:t>Routers not configured to drop suspicious packets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56111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Risks Associated with Transmission and Hardware</a:t>
            </a:r>
          </a:p>
          <a:p>
            <a:endParaRPr lang="en-US" dirty="0" smtClean="0"/>
          </a:p>
          <a:p>
            <a:pPr eaLnBrk="1" hangingPunct="1"/>
            <a:r>
              <a:rPr lang="en-US" dirty="0" smtClean="0"/>
              <a:t>Risks inherent in network hardware and design (cont’d.)</a:t>
            </a:r>
          </a:p>
          <a:p>
            <a:pPr lvl="1" eaLnBrk="1" hangingPunct="1"/>
            <a:r>
              <a:rPr lang="en-US" dirty="0" smtClean="0"/>
              <a:t>Access servers not secured and monitored</a:t>
            </a:r>
          </a:p>
          <a:p>
            <a:pPr lvl="1" eaLnBrk="1" hangingPunct="1"/>
            <a:r>
              <a:rPr lang="en-US" dirty="0" smtClean="0"/>
              <a:t>Computers hosting sensitive data:</a:t>
            </a:r>
          </a:p>
          <a:p>
            <a:pPr lvl="2" eaLnBrk="1" hangingPunct="1"/>
            <a:r>
              <a:rPr lang="en-US" dirty="0" smtClean="0"/>
              <a:t>May coexist on same subnet as public computers</a:t>
            </a:r>
          </a:p>
          <a:p>
            <a:pPr lvl="1" eaLnBrk="1" hangingPunct="1"/>
            <a:r>
              <a:rPr lang="en-US" dirty="0" smtClean="0"/>
              <a:t>Insecure passwords</a:t>
            </a:r>
          </a:p>
          <a:p>
            <a:pPr lvl="2" eaLnBrk="1" hangingPunct="1"/>
            <a:r>
              <a:rPr lang="en-US" dirty="0" smtClean="0"/>
              <a:t>Easily guessable or default values </a:t>
            </a:r>
          </a:p>
          <a:p>
            <a:pPr lvl="1" eaLnBrk="1" hangingPunct="1"/>
            <a:r>
              <a:rPr lang="en-US" dirty="0" smtClean="0"/>
              <a:t>ARP tables might be altered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84430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Risks Associated with Protocols and Software</a:t>
            </a:r>
          </a:p>
          <a:p>
            <a:endParaRPr lang="en-US" dirty="0" smtClean="0"/>
          </a:p>
          <a:p>
            <a:pPr eaLnBrk="1" hangingPunct="1"/>
            <a:r>
              <a:rPr lang="en-US" dirty="0" smtClean="0"/>
              <a:t>Includes Transport, Session, Presentation, and Application layers</a:t>
            </a:r>
          </a:p>
          <a:p>
            <a:pPr eaLnBrk="1" hangingPunct="1"/>
            <a:r>
              <a:rPr lang="en-US" dirty="0" smtClean="0"/>
              <a:t>Networking protocols and software risks</a:t>
            </a:r>
          </a:p>
          <a:p>
            <a:pPr lvl="1" eaLnBrk="1" hangingPunct="1"/>
            <a:r>
              <a:rPr lang="en-US" dirty="0" smtClean="0"/>
              <a:t>TCP/IP security flaws</a:t>
            </a:r>
          </a:p>
          <a:p>
            <a:pPr lvl="1" eaLnBrk="1" hangingPunct="1"/>
            <a:r>
              <a:rPr lang="en-US" dirty="0" smtClean="0"/>
              <a:t>Banner-grabbing attack</a:t>
            </a:r>
          </a:p>
          <a:p>
            <a:pPr lvl="1" eaLnBrk="1" hangingPunct="1"/>
            <a:r>
              <a:rPr lang="en-US" dirty="0" smtClean="0"/>
              <a:t>Session hijacking attack</a:t>
            </a:r>
          </a:p>
          <a:p>
            <a:pPr lvl="2" eaLnBrk="1" hangingPunct="1"/>
            <a:r>
              <a:rPr lang="en-US" dirty="0" smtClean="0"/>
              <a:t>Man-in-the-middle (MitM) attack</a:t>
            </a:r>
          </a:p>
          <a:p>
            <a:pPr lvl="1" eaLnBrk="1" hangingPunct="1"/>
            <a:r>
              <a:rPr lang="en-US" dirty="0" smtClean="0"/>
              <a:t>Invalid trust relationships</a:t>
            </a:r>
          </a:p>
          <a:p>
            <a:pPr lvl="2" eaLnBrk="1" hangingPunct="1"/>
            <a:r>
              <a:rPr lang="en-US" dirty="0" smtClean="0"/>
              <a:t>DHCP snooping</a:t>
            </a:r>
          </a:p>
          <a:p>
            <a:pPr lvl="2" eaLnBrk="1" hangingPunct="1"/>
            <a:r>
              <a:rPr lang="en-US" dirty="0" smtClean="0"/>
              <a:t>Dynamic ARP inspection (DAI)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88196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Risks Associated with Protocols and Software</a:t>
            </a:r>
          </a:p>
          <a:p>
            <a:endParaRPr lang="en-US" dirty="0" smtClean="0"/>
          </a:p>
          <a:p>
            <a:pPr eaLnBrk="1" hangingPunct="1"/>
            <a:r>
              <a:rPr lang="en-US" dirty="0" smtClean="0"/>
              <a:t>Networking protocols and software risks (cont’d)</a:t>
            </a:r>
          </a:p>
          <a:p>
            <a:pPr lvl="1" eaLnBrk="1" hangingPunct="1"/>
            <a:r>
              <a:rPr lang="en-US" dirty="0" smtClean="0"/>
              <a:t>NOS back doors, security flaws</a:t>
            </a:r>
          </a:p>
          <a:p>
            <a:pPr lvl="1" eaLnBrk="1" hangingPunct="1"/>
            <a:r>
              <a:rPr lang="en-US" dirty="0" smtClean="0"/>
              <a:t>Buffer overflow</a:t>
            </a:r>
          </a:p>
          <a:p>
            <a:pPr lvl="1" eaLnBrk="1" hangingPunct="1"/>
            <a:r>
              <a:rPr lang="en-US" dirty="0" smtClean="0"/>
              <a:t>NOS allows server operators to exit to command prompt</a:t>
            </a:r>
          </a:p>
          <a:p>
            <a:pPr lvl="1" eaLnBrk="1" hangingPunct="1"/>
            <a:r>
              <a:rPr lang="en-US" dirty="0" smtClean="0"/>
              <a:t>Administrators default security options</a:t>
            </a:r>
          </a:p>
          <a:p>
            <a:pPr lvl="1" eaLnBrk="1" hangingPunct="1"/>
            <a:r>
              <a:rPr lang="en-US" dirty="0" smtClean="0"/>
              <a:t>Intercepting transactions between applications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159565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Risks Associated with Internet Access</a:t>
            </a:r>
          </a:p>
          <a:p>
            <a:endParaRPr lang="en-US" dirty="0" smtClean="0"/>
          </a:p>
          <a:p>
            <a:pPr eaLnBrk="1" hangingPunct="1"/>
            <a:r>
              <a:rPr lang="en-US" dirty="0" smtClean="0"/>
              <a:t>Web browsers permit scripts to access systems</a:t>
            </a:r>
          </a:p>
          <a:p>
            <a:pPr eaLnBrk="1" hangingPunct="1"/>
            <a:r>
              <a:rPr lang="en-US" dirty="0" smtClean="0"/>
              <a:t>Users must be careful about providing information to sites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Common Internet-related security issues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Improperly configured firewall</a:t>
            </a:r>
          </a:p>
          <a:p>
            <a:pPr lvl="2" eaLnBrk="1" hangingPunct="1">
              <a:lnSpc>
                <a:spcPct val="90000"/>
              </a:lnSpc>
            </a:pPr>
            <a:r>
              <a:rPr lang="en-US" dirty="0" smtClean="0"/>
              <a:t>Outsiders obtain internal IP addresses: IP spoofing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Telnets or FTPs</a:t>
            </a:r>
          </a:p>
          <a:p>
            <a:pPr lvl="2" eaLnBrk="1" hangingPunct="1">
              <a:lnSpc>
                <a:spcPct val="90000"/>
              </a:lnSpc>
            </a:pPr>
            <a:r>
              <a:rPr lang="en-US" dirty="0" smtClean="0"/>
              <a:t>Transmit user ID and password in plain text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33269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Risks Associated with Internet Access</a:t>
            </a:r>
          </a:p>
          <a:p>
            <a:endParaRPr lang="en-US" dirty="0" smtClean="0"/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Common Internet-related security issues (cont’d)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Improperly configured firewall</a:t>
            </a:r>
          </a:p>
          <a:p>
            <a:pPr lvl="2" eaLnBrk="1" hangingPunct="1">
              <a:lnSpc>
                <a:spcPct val="90000"/>
              </a:lnSpc>
            </a:pPr>
            <a:r>
              <a:rPr lang="en-US" dirty="0" smtClean="0"/>
              <a:t>Outsiders obtain internal IP addresses: IP spoofing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Telnets or FTPs</a:t>
            </a:r>
          </a:p>
          <a:p>
            <a:pPr lvl="2" eaLnBrk="1" hangingPunct="1">
              <a:lnSpc>
                <a:spcPct val="90000"/>
              </a:lnSpc>
            </a:pPr>
            <a:r>
              <a:rPr lang="en-US" dirty="0" smtClean="0"/>
              <a:t>Transmit user ID and password in plain text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Newsgroups, mailing lists, forms</a:t>
            </a:r>
          </a:p>
          <a:p>
            <a:pPr lvl="2" eaLnBrk="1" hangingPunct="1">
              <a:lnSpc>
                <a:spcPct val="90000"/>
              </a:lnSpc>
            </a:pPr>
            <a:r>
              <a:rPr lang="en-US" dirty="0" smtClean="0"/>
              <a:t>Provide hackers user information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Chat session flashing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Denial-of-service (DoS) attack</a:t>
            </a:r>
          </a:p>
          <a:p>
            <a:pPr lvl="2" eaLnBrk="1" hangingPunct="1">
              <a:lnSpc>
                <a:spcPct val="90000"/>
              </a:lnSpc>
            </a:pPr>
            <a:r>
              <a:rPr lang="en-US" dirty="0" smtClean="0"/>
              <a:t>Hacker issues flood of broadcast ping messages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467272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Risks Associated with Internet Access</a:t>
            </a:r>
          </a:p>
          <a:p>
            <a:endParaRPr lang="en-US" dirty="0" smtClean="0"/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Four types of DoS attacks: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Distributed DoS (DDoS) attack</a:t>
            </a:r>
          </a:p>
          <a:p>
            <a:pPr lvl="2" eaLnBrk="1" hangingPunct="1">
              <a:lnSpc>
                <a:spcPct val="90000"/>
              </a:lnSpc>
            </a:pPr>
            <a:r>
              <a:rPr lang="en-US" dirty="0" smtClean="0"/>
              <a:t>Orchestrated through several sources, called zombies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Distributed reflector DoS (DRDoS) attack</a:t>
            </a:r>
          </a:p>
          <a:p>
            <a:pPr lvl="2" eaLnBrk="1" hangingPunct="1">
              <a:lnSpc>
                <a:spcPct val="90000"/>
              </a:lnSpc>
            </a:pPr>
            <a:r>
              <a:rPr lang="en-US" dirty="0" smtClean="0"/>
              <a:t>A DDoS attack bounced off of uninfected computers, called reflectors, before being directed at target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Permanent DoS (PDoS) attack</a:t>
            </a:r>
          </a:p>
          <a:p>
            <a:pPr lvl="2" eaLnBrk="1" hangingPunct="1">
              <a:lnSpc>
                <a:spcPct val="90000"/>
              </a:lnSpc>
            </a:pPr>
            <a:r>
              <a:rPr lang="en-US" dirty="0" smtClean="0"/>
              <a:t>Physical attack on a device that attempts to alter management interfaces beyond repair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Unintentional DoS attack</a:t>
            </a:r>
          </a:p>
          <a:p>
            <a:pPr lvl="2" eaLnBrk="1" hangingPunct="1">
              <a:lnSpc>
                <a:spcPct val="90000"/>
              </a:lnSpc>
            </a:pPr>
            <a:r>
              <a:rPr lang="en-US" dirty="0" smtClean="0"/>
              <a:t>Called a friendly attack because it is not done with malicious intent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445105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Effective Security Policies</a:t>
            </a:r>
          </a:p>
          <a:p>
            <a:endParaRPr lang="en-US" dirty="0" smtClean="0"/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To minimize break-ins 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Communicate with and manage users via a thoroughly planned security policy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Security policy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Identifies security goals, risks, authority levels, designated security coordinator, and team members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Responsibilities of each team member and employee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How to address security breaches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Not included in policy: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Hardware, software, architecture, and protocols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Configuration details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225299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Security Policy Goals</a:t>
            </a:r>
          </a:p>
          <a:p>
            <a:endParaRPr lang="en-US" dirty="0" smtClean="0"/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Typical goals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Ensure authorized users have appropriate resource access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Prevent unauthorized user access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Protect unauthorized sensitive data access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Prevent accidental hardware and software damage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Prevent intentional hardware or software damage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Create secure environment</a:t>
            </a:r>
          </a:p>
          <a:p>
            <a:pPr lvl="2" eaLnBrk="1" hangingPunct="1">
              <a:lnSpc>
                <a:spcPct val="90000"/>
              </a:lnSpc>
            </a:pPr>
            <a:r>
              <a:rPr lang="en-US" dirty="0" smtClean="0"/>
              <a:t>Withstand, respond to, and recover from threat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Communicate employees’ responsibilities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Have employees sign a consent to monitoring form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762961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Security Policy Goals</a:t>
            </a:r>
          </a:p>
          <a:p>
            <a:endParaRPr lang="en-US" dirty="0" smtClean="0"/>
          </a:p>
          <a:p>
            <a:pPr eaLnBrk="1" hangingPunct="1"/>
            <a:r>
              <a:rPr lang="en-US" dirty="0" smtClean="0"/>
              <a:t>Strategy</a:t>
            </a:r>
          </a:p>
          <a:p>
            <a:pPr lvl="1" eaLnBrk="1" hangingPunct="1"/>
            <a:r>
              <a:rPr lang="en-US" dirty="0" smtClean="0"/>
              <a:t>Form committee</a:t>
            </a:r>
          </a:p>
          <a:p>
            <a:pPr lvl="2" eaLnBrk="1" hangingPunct="1"/>
            <a:r>
              <a:rPr lang="en-US" dirty="0" smtClean="0"/>
              <a:t>Involve as many decision makers as possible</a:t>
            </a:r>
          </a:p>
          <a:p>
            <a:pPr lvl="2" eaLnBrk="1" hangingPunct="1"/>
            <a:r>
              <a:rPr lang="en-US" dirty="0" smtClean="0"/>
              <a:t>Assign security coordinator to drive policy creation</a:t>
            </a:r>
          </a:p>
          <a:p>
            <a:pPr lvl="1" eaLnBrk="1" hangingPunct="1"/>
            <a:r>
              <a:rPr lang="en-US" dirty="0" smtClean="0"/>
              <a:t>Understand risks</a:t>
            </a:r>
          </a:p>
          <a:p>
            <a:pPr lvl="2" eaLnBrk="1" hangingPunct="1"/>
            <a:r>
              <a:rPr lang="en-US" dirty="0" smtClean="0"/>
              <a:t>Conduct posture assessment</a:t>
            </a:r>
          </a:p>
          <a:p>
            <a:pPr lvl="2" eaLnBrk="1" hangingPunct="1"/>
            <a:r>
              <a:rPr lang="en-US" dirty="0" smtClean="0"/>
              <a:t>Rate severity and likelihood of each threat </a:t>
            </a:r>
          </a:p>
          <a:p>
            <a:pPr lvl="1" eaLnBrk="1" hangingPunct="1"/>
            <a:r>
              <a:rPr lang="en-US" dirty="0" smtClean="0"/>
              <a:t>Assign person responsible for addressing threats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486280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Security Policy Content</a:t>
            </a:r>
          </a:p>
          <a:p>
            <a:endParaRPr lang="en-US" dirty="0" smtClean="0"/>
          </a:p>
          <a:p>
            <a:pPr eaLnBrk="1" hangingPunct="1"/>
            <a:r>
              <a:rPr lang="en-US" dirty="0" smtClean="0"/>
              <a:t>Outline policy content</a:t>
            </a:r>
          </a:p>
          <a:p>
            <a:pPr lvl="1" eaLnBrk="1" hangingPunct="1"/>
            <a:r>
              <a:rPr lang="en-US" dirty="0" smtClean="0"/>
              <a:t>Define policy subheadings</a:t>
            </a:r>
          </a:p>
          <a:p>
            <a:pPr eaLnBrk="1" hangingPunct="1"/>
            <a:r>
              <a:rPr lang="en-US" dirty="0" smtClean="0"/>
              <a:t>Should detail the acceptable use policy (AUP), which explains to users:</a:t>
            </a:r>
          </a:p>
          <a:p>
            <a:pPr lvl="1" eaLnBrk="1" hangingPunct="1"/>
            <a:r>
              <a:rPr lang="en-US" dirty="0" smtClean="0"/>
              <a:t>What they can and cannot do</a:t>
            </a:r>
          </a:p>
          <a:p>
            <a:pPr lvl="1" eaLnBrk="1" hangingPunct="1"/>
            <a:r>
              <a:rPr lang="en-US" dirty="0" smtClean="0"/>
              <a:t>Clarifies expectations for everyone</a:t>
            </a:r>
          </a:p>
          <a:p>
            <a:pPr eaLnBrk="1" hangingPunct="1"/>
            <a:r>
              <a:rPr lang="en-US" dirty="0" smtClean="0"/>
              <a:t>Include a section aimed at a particular function</a:t>
            </a:r>
          </a:p>
          <a:p>
            <a:pPr lvl="1" eaLnBrk="1" hangingPunct="1"/>
            <a:r>
              <a:rPr lang="en-US" dirty="0" smtClean="0"/>
              <a:t>Example: a “Passwords” section</a:t>
            </a:r>
          </a:p>
          <a:p>
            <a:pPr lvl="1" eaLnBrk="1" hangingPunct="1"/>
            <a:r>
              <a:rPr lang="en-US" dirty="0" smtClean="0"/>
              <a:t>User security policy section</a:t>
            </a:r>
          </a:p>
          <a:p>
            <a:pPr eaLnBrk="1" hangingPunct="1"/>
            <a:r>
              <a:rPr lang="en-US" dirty="0" smtClean="0"/>
              <a:t>Define what confidential means to the organization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718502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Security in Network Design</a:t>
            </a:r>
          </a:p>
          <a:p>
            <a:endParaRPr lang="en-US" dirty="0" smtClean="0"/>
          </a:p>
          <a:p>
            <a:pPr eaLnBrk="1" hangingPunct="1"/>
            <a:r>
              <a:rPr lang="en-US" dirty="0" smtClean="0"/>
              <a:t>Breaches may occur due to poor LAN or WAN design</a:t>
            </a:r>
          </a:p>
          <a:p>
            <a:pPr lvl="1" eaLnBrk="1" hangingPunct="1"/>
            <a:r>
              <a:rPr lang="en-US" dirty="0" smtClean="0"/>
              <a:t>Address though intelligent network design</a:t>
            </a:r>
          </a:p>
          <a:p>
            <a:pPr eaLnBrk="1" hangingPunct="1"/>
            <a:r>
              <a:rPr lang="en-US" dirty="0" smtClean="0"/>
              <a:t>Preventing external LAN security breaches</a:t>
            </a:r>
          </a:p>
          <a:p>
            <a:pPr lvl="1" eaLnBrk="1" hangingPunct="1"/>
            <a:r>
              <a:rPr lang="en-US" dirty="0" smtClean="0"/>
              <a:t>Restrict access at every point where LAN connects to rest of the world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669662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NOS Security</a:t>
            </a:r>
          </a:p>
          <a:p>
            <a:endParaRPr lang="en-US" dirty="0" smtClean="0"/>
          </a:p>
          <a:p>
            <a:pPr eaLnBrk="1" hangingPunct="1"/>
            <a:r>
              <a:rPr lang="en-US" dirty="0" smtClean="0"/>
              <a:t>Restrict user authorization</a:t>
            </a:r>
          </a:p>
          <a:p>
            <a:pPr lvl="1" eaLnBrk="1" hangingPunct="1"/>
            <a:r>
              <a:rPr lang="en-US" dirty="0" smtClean="0"/>
              <a:t>Access to server files and directories</a:t>
            </a:r>
          </a:p>
          <a:p>
            <a:pPr lvl="1" eaLnBrk="1" hangingPunct="1"/>
            <a:r>
              <a:rPr lang="en-US" dirty="0" smtClean="0"/>
              <a:t>Public rights </a:t>
            </a:r>
          </a:p>
          <a:p>
            <a:pPr lvl="2" eaLnBrk="1" hangingPunct="1"/>
            <a:r>
              <a:rPr lang="en-US" dirty="0" smtClean="0"/>
              <a:t>Conferred to all users</a:t>
            </a:r>
          </a:p>
          <a:p>
            <a:pPr lvl="2" eaLnBrk="1" hangingPunct="1"/>
            <a:r>
              <a:rPr lang="en-US" dirty="0" smtClean="0"/>
              <a:t>Very limited</a:t>
            </a:r>
          </a:p>
          <a:p>
            <a:pPr lvl="1" eaLnBrk="1" hangingPunct="1"/>
            <a:r>
              <a:rPr lang="en-US" dirty="0" smtClean="0"/>
              <a:t>Group users according to security levels</a:t>
            </a:r>
          </a:p>
          <a:p>
            <a:pPr lvl="2" eaLnBrk="1" hangingPunct="1"/>
            <a:r>
              <a:rPr lang="en-US" dirty="0" smtClean="0"/>
              <a:t>Assign additional rights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354053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Logon Restrictions</a:t>
            </a:r>
          </a:p>
          <a:p>
            <a:endParaRPr lang="en-US" dirty="0" smtClean="0"/>
          </a:p>
          <a:p>
            <a:pPr eaLnBrk="1" hangingPunct="1"/>
            <a:r>
              <a:rPr lang="en-US" dirty="0" smtClean="0"/>
              <a:t>Additional restrictions to strengthen security</a:t>
            </a:r>
          </a:p>
          <a:p>
            <a:pPr lvl="1" eaLnBrk="1" hangingPunct="1"/>
            <a:r>
              <a:rPr lang="en-US" dirty="0" smtClean="0"/>
              <a:t>Time of day</a:t>
            </a:r>
          </a:p>
          <a:p>
            <a:pPr lvl="1" eaLnBrk="1" hangingPunct="1"/>
            <a:r>
              <a:rPr lang="en-US" dirty="0" smtClean="0"/>
              <a:t>Total time logged on</a:t>
            </a:r>
          </a:p>
          <a:p>
            <a:pPr lvl="1" eaLnBrk="1" hangingPunct="1"/>
            <a:r>
              <a:rPr lang="en-US" dirty="0" smtClean="0"/>
              <a:t>Source address</a:t>
            </a:r>
          </a:p>
          <a:p>
            <a:pPr lvl="1" eaLnBrk="1" hangingPunct="1"/>
            <a:r>
              <a:rPr lang="en-US" dirty="0" smtClean="0"/>
              <a:t>Unsuccessful logon attempts</a:t>
            </a:r>
          </a:p>
          <a:p>
            <a:pPr eaLnBrk="1" hangingPunct="1"/>
            <a:r>
              <a:rPr lang="en-US" dirty="0" smtClean="0"/>
              <a:t>Secure passwords</a:t>
            </a:r>
          </a:p>
          <a:p>
            <a:pPr lvl="1" eaLnBrk="1" hangingPunct="1"/>
            <a:r>
              <a:rPr lang="en-US" dirty="0" smtClean="0"/>
              <a:t>A security technique that can be enforced by a network administrator through the NOS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43949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Network Access Control</a:t>
            </a:r>
          </a:p>
          <a:p>
            <a:endParaRPr lang="en-US" dirty="0" smtClean="0"/>
          </a:p>
          <a:p>
            <a:r>
              <a:rPr lang="en-US" dirty="0" smtClean="0"/>
              <a:t>A network access control (NAC) solution employs a set of rules called network policies</a:t>
            </a:r>
          </a:p>
          <a:p>
            <a:pPr lvl="1"/>
            <a:r>
              <a:rPr lang="en-US" dirty="0" smtClean="0"/>
              <a:t>Which determine the level and type of access granted to a device when it joins a network</a:t>
            </a:r>
          </a:p>
          <a:p>
            <a:r>
              <a:rPr lang="en-US" dirty="0" smtClean="0"/>
              <a:t>NAC authenticates and authorizes devices</a:t>
            </a:r>
          </a:p>
          <a:p>
            <a:pPr lvl="1"/>
            <a:r>
              <a:rPr lang="en-US" dirty="0" smtClean="0"/>
              <a:t>By verifying that the device complies with predefined security benchmarks</a:t>
            </a:r>
          </a:p>
          <a:p>
            <a:r>
              <a:rPr lang="en-US" dirty="0" smtClean="0"/>
              <a:t>An agent can be installed on the device before it can be authenticated</a:t>
            </a:r>
          </a:p>
          <a:p>
            <a:pPr lvl="1"/>
            <a:r>
              <a:rPr lang="en-US" dirty="0" smtClean="0"/>
              <a:t>Monitors device’s status to determine the device’s compliance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72289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Network Access Control</a:t>
            </a:r>
          </a:p>
          <a:p>
            <a:endParaRPr lang="en-US" dirty="0" smtClean="0"/>
          </a:p>
          <a:p>
            <a:r>
              <a:rPr lang="en-US" dirty="0" smtClean="0"/>
              <a:t>Two types of agents:</a:t>
            </a:r>
          </a:p>
          <a:p>
            <a:pPr lvl="1"/>
            <a:r>
              <a:rPr lang="en-US" dirty="0" smtClean="0"/>
              <a:t>Nonpersistent agent remains on the device long enough to verify compliance and complete authentication and then uninstalls</a:t>
            </a:r>
          </a:p>
          <a:p>
            <a:pPr lvl="2"/>
            <a:r>
              <a:rPr lang="en-US" dirty="0" smtClean="0"/>
              <a:t>Also called dissolvable agent</a:t>
            </a:r>
          </a:p>
          <a:p>
            <a:pPr lvl="1"/>
            <a:r>
              <a:rPr lang="en-US" dirty="0" smtClean="0"/>
              <a:t>Persistent agent is permanently installed on a device</a:t>
            </a:r>
          </a:p>
          <a:p>
            <a:r>
              <a:rPr lang="en-US" dirty="0" smtClean="0"/>
              <a:t>Devices that do not meet compliance requirements can be placed in a quarantine network</a:t>
            </a:r>
          </a:p>
          <a:p>
            <a:pPr lvl="1"/>
            <a:r>
              <a:rPr lang="en-US" dirty="0" smtClean="0"/>
              <a:t>Separate from sensitive network resources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318333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Access Control Lists Used by Routers</a:t>
            </a:r>
          </a:p>
          <a:p>
            <a:endParaRPr lang="en-US" dirty="0" smtClean="0"/>
          </a:p>
          <a:p>
            <a:pPr eaLnBrk="1" hangingPunct="1"/>
            <a:r>
              <a:rPr lang="en-US" dirty="0" smtClean="0"/>
              <a:t>Router’s main functions</a:t>
            </a:r>
          </a:p>
          <a:p>
            <a:pPr lvl="1" eaLnBrk="1" hangingPunct="1"/>
            <a:r>
              <a:rPr lang="en-US" dirty="0" smtClean="0"/>
              <a:t>Examine packets</a:t>
            </a:r>
          </a:p>
          <a:p>
            <a:pPr lvl="1" eaLnBrk="1" hangingPunct="1"/>
            <a:r>
              <a:rPr lang="en-US" dirty="0" smtClean="0"/>
              <a:t>Determine destination</a:t>
            </a:r>
          </a:p>
          <a:p>
            <a:pPr lvl="2" eaLnBrk="1" hangingPunct="1"/>
            <a:r>
              <a:rPr lang="en-US" dirty="0" smtClean="0"/>
              <a:t>Based on Network layer addressing information</a:t>
            </a:r>
          </a:p>
          <a:p>
            <a:pPr eaLnBrk="1" hangingPunct="1"/>
            <a:r>
              <a:rPr lang="en-US" dirty="0" smtClean="0"/>
              <a:t>ACL (access control list)</a:t>
            </a:r>
          </a:p>
          <a:p>
            <a:pPr lvl="1" eaLnBrk="1" hangingPunct="1"/>
            <a:r>
              <a:rPr lang="en-US" dirty="0" smtClean="0"/>
              <a:t>Also called access list</a:t>
            </a:r>
          </a:p>
          <a:p>
            <a:pPr lvl="1" eaLnBrk="1" hangingPunct="1"/>
            <a:r>
              <a:rPr lang="en-US" dirty="0" smtClean="0"/>
              <a:t>Routers can decline to forward certain packets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312151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Access Control Lists Used by Routers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159805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Access Control Lists Used by Routers</a:t>
            </a:r>
          </a:p>
          <a:p>
            <a:endParaRPr lang="en-US" dirty="0" smtClean="0"/>
          </a:p>
          <a:p>
            <a:r>
              <a:rPr lang="en-US" dirty="0" smtClean="0"/>
              <a:t>Router receives packet, examines packet</a:t>
            </a:r>
          </a:p>
          <a:p>
            <a:pPr lvl="1"/>
            <a:r>
              <a:rPr lang="en-US" dirty="0" smtClean="0"/>
              <a:t>Refers to ACL for permit, deny criteria</a:t>
            </a:r>
          </a:p>
          <a:p>
            <a:pPr lvl="1"/>
            <a:r>
              <a:rPr lang="en-US" dirty="0" smtClean="0"/>
              <a:t>Drops packet if deny characteristics match</a:t>
            </a:r>
          </a:p>
          <a:p>
            <a:pPr lvl="1"/>
            <a:r>
              <a:rPr lang="en-US" dirty="0" smtClean="0"/>
              <a:t>Forwards packet if permit characteristics match</a:t>
            </a:r>
          </a:p>
          <a:p>
            <a:pPr lvl="1"/>
            <a:r>
              <a:rPr lang="en-US" dirty="0" smtClean="0"/>
              <a:t>If the packet does not match any criteria given, the packet is dropped</a:t>
            </a:r>
          </a:p>
          <a:p>
            <a:pPr lvl="2"/>
            <a:r>
              <a:rPr lang="en-US" dirty="0" smtClean="0"/>
              <a:t>Called the implicit deny rule</a:t>
            </a:r>
          </a:p>
          <a:p>
            <a:r>
              <a:rPr lang="en-US" dirty="0" smtClean="0"/>
              <a:t>Each router interface must be assigned a separate ACL</a:t>
            </a:r>
          </a:p>
          <a:p>
            <a:pPr lvl="1"/>
            <a:r>
              <a:rPr lang="en-US" dirty="0" smtClean="0"/>
              <a:t>Different ACLs may be associated with inbound and outbound traffic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668611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Access Control Lists Used by Routers</a:t>
            </a:r>
          </a:p>
          <a:p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access-list</a:t>
            </a:r>
            <a:r>
              <a:rPr lang="en-US" dirty="0" smtClean="0"/>
              <a:t> command is used to assign a statement to an already-installed ACL</a:t>
            </a:r>
          </a:p>
          <a:p>
            <a:pPr lvl="1"/>
            <a:r>
              <a:rPr lang="en-US" dirty="0" smtClean="0"/>
              <a:t>Must identify the ACL and include a permit or deny argument</a:t>
            </a:r>
          </a:p>
          <a:p>
            <a:r>
              <a:rPr lang="en-US" dirty="0" smtClean="0"/>
              <a:t>Example: To permit TCP traffic from 2.2.2.2 host machine to 5.5.5.5 host machine:</a:t>
            </a:r>
          </a:p>
          <a:p>
            <a:pPr lvl="1"/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access-list acl_2 permit tcp host 2.2.2.2 host 5.5.5.5</a:t>
            </a:r>
          </a:p>
          <a:p>
            <a:r>
              <a:rPr lang="en-US" dirty="0" smtClean="0">
                <a:cs typeface="Courier New" panose="02070309020205020404" pitchFamily="49" charset="0"/>
              </a:rPr>
              <a:t>ACLs do affect router performance</a:t>
            </a:r>
          </a:p>
          <a:p>
            <a:pPr lvl="1"/>
            <a:r>
              <a:rPr lang="en-US" dirty="0" smtClean="0">
                <a:cs typeface="Courier New" panose="02070309020205020404" pitchFamily="49" charset="0"/>
              </a:rPr>
              <a:t>The more statements or tests a router must scan the more time it takes a router to act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977961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Intrusion Detection and Prevention</a:t>
            </a:r>
          </a:p>
          <a:p>
            <a:endParaRPr lang="en-US" dirty="0" smtClean="0"/>
          </a:p>
          <a:p>
            <a:pPr eaLnBrk="1" hangingPunct="1"/>
            <a:r>
              <a:rPr lang="en-US" dirty="0" smtClean="0"/>
              <a:t>Proactive security measure</a:t>
            </a:r>
          </a:p>
          <a:p>
            <a:pPr lvl="1" eaLnBrk="1" hangingPunct="1"/>
            <a:r>
              <a:rPr lang="en-US" dirty="0" smtClean="0"/>
              <a:t>Detecting suspicious network activity</a:t>
            </a:r>
          </a:p>
          <a:p>
            <a:pPr eaLnBrk="1" hangingPunct="1"/>
            <a:r>
              <a:rPr lang="en-US" dirty="0" smtClean="0"/>
              <a:t>IDS (intrusion detection system)</a:t>
            </a:r>
          </a:p>
          <a:p>
            <a:pPr lvl="1" eaLnBrk="1" hangingPunct="1"/>
            <a:r>
              <a:rPr lang="en-US" dirty="0" smtClean="0"/>
              <a:t>Software monitoring traffic</a:t>
            </a:r>
          </a:p>
          <a:p>
            <a:pPr lvl="2" eaLnBrk="1" hangingPunct="1"/>
            <a:r>
              <a:rPr lang="en-US" dirty="0" smtClean="0"/>
              <a:t>On dedicated IDS device</a:t>
            </a:r>
          </a:p>
          <a:p>
            <a:pPr lvl="2" eaLnBrk="1" hangingPunct="1"/>
            <a:r>
              <a:rPr lang="en-US" dirty="0" smtClean="0"/>
              <a:t>On another device performing other functions</a:t>
            </a:r>
          </a:p>
          <a:p>
            <a:pPr eaLnBrk="1" hangingPunct="1"/>
            <a:r>
              <a:rPr lang="en-US" dirty="0" smtClean="0"/>
              <a:t>Port mirroring</a:t>
            </a:r>
          </a:p>
          <a:p>
            <a:pPr lvl="1" eaLnBrk="1" hangingPunct="1"/>
            <a:r>
              <a:rPr lang="en-US" dirty="0" smtClean="0"/>
              <a:t>One port makes copy of traffic and sends to second port for monitoring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358307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Intrusion Detection and Prevention</a:t>
            </a:r>
          </a:p>
          <a:p>
            <a:endParaRPr lang="en-US" dirty="0" smtClean="0"/>
          </a:p>
          <a:p>
            <a:pPr eaLnBrk="1" hangingPunct="1"/>
            <a:r>
              <a:rPr lang="en-US" dirty="0" smtClean="0"/>
              <a:t>Two types of IDS implementations</a:t>
            </a:r>
          </a:p>
          <a:p>
            <a:pPr lvl="1" eaLnBrk="1" hangingPunct="1"/>
            <a:r>
              <a:rPr lang="en-US" dirty="0" smtClean="0"/>
              <a:t>HIDS (host-based IDS) runs on a single computer to alert about attacks to that one host</a:t>
            </a:r>
          </a:p>
          <a:p>
            <a:pPr lvl="1" eaLnBrk="1" hangingPunct="1"/>
            <a:r>
              <a:rPr lang="en-US" dirty="0" smtClean="0"/>
              <a:t>NIDS (network-based IDS) protects a network and is usually situated at the edge of the network or in the DMZ (demilitarized zone)</a:t>
            </a:r>
          </a:p>
          <a:p>
            <a:pPr lvl="2" eaLnBrk="1" hangingPunct="1"/>
            <a:r>
              <a:rPr lang="en-US" dirty="0" smtClean="0"/>
              <a:t>Network’s protective perimeter</a:t>
            </a:r>
          </a:p>
          <a:p>
            <a:pPr eaLnBrk="1" hangingPunct="1"/>
            <a:r>
              <a:rPr lang="en-US" dirty="0" smtClean="0"/>
              <a:t>IDS drawback</a:t>
            </a:r>
          </a:p>
          <a:p>
            <a:pPr lvl="1" eaLnBrk="1" hangingPunct="1"/>
            <a:r>
              <a:rPr lang="en-US" dirty="0" smtClean="0"/>
              <a:t>Number of false positives logged</a:t>
            </a:r>
          </a:p>
          <a:p>
            <a:pPr eaLnBrk="1" hangingPunct="1"/>
            <a:r>
              <a:rPr lang="en-US" dirty="0" smtClean="0"/>
              <a:t>IDS can only detect and log suspicious activity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288429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Intrusion Detection and Prevention</a:t>
            </a:r>
          </a:p>
          <a:p>
            <a:endParaRPr lang="en-US" dirty="0" smtClean="0"/>
          </a:p>
          <a:p>
            <a:pPr eaLnBrk="1" hangingPunct="1"/>
            <a:r>
              <a:rPr lang="en-US" dirty="0" smtClean="0"/>
              <a:t>IPS (intrusion prevention system)</a:t>
            </a:r>
          </a:p>
          <a:p>
            <a:pPr lvl="1" eaLnBrk="1" hangingPunct="1"/>
            <a:r>
              <a:rPr lang="en-US" dirty="0" smtClean="0"/>
              <a:t>Reacts to suspicious activity when alerted</a:t>
            </a:r>
          </a:p>
          <a:p>
            <a:pPr lvl="1" eaLnBrk="1" hangingPunct="1"/>
            <a:r>
              <a:rPr lang="en-US" dirty="0" smtClean="0"/>
              <a:t>Detects threat and prevents traffic from flowing to network</a:t>
            </a:r>
          </a:p>
          <a:p>
            <a:pPr lvl="2" eaLnBrk="1" hangingPunct="1"/>
            <a:r>
              <a:rPr lang="en-US" dirty="0" smtClean="0"/>
              <a:t>Based on originating IP address</a:t>
            </a:r>
          </a:p>
          <a:p>
            <a:pPr eaLnBrk="1" hangingPunct="1"/>
            <a:r>
              <a:rPr lang="en-US" dirty="0" smtClean="0"/>
              <a:t>NIPS (network-based intrusion prevention)</a:t>
            </a:r>
          </a:p>
          <a:p>
            <a:pPr lvl="1" eaLnBrk="1" hangingPunct="1"/>
            <a:r>
              <a:rPr lang="en-US" dirty="0" smtClean="0"/>
              <a:t>Protects entire networks</a:t>
            </a:r>
          </a:p>
          <a:p>
            <a:pPr eaLnBrk="1" hangingPunct="1"/>
            <a:r>
              <a:rPr lang="en-US" dirty="0" smtClean="0"/>
              <a:t>HIPS (host-based intrusion prevention)</a:t>
            </a:r>
          </a:p>
          <a:p>
            <a:pPr lvl="1" eaLnBrk="1" hangingPunct="1"/>
            <a:r>
              <a:rPr lang="en-US" dirty="0" smtClean="0"/>
              <a:t>Protects certain hosts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027992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Intrusion Detection and Prevention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985575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Intrusion Detection and Prevention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060389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Firewalls</a:t>
            </a:r>
          </a:p>
          <a:p>
            <a:endParaRPr lang="en-US" dirty="0" smtClean="0"/>
          </a:p>
          <a:p>
            <a:pPr eaLnBrk="1" hangingPunct="1"/>
            <a:r>
              <a:rPr lang="en-US" dirty="0" smtClean="0"/>
              <a:t>Specialized device or computer installed with specialized software</a:t>
            </a:r>
          </a:p>
          <a:p>
            <a:pPr lvl="1" eaLnBrk="1" hangingPunct="1"/>
            <a:r>
              <a:rPr lang="en-US" dirty="0" smtClean="0"/>
              <a:t>Selectively filters and blocks traffic between networks</a:t>
            </a:r>
          </a:p>
          <a:p>
            <a:pPr lvl="1" eaLnBrk="1" hangingPunct="1"/>
            <a:r>
              <a:rPr lang="en-US" dirty="0" smtClean="0"/>
              <a:t>Typically involves hardware and software combination</a:t>
            </a:r>
          </a:p>
          <a:p>
            <a:pPr eaLnBrk="1" hangingPunct="1"/>
            <a:r>
              <a:rPr lang="en-US" dirty="0" smtClean="0"/>
              <a:t>Firewall location</a:t>
            </a:r>
          </a:p>
          <a:p>
            <a:pPr lvl="1" eaLnBrk="1" hangingPunct="1"/>
            <a:r>
              <a:rPr lang="en-US" dirty="0" smtClean="0"/>
              <a:t>Between two interconnected private networks</a:t>
            </a:r>
          </a:p>
          <a:p>
            <a:pPr lvl="1" eaLnBrk="1" hangingPunct="1"/>
            <a:r>
              <a:rPr lang="en-US" dirty="0" smtClean="0"/>
              <a:t>Between private network and public network (network-based firewall)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66711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Firewalls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044318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Firewalls</a:t>
            </a:r>
          </a:p>
          <a:p>
            <a:endParaRPr lang="en-US" dirty="0" smtClean="0"/>
          </a:p>
          <a:p>
            <a:pPr eaLnBrk="1" hangingPunct="1"/>
            <a:r>
              <a:rPr lang="en-US" dirty="0" smtClean="0"/>
              <a:t>Packet-filtering firewall</a:t>
            </a:r>
          </a:p>
          <a:p>
            <a:pPr lvl="1" eaLnBrk="1" hangingPunct="1"/>
            <a:r>
              <a:rPr lang="en-US" dirty="0" smtClean="0"/>
              <a:t>Simplest firewall</a:t>
            </a:r>
          </a:p>
          <a:p>
            <a:pPr lvl="1" eaLnBrk="1" hangingPunct="1"/>
            <a:r>
              <a:rPr lang="en-US" dirty="0" smtClean="0"/>
              <a:t>Examines header of every entering packet (inbound traffic)</a:t>
            </a:r>
          </a:p>
          <a:p>
            <a:pPr lvl="1" eaLnBrk="1" hangingPunct="1"/>
            <a:r>
              <a:rPr lang="en-US" dirty="0" smtClean="0"/>
              <a:t>Can block traffic entering or exiting a LAN (outbound traffic)</a:t>
            </a:r>
          </a:p>
          <a:p>
            <a:pPr eaLnBrk="1" hangingPunct="1"/>
            <a:r>
              <a:rPr lang="en-US" dirty="0" smtClean="0"/>
              <a:t>Firewall default configuration</a:t>
            </a:r>
          </a:p>
          <a:p>
            <a:pPr lvl="1" eaLnBrk="1" hangingPunct="1"/>
            <a:r>
              <a:rPr lang="en-US" dirty="0" smtClean="0"/>
              <a:t>Blocks most common security threats</a:t>
            </a:r>
          </a:p>
          <a:p>
            <a:pPr lvl="1" eaLnBrk="1" hangingPunct="1"/>
            <a:r>
              <a:rPr lang="en-US" dirty="0" smtClean="0"/>
              <a:t>Preconfigured to accept and deny certain traffic types</a:t>
            </a:r>
          </a:p>
          <a:p>
            <a:pPr lvl="1" eaLnBrk="1" hangingPunct="1"/>
            <a:r>
              <a:rPr lang="en-US" dirty="0" smtClean="0"/>
              <a:t>Network administrators often customize settings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215197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Firewalls</a:t>
            </a:r>
          </a:p>
          <a:p>
            <a:endParaRPr lang="en-US" dirty="0" smtClean="0"/>
          </a:p>
          <a:p>
            <a:pPr eaLnBrk="1" hangingPunct="1"/>
            <a:r>
              <a:rPr lang="en-US" dirty="0" smtClean="0"/>
              <a:t>Common packet-filtering firewall criteria</a:t>
            </a:r>
          </a:p>
          <a:p>
            <a:pPr lvl="1" eaLnBrk="1" hangingPunct="1"/>
            <a:r>
              <a:rPr lang="en-US" dirty="0" smtClean="0"/>
              <a:t>Source and destination IP addresses</a:t>
            </a:r>
          </a:p>
          <a:p>
            <a:pPr lvl="1" eaLnBrk="1" hangingPunct="1"/>
            <a:r>
              <a:rPr lang="en-US" dirty="0" smtClean="0"/>
              <a:t>Source and destination ports</a:t>
            </a:r>
          </a:p>
          <a:p>
            <a:pPr lvl="1" eaLnBrk="1" hangingPunct="1"/>
            <a:r>
              <a:rPr lang="en-US" dirty="0" smtClean="0"/>
              <a:t>Flags set in the TCP header</a:t>
            </a:r>
          </a:p>
          <a:p>
            <a:pPr lvl="1" eaLnBrk="1" hangingPunct="1"/>
            <a:r>
              <a:rPr lang="en-US" dirty="0" smtClean="0"/>
              <a:t>Transmissions using UDP or ICMP protocols</a:t>
            </a:r>
          </a:p>
          <a:p>
            <a:pPr lvl="1" eaLnBrk="1" hangingPunct="1"/>
            <a:r>
              <a:rPr lang="en-US" dirty="0" smtClean="0"/>
              <a:t>Packet’s status as first packet in new data stream, subsequent packet</a:t>
            </a:r>
          </a:p>
          <a:p>
            <a:pPr lvl="1" eaLnBrk="1" hangingPunct="1"/>
            <a:r>
              <a:rPr lang="en-US" dirty="0" smtClean="0"/>
              <a:t>Packet’s status as inbound to, outbound from private network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75488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Firewalls</a:t>
            </a:r>
          </a:p>
          <a:p>
            <a:endParaRPr lang="en-US" dirty="0" smtClean="0"/>
          </a:p>
          <a:p>
            <a:pPr eaLnBrk="1" hangingPunct="1"/>
            <a:r>
              <a:rPr lang="en-US" dirty="0" smtClean="0"/>
              <a:t>Port blocking</a:t>
            </a:r>
          </a:p>
          <a:p>
            <a:pPr lvl="1" eaLnBrk="1" hangingPunct="1"/>
            <a:r>
              <a:rPr lang="en-US" dirty="0" smtClean="0"/>
              <a:t>Prevents connection to and transmission completion through ports</a:t>
            </a:r>
          </a:p>
          <a:p>
            <a:pPr eaLnBrk="1" hangingPunct="1"/>
            <a:r>
              <a:rPr lang="en-US" dirty="0" smtClean="0"/>
              <a:t>Optional firewall functions</a:t>
            </a:r>
          </a:p>
          <a:p>
            <a:pPr lvl="1" eaLnBrk="1" hangingPunct="1"/>
            <a:r>
              <a:rPr lang="en-US" dirty="0" smtClean="0"/>
              <a:t>Encryption</a:t>
            </a:r>
          </a:p>
          <a:p>
            <a:pPr lvl="1" eaLnBrk="1" hangingPunct="1"/>
            <a:r>
              <a:rPr lang="en-US" dirty="0" smtClean="0"/>
              <a:t>User authentication</a:t>
            </a:r>
          </a:p>
          <a:p>
            <a:pPr lvl="1" eaLnBrk="1" hangingPunct="1"/>
            <a:r>
              <a:rPr lang="en-US" dirty="0" smtClean="0"/>
              <a:t>Centralized management</a:t>
            </a:r>
          </a:p>
          <a:p>
            <a:pPr lvl="1" eaLnBrk="1" hangingPunct="1"/>
            <a:r>
              <a:rPr lang="en-US" dirty="0" smtClean="0"/>
              <a:t>Easy rule establishment</a:t>
            </a:r>
          </a:p>
          <a:p>
            <a:pPr lvl="1" eaLnBrk="1" hangingPunct="1"/>
            <a:r>
              <a:rPr lang="en-US" dirty="0" smtClean="0"/>
              <a:t>Content-filtering based on data contained in packets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009248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Firewalls</a:t>
            </a:r>
          </a:p>
          <a:p>
            <a:endParaRPr lang="en-US" dirty="0" smtClean="0"/>
          </a:p>
          <a:p>
            <a:pPr eaLnBrk="1" hangingPunct="1"/>
            <a:r>
              <a:rPr lang="en-US" dirty="0" smtClean="0"/>
              <a:t>Optional firewall functions (cont’d.)</a:t>
            </a:r>
          </a:p>
          <a:p>
            <a:pPr lvl="1" eaLnBrk="1" hangingPunct="1"/>
            <a:r>
              <a:rPr lang="en-US" dirty="0" smtClean="0"/>
              <a:t>Logging, auditing capabilities</a:t>
            </a:r>
          </a:p>
          <a:p>
            <a:pPr lvl="1" eaLnBrk="1" hangingPunct="1"/>
            <a:r>
              <a:rPr lang="en-US" dirty="0" smtClean="0"/>
              <a:t>Protect internal LAN’s address identity</a:t>
            </a:r>
          </a:p>
          <a:p>
            <a:pPr lvl="1" eaLnBrk="1" hangingPunct="1"/>
            <a:r>
              <a:rPr lang="en-US" dirty="0" smtClean="0"/>
              <a:t>Monitor packets according to existing traffic streams (stateful firewall)</a:t>
            </a:r>
          </a:p>
          <a:p>
            <a:pPr lvl="2" eaLnBrk="1" hangingPunct="1"/>
            <a:r>
              <a:rPr lang="en-US" dirty="0" smtClean="0"/>
              <a:t>A stateless firewall manages each incoming packet as a stand-along entity without regard to active connections</a:t>
            </a:r>
          </a:p>
          <a:p>
            <a:pPr eaLnBrk="1" hangingPunct="1"/>
            <a:r>
              <a:rPr lang="en-US" dirty="0" smtClean="0"/>
              <a:t>Unified Threat Management (UTM)</a:t>
            </a:r>
          </a:p>
          <a:p>
            <a:pPr lvl="1" eaLnBrk="1" hangingPunct="1"/>
            <a:r>
              <a:rPr lang="en-US" dirty="0" smtClean="0"/>
              <a:t>Strategy that combines multiple layers of security appliances and technologies into a single safety net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976755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Firewalls</a:t>
            </a:r>
          </a:p>
          <a:p>
            <a:endParaRPr lang="en-US" dirty="0" smtClean="0"/>
          </a:p>
          <a:p>
            <a:pPr eaLnBrk="1" hangingPunct="1"/>
            <a:r>
              <a:rPr lang="en-US" dirty="0" smtClean="0"/>
              <a:t>Next Generation Firewalls (NGFW)</a:t>
            </a:r>
          </a:p>
          <a:p>
            <a:pPr lvl="1" eaLnBrk="1" hangingPunct="1"/>
            <a:r>
              <a:rPr lang="en-US" dirty="0" smtClean="0"/>
              <a:t>Have built-in Application Control features and are application aware</a:t>
            </a:r>
          </a:p>
          <a:p>
            <a:pPr lvl="2" eaLnBrk="1" hangingPunct="1"/>
            <a:r>
              <a:rPr lang="en-US" dirty="0" smtClean="0"/>
              <a:t>They can monitor and limit traffic of specific applications</a:t>
            </a:r>
          </a:p>
          <a:p>
            <a:pPr lvl="1" eaLnBrk="1" hangingPunct="1"/>
            <a:r>
              <a:rPr lang="en-US" dirty="0" smtClean="0"/>
              <a:t>May also be context aware</a:t>
            </a:r>
          </a:p>
          <a:p>
            <a:pPr lvl="2" eaLnBrk="1" hangingPunct="1"/>
            <a:r>
              <a:rPr lang="en-US" dirty="0" smtClean="0"/>
              <a:t>They adapt to various applications, users, and devices</a:t>
            </a:r>
          </a:p>
          <a:p>
            <a:pPr eaLnBrk="1" hangingPunct="1"/>
            <a:r>
              <a:rPr lang="en-US" dirty="0" smtClean="0"/>
              <a:t>Most common cause of firewall failure is firewall misconfiguration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753497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Proxy Servers</a:t>
            </a:r>
          </a:p>
          <a:p>
            <a:endParaRPr lang="en-US" dirty="0" smtClean="0"/>
          </a:p>
          <a:p>
            <a:pPr eaLnBrk="1" hangingPunct="1"/>
            <a:r>
              <a:rPr lang="en-US" dirty="0" smtClean="0"/>
              <a:t>Proxy service</a:t>
            </a:r>
          </a:p>
          <a:p>
            <a:pPr lvl="1" eaLnBrk="1" hangingPunct="1"/>
            <a:r>
              <a:rPr lang="en-US" dirty="0" smtClean="0"/>
              <a:t>Software application on a network host</a:t>
            </a:r>
          </a:p>
          <a:p>
            <a:pPr lvl="2" eaLnBrk="1" hangingPunct="1"/>
            <a:r>
              <a:rPr lang="en-US" dirty="0" smtClean="0"/>
              <a:t>Acts as an intermediary between external and internal networks</a:t>
            </a:r>
          </a:p>
          <a:p>
            <a:pPr lvl="2" eaLnBrk="1" hangingPunct="1"/>
            <a:r>
              <a:rPr lang="en-US" dirty="0" smtClean="0"/>
              <a:t>Screens all incoming and outgoing traffic</a:t>
            </a:r>
          </a:p>
          <a:p>
            <a:pPr eaLnBrk="1" hangingPunct="1"/>
            <a:r>
              <a:rPr lang="en-US" dirty="0" smtClean="0"/>
              <a:t>Proxy server (proxy)</a:t>
            </a:r>
          </a:p>
          <a:p>
            <a:pPr lvl="1" eaLnBrk="1" hangingPunct="1"/>
            <a:r>
              <a:rPr lang="en-US" dirty="0" smtClean="0"/>
              <a:t>Network host running proxy service</a:t>
            </a:r>
          </a:p>
          <a:p>
            <a:pPr lvl="1" eaLnBrk="1" hangingPunct="1"/>
            <a:r>
              <a:rPr lang="en-US" dirty="0" smtClean="0"/>
              <a:t>Manages security at Application layer</a:t>
            </a:r>
          </a:p>
          <a:p>
            <a:pPr lvl="1"/>
            <a:r>
              <a:rPr lang="en-US" dirty="0" smtClean="0"/>
              <a:t>Appears an internal network server to the outside world, but is a filtering device for internal LAN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017971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Proxy Servers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2896545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Proxy Servers</a:t>
            </a:r>
          </a:p>
          <a:p>
            <a:endParaRPr lang="en-US" dirty="0" smtClean="0"/>
          </a:p>
          <a:p>
            <a:r>
              <a:rPr lang="en-US" dirty="0" smtClean="0"/>
              <a:t>Reverse proxy</a:t>
            </a:r>
          </a:p>
          <a:p>
            <a:pPr lvl="1"/>
            <a:r>
              <a:rPr lang="en-US" dirty="0" smtClean="0"/>
              <a:t>Provides services to Internet clients from servers on its own network</a:t>
            </a:r>
          </a:p>
          <a:p>
            <a:pPr lvl="1"/>
            <a:r>
              <a:rPr lang="en-US" dirty="0" smtClean="0"/>
              <a:t>Provides identity protection for the server rather than the client</a:t>
            </a:r>
          </a:p>
          <a:p>
            <a:pPr lvl="1"/>
            <a:r>
              <a:rPr lang="en-US" dirty="0" smtClean="0"/>
              <a:t>Useful when multiple Web servers are accessed through the same public IP address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0195160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SIEM (Security Information and Event Management)</a:t>
            </a:r>
          </a:p>
          <a:p>
            <a:endParaRPr lang="en-US" dirty="0" smtClean="0"/>
          </a:p>
          <a:p>
            <a:r>
              <a:rPr lang="en-US" dirty="0" smtClean="0"/>
              <a:t>SIEM systems can be configured to evaluate all log data</a:t>
            </a:r>
          </a:p>
          <a:p>
            <a:pPr lvl="1"/>
            <a:r>
              <a:rPr lang="en-US" dirty="0" smtClean="0"/>
              <a:t>Looking for significant events that require attention from the IT staff</a:t>
            </a:r>
          </a:p>
          <a:p>
            <a:r>
              <a:rPr lang="en-US" dirty="0" smtClean="0"/>
              <a:t>Capability of the SIEM</a:t>
            </a:r>
          </a:p>
          <a:p>
            <a:pPr lvl="1"/>
            <a:r>
              <a:rPr lang="en-US" dirty="0" smtClean="0"/>
              <a:t>Determined by the amount of storage space needed for the amount of data generated</a:t>
            </a:r>
          </a:p>
          <a:p>
            <a:r>
              <a:rPr lang="en-US" dirty="0" smtClean="0"/>
              <a:t>Network administrators can fine-tune a SIEM’s configuration rules for the specific needs</a:t>
            </a:r>
          </a:p>
          <a:p>
            <a:pPr lvl="1"/>
            <a:r>
              <a:rPr lang="en-US" dirty="0" smtClean="0"/>
              <a:t>Which event should trigger responses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8118538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Scanning Tools</a:t>
            </a:r>
          </a:p>
          <a:p>
            <a:endParaRPr lang="en-US" dirty="0" smtClean="0"/>
          </a:p>
          <a:p>
            <a:r>
              <a:rPr lang="en-US" dirty="0" smtClean="0"/>
              <a:t>Used during posture assessment</a:t>
            </a:r>
          </a:p>
          <a:p>
            <a:pPr lvl="1"/>
            <a:r>
              <a:rPr lang="en-US" dirty="0" smtClean="0"/>
              <a:t>Duplicate hacker methods</a:t>
            </a:r>
          </a:p>
          <a:p>
            <a:r>
              <a:rPr lang="en-US" dirty="0" smtClean="0"/>
              <a:t>NMAP (Network Mapper)</a:t>
            </a:r>
          </a:p>
          <a:p>
            <a:pPr lvl="1"/>
            <a:r>
              <a:rPr lang="en-US" dirty="0" smtClean="0"/>
              <a:t>Designed to scan large networks</a:t>
            </a:r>
          </a:p>
          <a:p>
            <a:pPr lvl="1"/>
            <a:r>
              <a:rPr lang="en-US" dirty="0" smtClean="0"/>
              <a:t>Provides information about network and hosts</a:t>
            </a:r>
          </a:p>
          <a:p>
            <a:pPr lvl="1"/>
            <a:r>
              <a:rPr lang="en-US" dirty="0" smtClean="0"/>
              <a:t>Free to download</a:t>
            </a:r>
          </a:p>
          <a:p>
            <a:r>
              <a:rPr lang="en-US" dirty="0" smtClean="0"/>
              <a:t>Nessus</a:t>
            </a:r>
          </a:p>
          <a:p>
            <a:pPr lvl="1"/>
            <a:r>
              <a:rPr lang="en-US" dirty="0" smtClean="0"/>
              <a:t>Performs more sophisticated scans than NMAP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2957034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Honeypots and Honeynets</a:t>
            </a:r>
          </a:p>
          <a:p>
            <a:endParaRPr lang="en-US" dirty="0" smtClean="0"/>
          </a:p>
          <a:p>
            <a:r>
              <a:rPr lang="en-US" dirty="0" smtClean="0"/>
              <a:t>Honeypot</a:t>
            </a:r>
          </a:p>
          <a:p>
            <a:pPr lvl="1"/>
            <a:r>
              <a:rPr lang="en-US" dirty="0" smtClean="0"/>
              <a:t>Decoy system that is purposefully vulnerable</a:t>
            </a:r>
          </a:p>
          <a:p>
            <a:pPr lvl="1"/>
            <a:r>
              <a:rPr lang="en-US" dirty="0" smtClean="0"/>
              <a:t>Designed to fool hackers and gain information about their behavior</a:t>
            </a:r>
          </a:p>
          <a:p>
            <a:r>
              <a:rPr lang="en-US" dirty="0" smtClean="0"/>
              <a:t>Honeynet</a:t>
            </a:r>
          </a:p>
          <a:p>
            <a:pPr lvl="1"/>
            <a:r>
              <a:rPr lang="en-US" dirty="0" smtClean="0"/>
              <a:t>Network of honeypots</a:t>
            </a:r>
          </a:p>
          <a:p>
            <a:r>
              <a:rPr lang="en-US" dirty="0" smtClean="0"/>
              <a:t>Decoy systems, called lures, can provide unique information about hacking behavior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0654666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Troubleshooting Malware Risks and Infections</a:t>
            </a:r>
          </a:p>
          <a:p>
            <a:endParaRPr lang="en-US" dirty="0" smtClean="0"/>
          </a:p>
          <a:p>
            <a:pPr eaLnBrk="1" hangingPunct="1"/>
            <a:r>
              <a:rPr lang="en-US" dirty="0" smtClean="0"/>
              <a:t>Malicious software</a:t>
            </a:r>
          </a:p>
          <a:p>
            <a:pPr eaLnBrk="1" hangingPunct="1"/>
            <a:r>
              <a:rPr lang="en-US" dirty="0" smtClean="0"/>
              <a:t>Program designed to intrude upon or harm system, resources</a:t>
            </a:r>
          </a:p>
          <a:p>
            <a:pPr lvl="1" eaLnBrk="1" hangingPunct="1"/>
            <a:r>
              <a:rPr lang="en-US" dirty="0" smtClean="0"/>
              <a:t>Examples: viruses, Trojan horses, worms, bots</a:t>
            </a:r>
          </a:p>
          <a:p>
            <a:pPr eaLnBrk="1" hangingPunct="1"/>
            <a:r>
              <a:rPr lang="en-US" dirty="0" smtClean="0"/>
              <a:t>Virus</a:t>
            </a:r>
          </a:p>
          <a:p>
            <a:pPr lvl="1" eaLnBrk="1" hangingPunct="1"/>
            <a:r>
              <a:rPr lang="en-US" dirty="0" smtClean="0"/>
              <a:t>Replicating program intent to infect more computers</a:t>
            </a:r>
          </a:p>
          <a:p>
            <a:pPr lvl="1" eaLnBrk="1" hangingPunct="1"/>
            <a:r>
              <a:rPr lang="en-US" dirty="0" smtClean="0"/>
              <a:t>Copied to system without user knowledge</a:t>
            </a:r>
          </a:p>
          <a:p>
            <a:pPr lvl="1" eaLnBrk="1" hangingPunct="1"/>
            <a:r>
              <a:rPr lang="en-US" dirty="0" smtClean="0"/>
              <a:t>Replicates through network connections or exchange of external storage devices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9253490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Troubleshooting Malware Risks and Infections</a:t>
            </a:r>
          </a:p>
          <a:p>
            <a:endParaRPr lang="en-US" dirty="0" smtClean="0"/>
          </a:p>
          <a:p>
            <a:pPr eaLnBrk="1" hangingPunct="1"/>
            <a:r>
              <a:rPr lang="en-US" dirty="0" smtClean="0"/>
              <a:t>Trojan horse (Trojan)</a:t>
            </a:r>
          </a:p>
          <a:p>
            <a:pPr lvl="1" eaLnBrk="1" hangingPunct="1"/>
            <a:r>
              <a:rPr lang="en-US" dirty="0" smtClean="0"/>
              <a:t>Program that disguises itself as something useful</a:t>
            </a:r>
          </a:p>
          <a:p>
            <a:pPr lvl="2" eaLnBrk="1" hangingPunct="1"/>
            <a:r>
              <a:rPr lang="en-US" dirty="0" smtClean="0"/>
              <a:t>Actually harms your system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46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8568507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Malware Types and Characteristics</a:t>
            </a:r>
          </a:p>
          <a:p>
            <a:endParaRPr lang="en-US" dirty="0" smtClean="0"/>
          </a:p>
          <a:p>
            <a:pPr eaLnBrk="1" hangingPunct="1"/>
            <a:r>
              <a:rPr lang="en-US" dirty="0" smtClean="0"/>
              <a:t>Malware categorized by location and propagation method</a:t>
            </a:r>
          </a:p>
          <a:p>
            <a:pPr lvl="1" eaLnBrk="1" hangingPunct="1"/>
            <a:r>
              <a:rPr lang="en-US" dirty="0" smtClean="0"/>
              <a:t>Boot sector viruses</a:t>
            </a:r>
          </a:p>
          <a:p>
            <a:pPr lvl="2" eaLnBrk="1" hangingPunct="1"/>
            <a:r>
              <a:rPr lang="en-US" dirty="0" smtClean="0"/>
              <a:t>Position code in boot sector of hard disk</a:t>
            </a:r>
          </a:p>
          <a:p>
            <a:pPr lvl="1" eaLnBrk="1" hangingPunct="1"/>
            <a:r>
              <a:rPr lang="en-US" dirty="0" smtClean="0"/>
              <a:t>Macro viruses</a:t>
            </a:r>
          </a:p>
          <a:p>
            <a:pPr lvl="2" eaLnBrk="1" hangingPunct="1"/>
            <a:r>
              <a:rPr lang="en-US" dirty="0" smtClean="0"/>
              <a:t>Take the form of a macro</a:t>
            </a:r>
          </a:p>
          <a:p>
            <a:pPr lvl="1" eaLnBrk="1" hangingPunct="1"/>
            <a:r>
              <a:rPr lang="en-US" dirty="0" smtClean="0"/>
              <a:t>File-infector viruses</a:t>
            </a:r>
          </a:p>
          <a:p>
            <a:pPr lvl="2" eaLnBrk="1" hangingPunct="1"/>
            <a:r>
              <a:rPr lang="en-US" dirty="0" smtClean="0"/>
              <a:t>Attach themselves to executable files</a:t>
            </a:r>
          </a:p>
          <a:p>
            <a:pPr lvl="1" eaLnBrk="1" hangingPunct="1"/>
            <a:r>
              <a:rPr lang="en-US" dirty="0" smtClean="0"/>
              <a:t>Worms</a:t>
            </a:r>
          </a:p>
          <a:p>
            <a:pPr lvl="2" eaLnBrk="1" hangingPunct="1"/>
            <a:r>
              <a:rPr lang="en-US" dirty="0" smtClean="0"/>
              <a:t>Programs that run independently and travel between computers and across networks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47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7848603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Malware Types and Characteristics</a:t>
            </a:r>
          </a:p>
          <a:p>
            <a:endParaRPr lang="en-US" dirty="0" smtClean="0"/>
          </a:p>
          <a:p>
            <a:pPr eaLnBrk="1" hangingPunct="1"/>
            <a:r>
              <a:rPr lang="en-US" dirty="0" smtClean="0"/>
              <a:t>Malware categorized by location and propagation method (cont’d)</a:t>
            </a:r>
          </a:p>
          <a:p>
            <a:pPr lvl="1" eaLnBrk="1" hangingPunct="1"/>
            <a:r>
              <a:rPr lang="en-US" dirty="0" smtClean="0"/>
              <a:t>Trojan horses</a:t>
            </a:r>
          </a:p>
          <a:p>
            <a:pPr lvl="2" eaLnBrk="1" hangingPunct="1"/>
            <a:r>
              <a:rPr lang="en-US" dirty="0" smtClean="0"/>
              <a:t>Program that claims to do something useful but instead harms the computer or system</a:t>
            </a:r>
          </a:p>
          <a:p>
            <a:pPr lvl="1" eaLnBrk="1" hangingPunct="1"/>
            <a:r>
              <a:rPr lang="en-US" dirty="0" smtClean="0"/>
              <a:t>Network viruses</a:t>
            </a:r>
          </a:p>
          <a:p>
            <a:pPr lvl="2" eaLnBrk="1" hangingPunct="1"/>
            <a:r>
              <a:rPr lang="en-US" dirty="0" smtClean="0"/>
              <a:t>Propagate themselves via network protocols, commands, messaging programs, and data links</a:t>
            </a:r>
          </a:p>
          <a:p>
            <a:pPr lvl="1" eaLnBrk="1" hangingPunct="1"/>
            <a:r>
              <a:rPr lang="en-US" dirty="0" smtClean="0"/>
              <a:t>Bots</a:t>
            </a:r>
          </a:p>
          <a:p>
            <a:pPr lvl="2" eaLnBrk="1" hangingPunct="1"/>
            <a:r>
              <a:rPr lang="en-US" dirty="0" smtClean="0"/>
              <a:t>Program that runs automatically</a:t>
            </a:r>
          </a:p>
          <a:p>
            <a:pPr lvl="2" eaLnBrk="1" hangingPunct="1"/>
            <a:r>
              <a:rPr lang="en-US" dirty="0" smtClean="0"/>
              <a:t>Many bots spread through IRC (Internet Relay Chat)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48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9278934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Malware Types and Characteristics</a:t>
            </a:r>
          </a:p>
          <a:p>
            <a:endParaRPr lang="en-US" dirty="0" smtClean="0"/>
          </a:p>
          <a:p>
            <a:pPr eaLnBrk="1" hangingPunct="1"/>
            <a:r>
              <a:rPr lang="en-US" dirty="0" smtClean="0"/>
              <a:t>Malware characteristics</a:t>
            </a:r>
          </a:p>
          <a:p>
            <a:pPr lvl="1" eaLnBrk="1" hangingPunct="1"/>
            <a:r>
              <a:rPr lang="en-US" dirty="0" smtClean="0"/>
              <a:t>Encryption</a:t>
            </a:r>
          </a:p>
          <a:p>
            <a:pPr lvl="2" eaLnBrk="1" hangingPunct="1"/>
            <a:r>
              <a:rPr lang="en-US" dirty="0" smtClean="0"/>
              <a:t>Some viruses, worms, Trojan horses</a:t>
            </a:r>
          </a:p>
          <a:p>
            <a:pPr lvl="1" eaLnBrk="1" hangingPunct="1"/>
            <a:r>
              <a:rPr lang="en-US" dirty="0" smtClean="0"/>
              <a:t>Stealth</a:t>
            </a:r>
          </a:p>
          <a:p>
            <a:pPr lvl="2" eaLnBrk="1" hangingPunct="1"/>
            <a:r>
              <a:rPr lang="en-US" dirty="0" smtClean="0"/>
              <a:t>Hidden to prevent detection</a:t>
            </a:r>
          </a:p>
          <a:p>
            <a:pPr lvl="2" eaLnBrk="1" hangingPunct="1"/>
            <a:r>
              <a:rPr lang="en-US" dirty="0" smtClean="0"/>
              <a:t>Disguised as legitimate programs</a:t>
            </a:r>
          </a:p>
          <a:p>
            <a:pPr lvl="1" eaLnBrk="1" hangingPunct="1"/>
            <a:r>
              <a:rPr lang="en-US" dirty="0" smtClean="0"/>
              <a:t>Polymorphism</a:t>
            </a:r>
          </a:p>
          <a:p>
            <a:pPr lvl="2" eaLnBrk="1" hangingPunct="1"/>
            <a:r>
              <a:rPr lang="en-US" dirty="0" smtClean="0"/>
              <a:t>Change characteristics every time they transfer to new system</a:t>
            </a:r>
          </a:p>
          <a:p>
            <a:pPr lvl="2" eaLnBrk="1" hangingPunct="1"/>
            <a:r>
              <a:rPr lang="en-US" dirty="0" smtClean="0"/>
              <a:t>Use complicated algorithms; incorporate nonsensical commands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49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1266547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Malware Types and Characteristics</a:t>
            </a:r>
          </a:p>
          <a:p>
            <a:endParaRPr lang="en-US" dirty="0" smtClean="0"/>
          </a:p>
          <a:p>
            <a:pPr eaLnBrk="1" hangingPunct="1"/>
            <a:r>
              <a:rPr lang="en-US" dirty="0" smtClean="0"/>
              <a:t>Malware characteristics (cont’d.)</a:t>
            </a:r>
          </a:p>
          <a:p>
            <a:pPr lvl="1" eaLnBrk="1" hangingPunct="1"/>
            <a:r>
              <a:rPr lang="en-US" dirty="0" smtClean="0"/>
              <a:t>Time dependence</a:t>
            </a:r>
          </a:p>
          <a:p>
            <a:pPr lvl="2" eaLnBrk="1" hangingPunct="1"/>
            <a:r>
              <a:rPr lang="en-US" dirty="0" smtClean="0"/>
              <a:t>Programmed to activate on particular date</a:t>
            </a:r>
          </a:p>
          <a:p>
            <a:pPr lvl="2" eaLnBrk="1" hangingPunct="1"/>
            <a:r>
              <a:rPr lang="en-US" dirty="0" smtClean="0"/>
              <a:t>Can remain dormant and harmless until date arrives</a:t>
            </a:r>
          </a:p>
          <a:p>
            <a:pPr lvl="2" eaLnBrk="1" hangingPunct="1"/>
            <a:r>
              <a:rPr lang="en-US" dirty="0" smtClean="0"/>
              <a:t>Logic bombs: programs designed to start when certain conditions met</a:t>
            </a:r>
          </a:p>
          <a:p>
            <a:pPr eaLnBrk="1" hangingPunct="1"/>
            <a:r>
              <a:rPr lang="en-US" dirty="0" smtClean="0"/>
              <a:t>Malware can exhibit more than one characteristic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50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9112543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Anti-Malware Software</a:t>
            </a:r>
          </a:p>
          <a:p>
            <a:pPr eaLnBrk="1" hangingPunct="1"/>
            <a:endParaRPr lang="en-US" dirty="0" smtClean="0"/>
          </a:p>
          <a:p>
            <a:pPr eaLnBrk="1" hangingPunct="1"/>
            <a:r>
              <a:rPr lang="en-US" dirty="0" smtClean="0"/>
              <a:t>Effective malware protection requires:</a:t>
            </a:r>
          </a:p>
          <a:p>
            <a:pPr lvl="1" eaLnBrk="1" hangingPunct="1"/>
            <a:r>
              <a:rPr lang="en-US" dirty="0" smtClean="0"/>
              <a:t>Choosing appropriate anti-malware program</a:t>
            </a:r>
          </a:p>
          <a:p>
            <a:pPr lvl="1" eaLnBrk="1" hangingPunct="1"/>
            <a:r>
              <a:rPr lang="en-US" dirty="0" smtClean="0"/>
              <a:t>Monitoring network</a:t>
            </a:r>
          </a:p>
          <a:p>
            <a:pPr lvl="1" eaLnBrk="1" hangingPunct="1"/>
            <a:r>
              <a:rPr lang="en-US" dirty="0" smtClean="0"/>
              <a:t>Continually updating anti-malware program</a:t>
            </a:r>
          </a:p>
          <a:p>
            <a:pPr lvl="1" eaLnBrk="1" hangingPunct="1"/>
            <a:r>
              <a:rPr lang="en-US" dirty="0" smtClean="0"/>
              <a:t>Educating users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51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8952592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Anti-Malware Software</a:t>
            </a:r>
          </a:p>
          <a:p>
            <a:endParaRPr lang="en-US" dirty="0" smtClean="0"/>
          </a:p>
          <a:p>
            <a:pPr eaLnBrk="1" hangingPunct="1"/>
            <a:r>
              <a:rPr lang="en-US" dirty="0" smtClean="0"/>
              <a:t>Malware leaves evidence</a:t>
            </a:r>
          </a:p>
          <a:p>
            <a:pPr lvl="1" eaLnBrk="1" hangingPunct="1"/>
            <a:r>
              <a:rPr lang="en-US" dirty="0" smtClean="0"/>
              <a:t>Some detectable only via anti-malware software</a:t>
            </a:r>
          </a:p>
          <a:p>
            <a:pPr lvl="1" eaLnBrk="1" hangingPunct="1"/>
            <a:r>
              <a:rPr lang="en-US" dirty="0" smtClean="0"/>
              <a:t>Symptoms</a:t>
            </a:r>
          </a:p>
          <a:p>
            <a:pPr lvl="2" eaLnBrk="1" hangingPunct="1"/>
            <a:r>
              <a:rPr lang="en-US" dirty="0" smtClean="0"/>
              <a:t>Unexplained file size increases</a:t>
            </a:r>
          </a:p>
          <a:p>
            <a:pPr lvl="2" eaLnBrk="1" hangingPunct="1"/>
            <a:r>
              <a:rPr lang="en-US" dirty="0" smtClean="0"/>
              <a:t>Significant, unexplained system performance decline</a:t>
            </a:r>
          </a:p>
          <a:p>
            <a:pPr lvl="2" eaLnBrk="1" hangingPunct="1"/>
            <a:r>
              <a:rPr lang="en-US" dirty="0" smtClean="0"/>
              <a:t>Unusual error messages</a:t>
            </a:r>
          </a:p>
          <a:p>
            <a:pPr lvl="2" eaLnBrk="1" hangingPunct="1"/>
            <a:r>
              <a:rPr lang="en-US" dirty="0" smtClean="0"/>
              <a:t>Significant, unexpected system memory loss</a:t>
            </a:r>
          </a:p>
          <a:p>
            <a:pPr lvl="2" eaLnBrk="1" hangingPunct="1"/>
            <a:r>
              <a:rPr lang="en-US" dirty="0" smtClean="0"/>
              <a:t>Periodic, unexpected rebooting</a:t>
            </a:r>
          </a:p>
          <a:p>
            <a:pPr lvl="2" eaLnBrk="1" hangingPunct="1"/>
            <a:r>
              <a:rPr lang="en-US" dirty="0" smtClean="0"/>
              <a:t>Display quality fluctuations</a:t>
            </a:r>
          </a:p>
          <a:p>
            <a:pPr eaLnBrk="1" hangingPunct="1"/>
            <a:r>
              <a:rPr lang="en-US" dirty="0" smtClean="0"/>
              <a:t>Malware often discovered after damage done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52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9318646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Anti-Malware Software</a:t>
            </a:r>
          </a:p>
          <a:p>
            <a:endParaRPr lang="en-US" dirty="0" smtClean="0"/>
          </a:p>
          <a:p>
            <a:pPr eaLnBrk="1" hangingPunct="1"/>
            <a:r>
              <a:rPr lang="en-US" dirty="0" smtClean="0"/>
              <a:t>Look for anti-malware software that perform the following functions:</a:t>
            </a:r>
          </a:p>
          <a:p>
            <a:pPr lvl="1" eaLnBrk="1" hangingPunct="1"/>
            <a:r>
              <a:rPr lang="en-US" dirty="0" smtClean="0"/>
              <a:t>Signature scanning</a:t>
            </a:r>
          </a:p>
          <a:p>
            <a:pPr lvl="2" eaLnBrk="1" hangingPunct="1"/>
            <a:r>
              <a:rPr lang="en-US" dirty="0" smtClean="0"/>
              <a:t>Compares file’s content with known malware signatures</a:t>
            </a:r>
          </a:p>
          <a:p>
            <a:pPr lvl="1" eaLnBrk="1" hangingPunct="1"/>
            <a:r>
              <a:rPr lang="en-US" dirty="0" smtClean="0"/>
              <a:t>Integrity checking</a:t>
            </a:r>
          </a:p>
          <a:p>
            <a:pPr lvl="2" eaLnBrk="1" hangingPunct="1"/>
            <a:r>
              <a:rPr lang="en-US" dirty="0" smtClean="0"/>
              <a:t>Compares current file characteristics against archived version</a:t>
            </a:r>
          </a:p>
          <a:p>
            <a:pPr lvl="1" eaLnBrk="1" hangingPunct="1"/>
            <a:r>
              <a:rPr lang="en-US" dirty="0" smtClean="0"/>
              <a:t>Monitoring unexpected file changes</a:t>
            </a:r>
          </a:p>
          <a:p>
            <a:pPr lvl="1" eaLnBrk="1" hangingPunct="1"/>
            <a:r>
              <a:rPr lang="en-US" dirty="0" smtClean="0"/>
              <a:t>Receive regular updates from central network console</a:t>
            </a:r>
          </a:p>
          <a:p>
            <a:pPr lvl="1" eaLnBrk="1" hangingPunct="1"/>
            <a:r>
              <a:rPr lang="en-US" dirty="0" smtClean="0"/>
              <a:t>Consistently report valid instances of malware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53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4795096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Anti-Malware Software</a:t>
            </a:r>
          </a:p>
          <a:p>
            <a:endParaRPr lang="en-US" dirty="0" smtClean="0"/>
          </a:p>
          <a:p>
            <a:pPr eaLnBrk="1" hangingPunct="1"/>
            <a:r>
              <a:rPr lang="en-US" dirty="0" smtClean="0"/>
              <a:t>Anti-malware software implementation</a:t>
            </a:r>
          </a:p>
          <a:p>
            <a:pPr lvl="1" eaLnBrk="1" hangingPunct="1"/>
            <a:r>
              <a:rPr lang="en-US" dirty="0" smtClean="0"/>
              <a:t>Dependent upon environment’s needs</a:t>
            </a:r>
          </a:p>
          <a:p>
            <a:pPr eaLnBrk="1" hangingPunct="1"/>
            <a:r>
              <a:rPr lang="en-US" dirty="0" smtClean="0"/>
              <a:t>Key: deciding where to install software</a:t>
            </a:r>
          </a:p>
          <a:p>
            <a:pPr lvl="1" eaLnBrk="1" hangingPunct="1"/>
            <a:r>
              <a:rPr lang="en-US" dirty="0" smtClean="0"/>
              <a:t>Host-based</a:t>
            </a:r>
          </a:p>
          <a:p>
            <a:pPr lvl="1" eaLnBrk="1" hangingPunct="1"/>
            <a:r>
              <a:rPr lang="en-US" dirty="0" smtClean="0"/>
              <a:t>Server-based</a:t>
            </a:r>
          </a:p>
          <a:p>
            <a:pPr lvl="1" eaLnBrk="1" hangingPunct="1"/>
            <a:r>
              <a:rPr lang="en-US" dirty="0" smtClean="0"/>
              <a:t>Network-based</a:t>
            </a:r>
          </a:p>
          <a:p>
            <a:pPr lvl="1" eaLnBrk="1" hangingPunct="1"/>
            <a:r>
              <a:rPr lang="en-US" dirty="0" smtClean="0"/>
              <a:t>Cloud-based</a:t>
            </a:r>
          </a:p>
          <a:p>
            <a:pPr eaLnBrk="1" hangingPunct="1"/>
            <a:r>
              <a:rPr lang="en-US" dirty="0" smtClean="0"/>
              <a:t>Balance protection with performance impact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54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050067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Anti-Malware Software</a:t>
            </a:r>
          </a:p>
          <a:p>
            <a:endParaRPr lang="en-US" dirty="0" smtClean="0"/>
          </a:p>
          <a:p>
            <a:pPr eaLnBrk="1" hangingPunct="1"/>
            <a:r>
              <a:rPr lang="en-US" dirty="0" smtClean="0"/>
              <a:t>Anti-malware policies provide:</a:t>
            </a:r>
          </a:p>
          <a:p>
            <a:pPr lvl="1" eaLnBrk="1" hangingPunct="1"/>
            <a:r>
              <a:rPr lang="en-US" dirty="0" smtClean="0"/>
              <a:t>Rules for using anti-malware software</a:t>
            </a:r>
          </a:p>
          <a:p>
            <a:pPr lvl="1" eaLnBrk="1" hangingPunct="1"/>
            <a:r>
              <a:rPr lang="en-US" dirty="0" smtClean="0"/>
              <a:t>Rules for installing programs, sharing files, using external disks</a:t>
            </a:r>
          </a:p>
          <a:p>
            <a:pPr eaLnBrk="1" hangingPunct="1"/>
            <a:r>
              <a:rPr lang="en-US" dirty="0" smtClean="0"/>
              <a:t>Management should authorize and support policy</a:t>
            </a:r>
          </a:p>
          <a:p>
            <a:pPr eaLnBrk="1" hangingPunct="1"/>
            <a:r>
              <a:rPr lang="en-US" dirty="0" smtClean="0"/>
              <a:t>Anti-malware policy guidelines</a:t>
            </a:r>
          </a:p>
          <a:p>
            <a:pPr lvl="1" eaLnBrk="1" hangingPunct="1"/>
            <a:r>
              <a:rPr lang="en-US" dirty="0" smtClean="0"/>
              <a:t>See Pages 419-420 of text</a:t>
            </a:r>
          </a:p>
          <a:p>
            <a:pPr eaLnBrk="1" hangingPunct="1"/>
            <a:r>
              <a:rPr lang="en-US" dirty="0" smtClean="0"/>
              <a:t>Measures should be designed to protect network from damage and downtime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55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3794309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</a:p>
          <a:p>
            <a:endParaRPr lang="en-US" dirty="0" smtClean="0"/>
          </a:p>
          <a:p>
            <a:pPr eaLnBrk="1" hangingPunct="1"/>
            <a:r>
              <a:rPr lang="en-US" dirty="0" smtClean="0"/>
              <a:t>Different types of organizations have different levels of network security risk</a:t>
            </a:r>
          </a:p>
          <a:p>
            <a:pPr eaLnBrk="1" hangingPunct="1"/>
            <a:r>
              <a:rPr lang="en-US" dirty="0" smtClean="0"/>
              <a:t>A weakness of a system, process, or architecture that could lead to compromised information or unauthorized access is known as a vulnerability</a:t>
            </a:r>
          </a:p>
          <a:p>
            <a:pPr eaLnBrk="1" hangingPunct="1"/>
            <a:r>
              <a:rPr lang="en-US" dirty="0" smtClean="0"/>
              <a:t>Human error accounts for so many security breaches because taking advantage of people is often an easy way to circumvent network security</a:t>
            </a:r>
          </a:p>
          <a:p>
            <a:pPr eaLnBrk="1" hangingPunct="1"/>
            <a:r>
              <a:rPr lang="en-US" dirty="0" smtClean="0"/>
              <a:t>Attacks at Layers 1, 2, and 3 of the OSI model require more technical sophistication than those that take advantage of human errors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56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0537450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</a:p>
          <a:p>
            <a:endParaRPr lang="en-US" dirty="0" smtClean="0"/>
          </a:p>
          <a:p>
            <a:pPr eaLnBrk="1" hangingPunct="1"/>
            <a:r>
              <a:rPr lang="en-US" dirty="0" smtClean="0"/>
              <a:t>Attacks at Layers 1, 2, and 3 require more technical sophistication than those that take advantage of human errors</a:t>
            </a:r>
          </a:p>
          <a:p>
            <a:pPr eaLnBrk="1" hangingPunct="1"/>
            <a:r>
              <a:rPr lang="en-US" dirty="0" smtClean="0"/>
              <a:t>Networked software is only as secure as you configure it to be</a:t>
            </a:r>
          </a:p>
          <a:p>
            <a:pPr eaLnBrk="1" hangingPunct="1"/>
            <a:r>
              <a:rPr lang="en-US" dirty="0" smtClean="0"/>
              <a:t>A security policy must address an organization’s specific risks</a:t>
            </a:r>
          </a:p>
          <a:p>
            <a:pPr eaLnBrk="1" hangingPunct="1"/>
            <a:r>
              <a:rPr lang="en-US" dirty="0" smtClean="0"/>
              <a:t>Preventing external security breaches from affecting your network is a matter of restricting access at every point where your LAN connects to the world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57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7465194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</a:p>
          <a:p>
            <a:endParaRPr lang="en-US" dirty="0" smtClean="0"/>
          </a:p>
          <a:p>
            <a:pPr eaLnBrk="1" hangingPunct="1"/>
            <a:r>
              <a:rPr lang="en-US" dirty="0" smtClean="0"/>
              <a:t>Network administrators should group users according to their security levels</a:t>
            </a:r>
          </a:p>
          <a:p>
            <a:pPr eaLnBrk="1" hangingPunct="1"/>
            <a:r>
              <a:rPr lang="en-US" dirty="0" smtClean="0"/>
              <a:t>A network access control (NAC) solution employs a set of rules, called network policies, which determine the level and type of access granted to a device when it joins a network</a:t>
            </a:r>
          </a:p>
          <a:p>
            <a:pPr eaLnBrk="1" hangingPunct="1"/>
            <a:r>
              <a:rPr lang="en-US" dirty="0" smtClean="0"/>
              <a:t>ACLs can be configured on routers in order to decline certain packets from being forwarded</a:t>
            </a:r>
          </a:p>
          <a:p>
            <a:pPr eaLnBrk="1" hangingPunct="1"/>
            <a:r>
              <a:rPr lang="en-US" dirty="0" smtClean="0"/>
              <a:t>A firewall typically involves a combination of hardware and software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58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7015005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</a:p>
          <a:p>
            <a:endParaRPr lang="en-US" dirty="0" smtClean="0"/>
          </a:p>
          <a:p>
            <a:pPr eaLnBrk="1" hangingPunct="1"/>
            <a:r>
              <a:rPr lang="en-US" dirty="0" smtClean="0"/>
              <a:t>A proxy server represents a private network to another network</a:t>
            </a:r>
          </a:p>
          <a:p>
            <a:pPr eaLnBrk="1" hangingPunct="1"/>
            <a:r>
              <a:rPr lang="en-US" dirty="0" smtClean="0"/>
              <a:t>A honeypot is a decoy system used to attract hacking attacks in order to learn more about the techniques being used against a network</a:t>
            </a:r>
          </a:p>
          <a:p>
            <a:pPr eaLnBrk="1" hangingPunct="1"/>
            <a:r>
              <a:rPr lang="en-US" dirty="0" smtClean="0"/>
              <a:t>Malware can harm computers running any type of operating system at any time</a:t>
            </a:r>
          </a:p>
          <a:p>
            <a:pPr eaLnBrk="1" hangingPunct="1"/>
            <a:r>
              <a:rPr lang="en-US" dirty="0" smtClean="0"/>
              <a:t>An anti-malware team should be appointed to focus on maintaining anti-malware measures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59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70449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F5A981-B88A-45B2-B930-EF0394AFECD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84553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4710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863647-3304-4683-A535-893D5F0556F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70560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676400"/>
            <a:ext cx="39624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6400"/>
            <a:ext cx="39624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8A68FC-6AB4-421F-9536-CBAC2E270C3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6076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7C631B-B038-4F65-8355-CF91D041E21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66237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73F7DD-D607-4016-9C52-B9889F8B2F0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93794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6DBAE7-A0C6-4934-B181-6C145AE3ED1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05316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05D751-0765-4F5B-A444-0D0731AB4E1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15426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D3746F-DAE1-45A4-AB94-73EF5EB72EE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47125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42DF53-97C5-4C5A-8665-5349D064B2E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6856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91300" y="381000"/>
            <a:ext cx="201930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381000"/>
            <a:ext cx="59055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3001C9-BF1E-4528-AD4B-0223A3A0842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02805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C4CA10-39DB-4F5C-BA38-4C2A0B4EE02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8958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4AE2AF-812E-4F55-8527-61E25B72CF4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44984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497841-321F-436B-A4C4-87A7CACDB84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32750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676400"/>
            <a:ext cx="39624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6400"/>
            <a:ext cx="39624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8E0261-591B-40E4-BAB3-9CB7BB3315B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07899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2325AA-94AC-4B63-A704-102087C7489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86069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EBD0B1-421B-445D-A7FB-1F76822F7DC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748576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4D7DC4-86AE-483A-8BD9-DE95CDF8F62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099412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256FD3-AB43-496D-8B3F-2D9A1286D1C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468266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8CEC5D-8510-4FFB-AE9F-87F36C4E744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69455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88EA57-525A-4145-B6F0-0722616734D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363930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91300" y="381000"/>
            <a:ext cx="201930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381000"/>
            <a:ext cx="59055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2554BA-D302-4B02-9648-B29543227DF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435757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DAF170-2A55-4429-8D44-4372B013CA1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177170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F10EB2-90C5-43FD-B682-63CB0E3CCFC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098852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AFFC22-2E74-4DFF-997A-6E0E56F2186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36006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676400"/>
            <a:ext cx="39624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6400"/>
            <a:ext cx="39624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511402-9AC5-4F13-970A-04DC44EE861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697068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F0A9DD-32AA-4956-86E6-2FAA72876C7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811301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F2C89A-A683-438F-ADD6-9455E358ECC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60452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42C188-9D61-4013-941F-0DDCF62A958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661194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E42B8A-0300-4A11-9CCB-C331193991B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587068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A77CF5-0F04-43C8-B5C8-E1039CCF94E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451121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371AE9-8D64-4E0C-A4F8-C7F5F8DF7D0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981295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91300" y="381000"/>
            <a:ext cx="201930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381000"/>
            <a:ext cx="59055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19974B-4FDF-4553-A7B3-84739A93DF9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093589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ADF5E9-5FE6-44E2-8069-AAFF88C4F44D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544155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457200" y="6245225"/>
            <a:ext cx="3886200" cy="47625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8001000" y="6245225"/>
            <a:ext cx="685800" cy="476250"/>
          </a:xfrm>
          <a:ln/>
        </p:spPr>
        <p:txBody>
          <a:bodyPr/>
          <a:lstStyle>
            <a:lvl1pPr>
              <a:defRPr/>
            </a:lvl1pPr>
          </a:lstStyle>
          <a:p>
            <a:fld id="{AF459AD7-A5D3-4044-A21F-E9BACB4CDE09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6" name="Rectangle 5"/>
          <p:cNvSpPr/>
          <p:nvPr userDrawn="1"/>
        </p:nvSpPr>
        <p:spPr>
          <a:xfrm>
            <a:off x="5638800" y="6426200"/>
            <a:ext cx="1880643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kern="1200" dirty="0" smtClean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© Cengage Learning  2016</a:t>
            </a:r>
            <a:endParaRPr lang="en-US" sz="1100" kern="1200" dirty="0">
              <a:solidFill>
                <a:schemeClr val="tx1"/>
              </a:solidFill>
              <a:effectLst/>
              <a:latin typeface="Arial" charset="0"/>
              <a:ea typeface="ＭＳ Ｐゴシック" pitchFamily="-11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945650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8C33C5D-A93A-44FE-849F-E9C4D4642E36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762497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1360962-DF21-49EF-9CC3-FAF4C4F02315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485482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26D74B6-C13A-48BC-922E-84B272EF0E02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481474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0A122DD-8648-4F1C-AB2F-1F352CDC9080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839592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567590F-96FF-43E6-925F-D493421F5E06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605573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9705608-330F-431B-A4F4-D983D44158F3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585846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43A31AC-001D-4B6E-B695-4B16F56134EF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726593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95C63E-B42B-4D29-8D71-233405394D03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921640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3657B7F-E290-425A-9A88-7D5D2A6E6A90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2240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381000"/>
            <a:ext cx="8077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676400"/>
            <a:ext cx="80772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33400" y="6248400"/>
            <a:ext cx="54864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dirty="0" smtClean="0">
                <a:solidFill>
                  <a:srgbClr val="222222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222222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5E29414B-FDDA-460C-B2BF-755F2C5D52C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20" r:id="rId1"/>
    <p:sldLayoutId id="2147484121" r:id="rId2"/>
    <p:sldLayoutId id="2147484122" r:id="rId3"/>
    <p:sldLayoutId id="2147484123" r:id="rId4"/>
    <p:sldLayoutId id="2147484124" r:id="rId5"/>
    <p:sldLayoutId id="2147484125" r:id="rId6"/>
    <p:sldLayoutId id="2147484126" r:id="rId7"/>
    <p:sldLayoutId id="2147484127" r:id="rId8"/>
    <p:sldLayoutId id="2147484128" r:id="rId9"/>
    <p:sldLayoutId id="2147484129" r:id="rId10"/>
    <p:sldLayoutId id="2147484130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600">
          <a:solidFill>
            <a:srgbClr val="22222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rgbClr val="222222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rgbClr val="222222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rgbClr val="222222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381000"/>
            <a:ext cx="8077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676400"/>
            <a:ext cx="80772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222222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dirty="0" smtClean="0">
                <a:solidFill>
                  <a:srgbClr val="222222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222222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36DA279F-481D-40A5-A0B8-52726CA059F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53" r:id="rId1"/>
    <p:sldLayoutId id="2147484154" r:id="rId2"/>
    <p:sldLayoutId id="2147484155" r:id="rId3"/>
    <p:sldLayoutId id="2147484156" r:id="rId4"/>
    <p:sldLayoutId id="2147484157" r:id="rId5"/>
    <p:sldLayoutId id="2147484158" r:id="rId6"/>
    <p:sldLayoutId id="2147484159" r:id="rId7"/>
    <p:sldLayoutId id="2147484160" r:id="rId8"/>
    <p:sldLayoutId id="2147484161" r:id="rId9"/>
    <p:sldLayoutId id="2147484162" r:id="rId10"/>
    <p:sldLayoutId id="2147484163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600">
          <a:solidFill>
            <a:srgbClr val="22222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rgbClr val="222222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rgbClr val="222222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rgbClr val="222222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381000"/>
            <a:ext cx="8077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676400"/>
            <a:ext cx="80772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222222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dirty="0" smtClean="0">
                <a:solidFill>
                  <a:srgbClr val="222222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222222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0655F74C-C081-44F3-AABC-AE91608197F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31" r:id="rId1"/>
    <p:sldLayoutId id="2147484132" r:id="rId2"/>
    <p:sldLayoutId id="2147484133" r:id="rId3"/>
    <p:sldLayoutId id="2147484134" r:id="rId4"/>
    <p:sldLayoutId id="2147484135" r:id="rId5"/>
    <p:sldLayoutId id="2147484136" r:id="rId6"/>
    <p:sldLayoutId id="2147484137" r:id="rId7"/>
    <p:sldLayoutId id="2147484138" r:id="rId8"/>
    <p:sldLayoutId id="2147484139" r:id="rId9"/>
    <p:sldLayoutId id="2147484140" r:id="rId10"/>
    <p:sldLayoutId id="2147484141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600">
          <a:solidFill>
            <a:srgbClr val="22222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rgbClr val="222222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rgbClr val="222222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rgbClr val="222222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7270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57200" y="6245225"/>
            <a:ext cx="5562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dirty="0" smtClean="0"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727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766EC800-BA44-4B0A-8078-57FE42CCC4AE}" type="slidenum">
              <a:rPr lang="en-US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42" r:id="rId1"/>
    <p:sldLayoutId id="2147484143" r:id="rId2"/>
    <p:sldLayoutId id="2147484144" r:id="rId3"/>
    <p:sldLayoutId id="2147484145" r:id="rId4"/>
    <p:sldLayoutId id="2147484146" r:id="rId5"/>
    <p:sldLayoutId id="2147484147" r:id="rId6"/>
    <p:sldLayoutId id="2147484148" r:id="rId7"/>
    <p:sldLayoutId id="2147484149" r:id="rId8"/>
    <p:sldLayoutId id="2147484150" r:id="rId9"/>
    <p:sldLayoutId id="2147484151" r:id="rId10"/>
    <p:sldLayoutId id="2147484152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6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5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35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35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35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35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35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35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35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35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35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35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35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35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35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35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35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35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35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1026"/>
          <p:cNvSpPr>
            <a:spLocks noGrp="1" noChangeArrowheads="1"/>
          </p:cNvSpPr>
          <p:nvPr>
            <p:ph type="ctrTitle"/>
          </p:nvPr>
        </p:nvSpPr>
        <p:spPr>
          <a:xfrm>
            <a:off x="609600" y="1447800"/>
            <a:ext cx="8001000" cy="2209800"/>
          </a:xfrm>
        </p:spPr>
        <p:txBody>
          <a:bodyPr/>
          <a:lstStyle/>
          <a:p>
            <a:pPr eaLnBrk="1" hangingPunct="1"/>
            <a:r>
              <a:rPr lang="en-US" b="1" dirty="0" smtClean="0"/>
              <a:t>Network+ Guide to Networks</a:t>
            </a:r>
            <a:br>
              <a:rPr lang="en-US" b="1" dirty="0" smtClean="0"/>
            </a:br>
            <a:r>
              <a:rPr lang="en-US" b="1" dirty="0" smtClean="0"/>
              <a:t>7</a:t>
            </a:r>
            <a:r>
              <a:rPr lang="en-US" b="1" baseline="30000" dirty="0" smtClean="0"/>
              <a:t>th</a:t>
            </a:r>
            <a:r>
              <a:rPr lang="en-US" b="1" dirty="0" smtClean="0"/>
              <a:t> Edition</a:t>
            </a:r>
          </a:p>
        </p:txBody>
      </p:sp>
      <p:sp>
        <p:nvSpPr>
          <p:cNvPr id="17411" name="Rectangle 1027"/>
          <p:cNvSpPr>
            <a:spLocks noGrp="1" noChangeArrowheads="1"/>
          </p:cNvSpPr>
          <p:nvPr>
            <p:ph type="subTitle" idx="1"/>
          </p:nvPr>
        </p:nvSpPr>
        <p:spPr>
          <a:xfrm>
            <a:off x="609600" y="4419600"/>
            <a:ext cx="8077200" cy="1447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3400" i="1" dirty="0" smtClean="0"/>
              <a:t>Chapter 8</a:t>
            </a:r>
          </a:p>
          <a:p>
            <a:pPr eaLnBrk="1" hangingPunct="1">
              <a:lnSpc>
                <a:spcPct val="90000"/>
              </a:lnSpc>
            </a:pPr>
            <a:r>
              <a:rPr lang="en-US" sz="3400" i="1" dirty="0" smtClean="0"/>
              <a:t>Network Risk Management</a:t>
            </a:r>
          </a:p>
        </p:txBody>
      </p:sp>
      <p:sp>
        <p:nvSpPr>
          <p:cNvPr id="5" name="Rectangle 4"/>
          <p:cNvSpPr/>
          <p:nvPr/>
        </p:nvSpPr>
        <p:spPr>
          <a:xfrm>
            <a:off x="2362200" y="6324600"/>
            <a:ext cx="4343400" cy="4001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/>
            <a:r>
              <a:rPr lang="en-US" sz="1000" dirty="0">
                <a:latin typeface="Times New Roman" panose="02020603050405020304" pitchFamily="18" charset="0"/>
              </a:rPr>
              <a:t>© 2016 Cengage Learning®. May not be scanned, copied or duplicated, or posted to a publicly accessible website, in whole or in part.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Objectives</a:t>
            </a:r>
          </a:p>
        </p:txBody>
      </p:sp>
      <p:sp>
        <p:nvSpPr>
          <p:cNvPr id="18437" name="Rectangle 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Assess a network’s security needs and vulnerabilities</a:t>
            </a:r>
          </a:p>
          <a:p>
            <a:r>
              <a:rPr lang="en-US" dirty="0" smtClean="0"/>
              <a:t>Describe security risks associated with people, hardware, software, and Internet access</a:t>
            </a:r>
          </a:p>
          <a:p>
            <a:r>
              <a:rPr lang="en-US" dirty="0" smtClean="0"/>
              <a:t>Discuss the elements of an effective security policy</a:t>
            </a:r>
          </a:p>
          <a:p>
            <a:r>
              <a:rPr lang="en-US" dirty="0" smtClean="0"/>
              <a:t>Apply appropriate security measures and devices when designing a network</a:t>
            </a:r>
          </a:p>
          <a:p>
            <a:r>
              <a:rPr lang="en-US" dirty="0" smtClean="0"/>
              <a:t>Prevent and respond to malware infections</a:t>
            </a:r>
          </a:p>
          <a:p>
            <a:endParaRPr lang="en-US" dirty="0" smtClean="0"/>
          </a:p>
        </p:txBody>
      </p:sp>
      <p:sp>
        <p:nvSpPr>
          <p:cNvPr id="1843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DDB06A50-9E8D-4F10-A253-1A8E9C03BABB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Security Assessment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Different types of organizations have different levels of network security risk</a:t>
            </a:r>
          </a:p>
          <a:p>
            <a:r>
              <a:rPr lang="en-US" dirty="0" smtClean="0"/>
              <a:t>Posture assessment</a:t>
            </a:r>
          </a:p>
          <a:p>
            <a:pPr lvl="1"/>
            <a:r>
              <a:rPr lang="en-US" dirty="0" smtClean="0"/>
              <a:t>A thorough examination of each aspect of the network to determine how it might be compromised</a:t>
            </a:r>
          </a:p>
          <a:p>
            <a:pPr lvl="1"/>
            <a:r>
              <a:rPr lang="en-US" dirty="0" smtClean="0"/>
              <a:t>Should be performed at least annually</a:t>
            </a:r>
          </a:p>
          <a:p>
            <a:r>
              <a:rPr lang="en-US" dirty="0" smtClean="0"/>
              <a:t>Security audit</a:t>
            </a:r>
          </a:p>
          <a:p>
            <a:pPr lvl="1"/>
            <a:r>
              <a:rPr lang="en-US" dirty="0" smtClean="0"/>
              <a:t>An assessment performed by a company that has been accredited by an agency that sets network security standards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75154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Security Risks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Hacker</a:t>
            </a:r>
          </a:p>
          <a:p>
            <a:pPr lvl="1"/>
            <a:r>
              <a:rPr lang="en-US" dirty="0" smtClean="0"/>
              <a:t>Individual who gains unauthorized access to systems</a:t>
            </a:r>
          </a:p>
          <a:p>
            <a:r>
              <a:rPr lang="en-US" dirty="0" smtClean="0"/>
              <a:t>Vulnerability</a:t>
            </a:r>
          </a:p>
          <a:p>
            <a:pPr lvl="1"/>
            <a:r>
              <a:rPr lang="en-US" dirty="0" smtClean="0"/>
              <a:t>Weakness of a system, process, or architecture</a:t>
            </a:r>
          </a:p>
          <a:p>
            <a:r>
              <a:rPr lang="en-US" dirty="0" smtClean="0"/>
              <a:t>Exploit</a:t>
            </a:r>
          </a:p>
          <a:p>
            <a:pPr lvl="1"/>
            <a:r>
              <a:rPr lang="en-US" dirty="0" smtClean="0"/>
              <a:t>Means of taking advantage of a vulnerability</a:t>
            </a:r>
          </a:p>
          <a:p>
            <a:r>
              <a:rPr lang="en-US" dirty="0" smtClean="0"/>
              <a:t>Zero-day exploit or zero-day attack</a:t>
            </a:r>
          </a:p>
          <a:p>
            <a:pPr lvl="1"/>
            <a:r>
              <a:rPr lang="en-US" dirty="0" smtClean="0"/>
              <a:t>Taking advantage of undiscovered software vulnerability</a:t>
            </a:r>
          </a:p>
          <a:p>
            <a:pPr lvl="1"/>
            <a:r>
              <a:rPr lang="en-US" dirty="0" smtClean="0"/>
              <a:t>Most vulnerabilities are well known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93987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Risks Associated with People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Half of all security breaches</a:t>
            </a:r>
          </a:p>
          <a:p>
            <a:pPr lvl="1" eaLnBrk="1" hangingPunct="1"/>
            <a:r>
              <a:rPr lang="en-US" dirty="0"/>
              <a:t>Human errors, ignorance, omissions</a:t>
            </a:r>
          </a:p>
          <a:p>
            <a:pPr eaLnBrk="1" hangingPunct="1"/>
            <a:r>
              <a:rPr lang="en-US" dirty="0"/>
              <a:t>Social engineering</a:t>
            </a:r>
          </a:p>
          <a:p>
            <a:pPr lvl="1" eaLnBrk="1" hangingPunct="1"/>
            <a:r>
              <a:rPr lang="en-US" dirty="0"/>
              <a:t>Strategy to gain password</a:t>
            </a:r>
          </a:p>
          <a:p>
            <a:pPr eaLnBrk="1" hangingPunct="1"/>
            <a:r>
              <a:rPr lang="en-US" dirty="0"/>
              <a:t>Phishing</a:t>
            </a:r>
          </a:p>
          <a:p>
            <a:pPr lvl="1" eaLnBrk="1" hangingPunct="1"/>
            <a:r>
              <a:rPr lang="en-US" dirty="0"/>
              <a:t>Glean access, authentication information</a:t>
            </a:r>
          </a:p>
          <a:p>
            <a:pPr lvl="1" eaLnBrk="1" hangingPunct="1"/>
            <a:r>
              <a:rPr lang="en-US" dirty="0"/>
              <a:t>Pose as someone needing information</a:t>
            </a:r>
          </a:p>
          <a:p>
            <a:pPr eaLnBrk="1" hangingPunct="1"/>
            <a:r>
              <a:rPr lang="en-US" dirty="0"/>
              <a:t>Many risks associated with people exist</a:t>
            </a:r>
          </a:p>
          <a:p>
            <a:pPr eaLnBrk="1" hangingPunct="1"/>
            <a:r>
              <a:rPr lang="en-US" dirty="0"/>
              <a:t>Easiest way to circumvent network security</a:t>
            </a:r>
          </a:p>
          <a:p>
            <a:pPr lvl="1" eaLnBrk="1" hangingPunct="1"/>
            <a:r>
              <a:rPr lang="en-US" dirty="0"/>
              <a:t>Take advantage of human error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59422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Risks Associated with Transmission and Hardware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Physical, Data Link, and Network layer security risks</a:t>
            </a:r>
          </a:p>
          <a:p>
            <a:pPr lvl="1" eaLnBrk="1" hangingPunct="1"/>
            <a:r>
              <a:rPr lang="en-US" dirty="0"/>
              <a:t>Require more technical sophistication</a:t>
            </a:r>
          </a:p>
          <a:p>
            <a:pPr eaLnBrk="1" hangingPunct="1"/>
            <a:r>
              <a:rPr lang="en-US" dirty="0"/>
              <a:t>Risks inherent in network hardware and design</a:t>
            </a:r>
          </a:p>
          <a:p>
            <a:pPr lvl="1" eaLnBrk="1" hangingPunct="1"/>
            <a:r>
              <a:rPr lang="en-US" dirty="0"/>
              <a:t>Transmission interception</a:t>
            </a:r>
          </a:p>
          <a:p>
            <a:pPr lvl="2" eaLnBrk="1" hangingPunct="1"/>
            <a:r>
              <a:rPr lang="en-US" dirty="0" smtClean="0"/>
              <a:t>Jamming</a:t>
            </a:r>
          </a:p>
          <a:p>
            <a:pPr lvl="1" eaLnBrk="1" hangingPunct="1"/>
            <a:r>
              <a:rPr lang="en-US" dirty="0" smtClean="0"/>
              <a:t>RF emanation</a:t>
            </a:r>
          </a:p>
          <a:p>
            <a:pPr lvl="2" eaLnBrk="1" hangingPunct="1"/>
            <a:r>
              <a:rPr lang="en-US" dirty="0" smtClean="0"/>
              <a:t>Created by the leaking of signals from equipment</a:t>
            </a:r>
            <a:endParaRPr lang="en-US" dirty="0"/>
          </a:p>
          <a:p>
            <a:pPr lvl="1" eaLnBrk="1" hangingPunct="1"/>
            <a:r>
              <a:rPr lang="en-US" dirty="0"/>
              <a:t>Eavesdropping</a:t>
            </a:r>
          </a:p>
          <a:p>
            <a:pPr lvl="2" eaLnBrk="1" hangingPunct="1"/>
            <a:r>
              <a:rPr lang="en-US" dirty="0"/>
              <a:t>Networks connecting to Internet via leased public lines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75068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Risks Associated with Transmission and Hardware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25963"/>
          </a:xfrm>
        </p:spPr>
        <p:txBody>
          <a:bodyPr/>
          <a:lstStyle/>
          <a:p>
            <a:pPr eaLnBrk="1" hangingPunct="1"/>
            <a:r>
              <a:rPr lang="en-US" dirty="0"/>
              <a:t>Risks inherent in network hardware and design (cont’d.)</a:t>
            </a:r>
          </a:p>
          <a:p>
            <a:pPr lvl="1" eaLnBrk="1" hangingPunct="1"/>
            <a:r>
              <a:rPr lang="en-US" dirty="0"/>
              <a:t>Sniffing</a:t>
            </a:r>
          </a:p>
          <a:p>
            <a:pPr lvl="2" eaLnBrk="1" hangingPunct="1"/>
            <a:r>
              <a:rPr lang="en-US" dirty="0" smtClean="0"/>
              <a:t>Data traveling over public wireless networks</a:t>
            </a:r>
            <a:endParaRPr lang="en-US" dirty="0"/>
          </a:p>
          <a:p>
            <a:pPr lvl="1" eaLnBrk="1" hangingPunct="1"/>
            <a:r>
              <a:rPr lang="en-US" dirty="0" smtClean="0"/>
              <a:t>Port </a:t>
            </a:r>
            <a:r>
              <a:rPr lang="en-US" dirty="0"/>
              <a:t>access via port scanner</a:t>
            </a:r>
          </a:p>
          <a:p>
            <a:pPr lvl="2" eaLnBrk="1" hangingPunct="1"/>
            <a:r>
              <a:rPr lang="en-US" dirty="0"/>
              <a:t>Unused switch, router, server ports not secured</a:t>
            </a:r>
          </a:p>
          <a:p>
            <a:pPr lvl="1" eaLnBrk="1" hangingPunct="1"/>
            <a:r>
              <a:rPr lang="en-US" dirty="0"/>
              <a:t>Private address availability to outside</a:t>
            </a:r>
          </a:p>
          <a:p>
            <a:pPr lvl="2" eaLnBrk="1" hangingPunct="1"/>
            <a:r>
              <a:rPr lang="en-US" dirty="0"/>
              <a:t>Routers not properly configured to mask internal subnets</a:t>
            </a:r>
          </a:p>
          <a:p>
            <a:pPr lvl="1" eaLnBrk="1" hangingPunct="1"/>
            <a:r>
              <a:rPr lang="en-US" dirty="0"/>
              <a:t>Router attack</a:t>
            </a:r>
          </a:p>
          <a:p>
            <a:pPr lvl="2" eaLnBrk="1" hangingPunct="1"/>
            <a:r>
              <a:rPr lang="en-US" dirty="0"/>
              <a:t>Routers not configured to drop suspicious packets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19943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Risks Associated with Transmission and Hardware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25963"/>
          </a:xfrm>
        </p:spPr>
        <p:txBody>
          <a:bodyPr/>
          <a:lstStyle/>
          <a:p>
            <a:pPr eaLnBrk="1" hangingPunct="1"/>
            <a:r>
              <a:rPr lang="en-US" dirty="0"/>
              <a:t>Risks inherent in network hardware and design (cont’d.)</a:t>
            </a:r>
          </a:p>
          <a:p>
            <a:pPr lvl="1" eaLnBrk="1" hangingPunct="1"/>
            <a:r>
              <a:rPr lang="en-US" dirty="0"/>
              <a:t>Access servers not </a:t>
            </a:r>
            <a:r>
              <a:rPr lang="en-US" dirty="0" smtClean="0"/>
              <a:t>secured and </a:t>
            </a:r>
            <a:r>
              <a:rPr lang="en-US" dirty="0"/>
              <a:t>monitored</a:t>
            </a:r>
          </a:p>
          <a:p>
            <a:pPr lvl="1" eaLnBrk="1" hangingPunct="1"/>
            <a:r>
              <a:rPr lang="en-US" dirty="0"/>
              <a:t>Computers hosting sensitive data:</a:t>
            </a:r>
          </a:p>
          <a:p>
            <a:pPr lvl="2" eaLnBrk="1" hangingPunct="1"/>
            <a:r>
              <a:rPr lang="en-US" dirty="0"/>
              <a:t>May coexist on same subnet as public computers</a:t>
            </a:r>
          </a:p>
          <a:p>
            <a:pPr lvl="1" eaLnBrk="1" hangingPunct="1"/>
            <a:r>
              <a:rPr lang="en-US" dirty="0"/>
              <a:t>Insecure passwords</a:t>
            </a:r>
          </a:p>
          <a:p>
            <a:pPr lvl="2" eaLnBrk="1" hangingPunct="1"/>
            <a:r>
              <a:rPr lang="en-US" dirty="0"/>
              <a:t>Easily guessable or default values </a:t>
            </a:r>
            <a:endParaRPr lang="en-US" dirty="0" smtClean="0"/>
          </a:p>
          <a:p>
            <a:pPr lvl="1" eaLnBrk="1" hangingPunct="1"/>
            <a:r>
              <a:rPr lang="en-US" dirty="0" smtClean="0"/>
              <a:t>ARP tables might be altered</a:t>
            </a:r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72557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Risks Associated with Protocols and Software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Includes Transport, Session, Presentation, and Application layers</a:t>
            </a:r>
          </a:p>
          <a:p>
            <a:pPr eaLnBrk="1" hangingPunct="1"/>
            <a:r>
              <a:rPr lang="en-US" dirty="0"/>
              <a:t>Networking protocols and software risks</a:t>
            </a:r>
          </a:p>
          <a:p>
            <a:pPr lvl="1" eaLnBrk="1" hangingPunct="1"/>
            <a:r>
              <a:rPr lang="en-US" dirty="0"/>
              <a:t>TCP/IP security flaws</a:t>
            </a:r>
          </a:p>
          <a:p>
            <a:pPr lvl="1" eaLnBrk="1" hangingPunct="1"/>
            <a:r>
              <a:rPr lang="en-US" dirty="0" smtClean="0"/>
              <a:t>Banner-grabbing attack</a:t>
            </a:r>
          </a:p>
          <a:p>
            <a:pPr lvl="1" eaLnBrk="1" hangingPunct="1"/>
            <a:r>
              <a:rPr lang="en-US" dirty="0" smtClean="0"/>
              <a:t>Session hijacking attack</a:t>
            </a:r>
          </a:p>
          <a:p>
            <a:pPr lvl="2" eaLnBrk="1" hangingPunct="1"/>
            <a:r>
              <a:rPr lang="en-US" dirty="0" smtClean="0"/>
              <a:t>Man-in-the-middle (MitM) attack</a:t>
            </a:r>
          </a:p>
          <a:p>
            <a:pPr lvl="1" eaLnBrk="1" hangingPunct="1"/>
            <a:r>
              <a:rPr lang="en-US" dirty="0" smtClean="0"/>
              <a:t>Invalid </a:t>
            </a:r>
            <a:r>
              <a:rPr lang="en-US" dirty="0"/>
              <a:t>trust </a:t>
            </a:r>
            <a:r>
              <a:rPr lang="en-US" dirty="0" smtClean="0"/>
              <a:t>relationships</a:t>
            </a:r>
          </a:p>
          <a:p>
            <a:pPr lvl="2" eaLnBrk="1" hangingPunct="1"/>
            <a:r>
              <a:rPr lang="en-US" dirty="0" smtClean="0"/>
              <a:t>DHCP snooping</a:t>
            </a:r>
          </a:p>
          <a:p>
            <a:pPr lvl="2" eaLnBrk="1" hangingPunct="1"/>
            <a:r>
              <a:rPr lang="en-US" dirty="0" smtClean="0"/>
              <a:t>Dynamic ARP inspection (DAI)</a:t>
            </a:r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68192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Risks Associated with Protocols and Software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Networking </a:t>
            </a:r>
            <a:r>
              <a:rPr lang="en-US" dirty="0"/>
              <a:t>protocols and software </a:t>
            </a:r>
            <a:r>
              <a:rPr lang="en-US" dirty="0" smtClean="0"/>
              <a:t>risks (cont’d)</a:t>
            </a:r>
            <a:endParaRPr lang="en-US" dirty="0"/>
          </a:p>
          <a:p>
            <a:pPr lvl="1" eaLnBrk="1" hangingPunct="1"/>
            <a:r>
              <a:rPr lang="en-US" dirty="0" smtClean="0"/>
              <a:t>NOS </a:t>
            </a:r>
            <a:r>
              <a:rPr lang="en-US" dirty="0"/>
              <a:t>back doors, security flaws</a:t>
            </a:r>
          </a:p>
          <a:p>
            <a:pPr lvl="1" eaLnBrk="1" hangingPunct="1"/>
            <a:r>
              <a:rPr lang="en-US" dirty="0"/>
              <a:t>Buffer overflow</a:t>
            </a:r>
          </a:p>
          <a:p>
            <a:pPr lvl="1" eaLnBrk="1" hangingPunct="1"/>
            <a:r>
              <a:rPr lang="en-US" dirty="0"/>
              <a:t>NOS allows server operators to exit to command prompt</a:t>
            </a:r>
          </a:p>
          <a:p>
            <a:pPr lvl="1" eaLnBrk="1" hangingPunct="1"/>
            <a:r>
              <a:rPr lang="en-US" dirty="0"/>
              <a:t>Administrators default security options</a:t>
            </a:r>
          </a:p>
          <a:p>
            <a:pPr lvl="1" eaLnBrk="1" hangingPunct="1"/>
            <a:r>
              <a:rPr lang="en-US" dirty="0"/>
              <a:t>Intercepting transactions between applications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95473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Risks Associated with Internet Access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Web </a:t>
            </a:r>
            <a:r>
              <a:rPr lang="en-US" dirty="0"/>
              <a:t>browsers permit scripts to access systems</a:t>
            </a:r>
          </a:p>
          <a:p>
            <a:pPr eaLnBrk="1" hangingPunct="1"/>
            <a:r>
              <a:rPr lang="en-US" dirty="0"/>
              <a:t>Users </a:t>
            </a:r>
            <a:r>
              <a:rPr lang="en-US" dirty="0" smtClean="0"/>
              <a:t>must be careful about providing </a:t>
            </a:r>
            <a:r>
              <a:rPr lang="en-US" dirty="0"/>
              <a:t>information to sites</a:t>
            </a:r>
          </a:p>
          <a:p>
            <a:pPr eaLnBrk="1" hangingPunct="1">
              <a:lnSpc>
                <a:spcPct val="90000"/>
              </a:lnSpc>
            </a:pPr>
            <a:r>
              <a:rPr lang="en-US" dirty="0"/>
              <a:t>Common Internet-related security issues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Improperly configured firewall</a:t>
            </a:r>
          </a:p>
          <a:p>
            <a:pPr lvl="2" eaLnBrk="1" hangingPunct="1">
              <a:lnSpc>
                <a:spcPct val="90000"/>
              </a:lnSpc>
            </a:pPr>
            <a:r>
              <a:rPr lang="en-US" dirty="0"/>
              <a:t>Outsiders obtain internal IP addresses: IP spoofing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Telnets or FTPs</a:t>
            </a:r>
          </a:p>
          <a:p>
            <a:pPr lvl="2" eaLnBrk="1" hangingPunct="1">
              <a:lnSpc>
                <a:spcPct val="90000"/>
              </a:lnSpc>
            </a:pPr>
            <a:r>
              <a:rPr lang="en-US" dirty="0"/>
              <a:t>Transmit user ID and password in plain text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076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Risks Associated with Internet Access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 smtClean="0"/>
              <a:t>Common </a:t>
            </a:r>
            <a:r>
              <a:rPr lang="en-US" dirty="0"/>
              <a:t>Internet-related security </a:t>
            </a:r>
            <a:r>
              <a:rPr lang="en-US" dirty="0" smtClean="0"/>
              <a:t>issues (cont’d)</a:t>
            </a:r>
            <a:endParaRPr lang="en-US" dirty="0"/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Improperly configured firewall</a:t>
            </a:r>
          </a:p>
          <a:p>
            <a:pPr lvl="2" eaLnBrk="1" hangingPunct="1">
              <a:lnSpc>
                <a:spcPct val="90000"/>
              </a:lnSpc>
            </a:pPr>
            <a:r>
              <a:rPr lang="en-US" dirty="0"/>
              <a:t>Outsiders obtain internal IP addresses: IP spoofing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Telnets or FTPs</a:t>
            </a:r>
          </a:p>
          <a:p>
            <a:pPr lvl="2" eaLnBrk="1" hangingPunct="1">
              <a:lnSpc>
                <a:spcPct val="90000"/>
              </a:lnSpc>
            </a:pPr>
            <a:r>
              <a:rPr lang="en-US" dirty="0"/>
              <a:t>Transmit user ID and password in plain </a:t>
            </a:r>
            <a:r>
              <a:rPr lang="en-US" dirty="0" smtClean="0"/>
              <a:t>text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Newsgroups, mailing lists, forms</a:t>
            </a:r>
          </a:p>
          <a:p>
            <a:pPr lvl="2" eaLnBrk="1" hangingPunct="1">
              <a:lnSpc>
                <a:spcPct val="90000"/>
              </a:lnSpc>
            </a:pPr>
            <a:r>
              <a:rPr lang="en-US" dirty="0"/>
              <a:t>Provide hackers user information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Chat session flashing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Denial-of-service </a:t>
            </a:r>
            <a:r>
              <a:rPr lang="en-US" dirty="0" smtClean="0"/>
              <a:t>(DoS) attack</a:t>
            </a:r>
            <a:endParaRPr lang="en-US" dirty="0"/>
          </a:p>
          <a:p>
            <a:pPr lvl="2" eaLnBrk="1" hangingPunct="1">
              <a:lnSpc>
                <a:spcPct val="90000"/>
              </a:lnSpc>
            </a:pPr>
            <a:r>
              <a:rPr lang="en-US" dirty="0" smtClean="0"/>
              <a:t>Hacker </a:t>
            </a:r>
            <a:r>
              <a:rPr lang="en-US" dirty="0"/>
              <a:t>issues flood of broadcast ping </a:t>
            </a:r>
            <a:r>
              <a:rPr lang="en-US" dirty="0" smtClean="0"/>
              <a:t>messages</a:t>
            </a:r>
            <a:endParaRPr lang="en-US" dirty="0"/>
          </a:p>
          <a:p>
            <a:pPr marL="457200" lvl="1" indent="0" eaLnBrk="1" hangingPunct="1">
              <a:lnSpc>
                <a:spcPct val="90000"/>
              </a:lnSpc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06450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Risks Associated with Internet Access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 smtClean="0"/>
              <a:t>Four types of DoS attacks: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Distributed DoS (DDoS) attack</a:t>
            </a:r>
          </a:p>
          <a:p>
            <a:pPr lvl="2" eaLnBrk="1" hangingPunct="1">
              <a:lnSpc>
                <a:spcPct val="90000"/>
              </a:lnSpc>
            </a:pPr>
            <a:r>
              <a:rPr lang="en-US" dirty="0" smtClean="0"/>
              <a:t>Orchestrated through several sources, called zombies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Distributed reflector DoS (DRDoS) attack</a:t>
            </a:r>
          </a:p>
          <a:p>
            <a:pPr lvl="2" eaLnBrk="1" hangingPunct="1">
              <a:lnSpc>
                <a:spcPct val="90000"/>
              </a:lnSpc>
            </a:pPr>
            <a:r>
              <a:rPr lang="en-US" dirty="0" smtClean="0"/>
              <a:t>A DDoS attack bounced off of uninfected computers, called reflectors, before being directed at target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Permanent DoS (PDoS) attack</a:t>
            </a:r>
          </a:p>
          <a:p>
            <a:pPr lvl="2" eaLnBrk="1" hangingPunct="1">
              <a:lnSpc>
                <a:spcPct val="90000"/>
              </a:lnSpc>
            </a:pPr>
            <a:r>
              <a:rPr lang="en-US" dirty="0" smtClean="0"/>
              <a:t>Physical attack on a device that attempts to alter management interfaces beyond repair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Unintentional DoS attack</a:t>
            </a:r>
          </a:p>
          <a:p>
            <a:pPr lvl="2" eaLnBrk="1" hangingPunct="1">
              <a:lnSpc>
                <a:spcPct val="90000"/>
              </a:lnSpc>
            </a:pPr>
            <a:r>
              <a:rPr lang="en-US" dirty="0" smtClean="0"/>
              <a:t>Called a friendly attack because it is not done with malicious intent</a:t>
            </a:r>
            <a:endParaRPr lang="en-US" dirty="0"/>
          </a:p>
          <a:p>
            <a:pPr marL="457200" lvl="1" indent="0" eaLnBrk="1" hangingPunct="1">
              <a:lnSpc>
                <a:spcPct val="90000"/>
              </a:lnSpc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01509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Effective Security Policies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 smtClean="0"/>
              <a:t>To minimize break-ins </a:t>
            </a:r>
            <a:endParaRPr lang="en-US" dirty="0"/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Communicate with and manage </a:t>
            </a:r>
            <a:r>
              <a:rPr lang="en-US" dirty="0" smtClean="0"/>
              <a:t>users via a thoroughly planned </a:t>
            </a:r>
            <a:r>
              <a:rPr lang="en-US" dirty="0"/>
              <a:t>security policy</a:t>
            </a:r>
          </a:p>
          <a:p>
            <a:pPr eaLnBrk="1" hangingPunct="1">
              <a:lnSpc>
                <a:spcPct val="90000"/>
              </a:lnSpc>
            </a:pPr>
            <a:r>
              <a:rPr lang="en-US" dirty="0"/>
              <a:t>Security policy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Identifies security goals, risks, authority levels, designated security coordinator, and team members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Responsibilities of </a:t>
            </a:r>
            <a:r>
              <a:rPr lang="en-US" dirty="0" smtClean="0"/>
              <a:t>each team member and employee</a:t>
            </a:r>
            <a:endParaRPr lang="en-US" dirty="0"/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How to address security breaches</a:t>
            </a:r>
          </a:p>
          <a:p>
            <a:pPr eaLnBrk="1" hangingPunct="1">
              <a:lnSpc>
                <a:spcPct val="90000"/>
              </a:lnSpc>
            </a:pPr>
            <a:r>
              <a:rPr lang="en-US" dirty="0"/>
              <a:t>Not included in policy: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Hardware, software, architecture, and protocols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Configuration details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69638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Security Policy Goals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/>
              <a:t>Typical goals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Ensure authorized users have appropriate resource access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Prevent unauthorized user access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Protect unauthorized sensitive data </a:t>
            </a:r>
            <a:r>
              <a:rPr lang="en-US" dirty="0" smtClean="0"/>
              <a:t>access</a:t>
            </a:r>
            <a:endParaRPr lang="en-US" dirty="0"/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Prevent accidental hardware and software damage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Prevent intentional hardware or software damage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Create secure environment</a:t>
            </a:r>
          </a:p>
          <a:p>
            <a:pPr lvl="2" eaLnBrk="1" hangingPunct="1">
              <a:lnSpc>
                <a:spcPct val="90000"/>
              </a:lnSpc>
            </a:pPr>
            <a:r>
              <a:rPr lang="en-US" dirty="0"/>
              <a:t>Withstand, respond to, and recover from threat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Communicate employees’ </a:t>
            </a:r>
            <a:r>
              <a:rPr lang="en-US" dirty="0" smtClean="0"/>
              <a:t>responsibilities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Have employees sign a consent to monitoring form</a:t>
            </a:r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99625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Security Policy Goals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Strategy</a:t>
            </a:r>
          </a:p>
          <a:p>
            <a:pPr lvl="1" eaLnBrk="1" hangingPunct="1"/>
            <a:r>
              <a:rPr lang="en-US" dirty="0"/>
              <a:t>Form committee</a:t>
            </a:r>
          </a:p>
          <a:p>
            <a:pPr lvl="2" eaLnBrk="1" hangingPunct="1"/>
            <a:r>
              <a:rPr lang="en-US" dirty="0"/>
              <a:t>Involve as many decision makers as possible</a:t>
            </a:r>
          </a:p>
          <a:p>
            <a:pPr lvl="2" eaLnBrk="1" hangingPunct="1"/>
            <a:r>
              <a:rPr lang="en-US" dirty="0"/>
              <a:t>Assign security coordinator to drive policy creation</a:t>
            </a:r>
          </a:p>
          <a:p>
            <a:pPr lvl="1" eaLnBrk="1" hangingPunct="1"/>
            <a:r>
              <a:rPr lang="en-US" dirty="0"/>
              <a:t>Understand risks</a:t>
            </a:r>
          </a:p>
          <a:p>
            <a:pPr lvl="2" eaLnBrk="1" hangingPunct="1"/>
            <a:r>
              <a:rPr lang="en-US" dirty="0"/>
              <a:t>Conduct posture assessment</a:t>
            </a:r>
          </a:p>
          <a:p>
            <a:pPr lvl="2" eaLnBrk="1" hangingPunct="1"/>
            <a:r>
              <a:rPr lang="en-US" dirty="0"/>
              <a:t>Rate severity and likelihood of each threat </a:t>
            </a:r>
          </a:p>
          <a:p>
            <a:pPr lvl="1" eaLnBrk="1" hangingPunct="1"/>
            <a:r>
              <a:rPr lang="en-US" dirty="0"/>
              <a:t>Assign person responsible for addressing threats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74654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Security Policy Content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Outline policy content</a:t>
            </a:r>
          </a:p>
          <a:p>
            <a:pPr lvl="1" eaLnBrk="1" hangingPunct="1"/>
            <a:r>
              <a:rPr lang="en-US" dirty="0"/>
              <a:t>Define policy subheadings</a:t>
            </a:r>
          </a:p>
          <a:p>
            <a:pPr eaLnBrk="1" hangingPunct="1"/>
            <a:r>
              <a:rPr lang="en-US" dirty="0" smtClean="0"/>
              <a:t>Should detail the acceptable use policy (AUP), which explains </a:t>
            </a:r>
            <a:r>
              <a:rPr lang="en-US" dirty="0"/>
              <a:t>to users:</a:t>
            </a:r>
          </a:p>
          <a:p>
            <a:pPr lvl="1" eaLnBrk="1" hangingPunct="1"/>
            <a:r>
              <a:rPr lang="en-US" dirty="0"/>
              <a:t>What they can and cannot do</a:t>
            </a:r>
          </a:p>
          <a:p>
            <a:pPr lvl="1" eaLnBrk="1" hangingPunct="1"/>
            <a:r>
              <a:rPr lang="en-US" dirty="0" smtClean="0"/>
              <a:t>Clarifies expectations for everyone</a:t>
            </a:r>
            <a:endParaRPr lang="en-US" dirty="0"/>
          </a:p>
          <a:p>
            <a:pPr eaLnBrk="1" hangingPunct="1"/>
            <a:r>
              <a:rPr lang="en-US" dirty="0" smtClean="0"/>
              <a:t>Include a section aimed at a particular function</a:t>
            </a:r>
            <a:endParaRPr lang="en-US" dirty="0"/>
          </a:p>
          <a:p>
            <a:pPr lvl="1" eaLnBrk="1" hangingPunct="1"/>
            <a:r>
              <a:rPr lang="en-US" dirty="0" smtClean="0"/>
              <a:t>Example: a “Passwords” section</a:t>
            </a:r>
            <a:endParaRPr lang="en-US" dirty="0"/>
          </a:p>
          <a:p>
            <a:pPr lvl="1" eaLnBrk="1" hangingPunct="1"/>
            <a:r>
              <a:rPr lang="en-US" dirty="0"/>
              <a:t>User security policy section</a:t>
            </a:r>
          </a:p>
          <a:p>
            <a:pPr eaLnBrk="1" hangingPunct="1"/>
            <a:r>
              <a:rPr lang="en-US" dirty="0"/>
              <a:t>Define what confidential means to the organization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44309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Security in Network 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Breaches may occur due to poor LAN or WAN design</a:t>
            </a:r>
          </a:p>
          <a:p>
            <a:pPr lvl="1" eaLnBrk="1" hangingPunct="1"/>
            <a:r>
              <a:rPr lang="en-US" dirty="0"/>
              <a:t>Address though intelligent network design</a:t>
            </a:r>
          </a:p>
          <a:p>
            <a:pPr eaLnBrk="1" hangingPunct="1"/>
            <a:r>
              <a:rPr lang="en-US" dirty="0"/>
              <a:t>Preventing external LAN security breaches</a:t>
            </a:r>
          </a:p>
          <a:p>
            <a:pPr lvl="1" eaLnBrk="1" hangingPunct="1"/>
            <a:r>
              <a:rPr lang="en-US" dirty="0"/>
              <a:t>Restrict access at every point where LAN connects to rest of the world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41007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NOS Security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Restrict user authorization</a:t>
            </a:r>
          </a:p>
          <a:p>
            <a:pPr lvl="1" eaLnBrk="1" hangingPunct="1"/>
            <a:r>
              <a:rPr lang="en-US" dirty="0"/>
              <a:t>Access to server files and directories</a:t>
            </a:r>
          </a:p>
          <a:p>
            <a:pPr lvl="1" eaLnBrk="1" hangingPunct="1"/>
            <a:r>
              <a:rPr lang="en-US" dirty="0"/>
              <a:t>Public rights </a:t>
            </a:r>
          </a:p>
          <a:p>
            <a:pPr lvl="2" eaLnBrk="1" hangingPunct="1"/>
            <a:r>
              <a:rPr lang="en-US" dirty="0"/>
              <a:t>Conferred to all users</a:t>
            </a:r>
          </a:p>
          <a:p>
            <a:pPr lvl="2" eaLnBrk="1" hangingPunct="1"/>
            <a:r>
              <a:rPr lang="en-US" dirty="0"/>
              <a:t>Very limited</a:t>
            </a:r>
          </a:p>
          <a:p>
            <a:pPr lvl="1" eaLnBrk="1" hangingPunct="1"/>
            <a:r>
              <a:rPr lang="en-US" dirty="0"/>
              <a:t>Group users according to security levels</a:t>
            </a:r>
          </a:p>
          <a:p>
            <a:pPr lvl="2" eaLnBrk="1" hangingPunct="1"/>
            <a:r>
              <a:rPr lang="en-US" dirty="0"/>
              <a:t>Assign additional rights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70326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Logon Restrictions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Additional restrictions to strengthen security</a:t>
            </a:r>
          </a:p>
          <a:p>
            <a:pPr lvl="1" eaLnBrk="1" hangingPunct="1"/>
            <a:r>
              <a:rPr lang="en-US" dirty="0"/>
              <a:t>Time of day</a:t>
            </a:r>
          </a:p>
          <a:p>
            <a:pPr lvl="1" eaLnBrk="1" hangingPunct="1"/>
            <a:r>
              <a:rPr lang="en-US" dirty="0"/>
              <a:t>Total time logged on</a:t>
            </a:r>
          </a:p>
          <a:p>
            <a:pPr lvl="1" eaLnBrk="1" hangingPunct="1"/>
            <a:r>
              <a:rPr lang="en-US" dirty="0"/>
              <a:t>Source address</a:t>
            </a:r>
          </a:p>
          <a:p>
            <a:pPr lvl="1" eaLnBrk="1" hangingPunct="1"/>
            <a:r>
              <a:rPr lang="en-US" dirty="0"/>
              <a:t>Unsuccessful logon </a:t>
            </a:r>
            <a:r>
              <a:rPr lang="en-US" dirty="0" smtClean="0"/>
              <a:t>attempts</a:t>
            </a:r>
          </a:p>
          <a:p>
            <a:pPr eaLnBrk="1" hangingPunct="1"/>
            <a:r>
              <a:rPr lang="en-US" dirty="0" smtClean="0"/>
              <a:t>Secure passwords</a:t>
            </a:r>
          </a:p>
          <a:p>
            <a:pPr lvl="1" eaLnBrk="1" hangingPunct="1"/>
            <a:r>
              <a:rPr lang="en-US" dirty="0" smtClean="0"/>
              <a:t>A security technique that can be enforced by a network administrator through the NOS</a:t>
            </a:r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52828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Network Access Control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25963"/>
          </a:xfrm>
        </p:spPr>
        <p:txBody>
          <a:bodyPr/>
          <a:lstStyle/>
          <a:p>
            <a:r>
              <a:rPr lang="en-US" dirty="0" smtClean="0"/>
              <a:t>A network access control (NAC) solution employs a set of rules called network policies</a:t>
            </a:r>
          </a:p>
          <a:p>
            <a:pPr lvl="1"/>
            <a:r>
              <a:rPr lang="en-US" dirty="0" smtClean="0"/>
              <a:t>Which determine the level and type of access granted to a device when it joins a network</a:t>
            </a:r>
          </a:p>
          <a:p>
            <a:r>
              <a:rPr lang="en-US" dirty="0" smtClean="0"/>
              <a:t>NAC authenticates and authorizes devices</a:t>
            </a:r>
          </a:p>
          <a:p>
            <a:pPr lvl="1"/>
            <a:r>
              <a:rPr lang="en-US" dirty="0" smtClean="0"/>
              <a:t>By verifying that the device complies with predefined security benchmarks</a:t>
            </a:r>
          </a:p>
          <a:p>
            <a:r>
              <a:rPr lang="en-US" dirty="0" smtClean="0"/>
              <a:t>An agent can be installed on the device before it can be authenticated</a:t>
            </a:r>
          </a:p>
          <a:p>
            <a:pPr lvl="1"/>
            <a:r>
              <a:rPr lang="en-US" dirty="0" smtClean="0"/>
              <a:t>Monitors device’s status to determine the device’s compliance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56321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Network Access Control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25963"/>
          </a:xfrm>
        </p:spPr>
        <p:txBody>
          <a:bodyPr/>
          <a:lstStyle/>
          <a:p>
            <a:r>
              <a:rPr lang="en-US" dirty="0" smtClean="0"/>
              <a:t>Two types of agents:</a:t>
            </a:r>
          </a:p>
          <a:p>
            <a:pPr lvl="1"/>
            <a:r>
              <a:rPr lang="en-US" dirty="0" smtClean="0"/>
              <a:t>Nonpersistent agent remains on the device long enough to verify compliance and complete authentication and then uninstalls</a:t>
            </a:r>
          </a:p>
          <a:p>
            <a:pPr lvl="2"/>
            <a:r>
              <a:rPr lang="en-US" dirty="0" smtClean="0"/>
              <a:t>Also called dissolvable agent</a:t>
            </a:r>
          </a:p>
          <a:p>
            <a:pPr lvl="1"/>
            <a:r>
              <a:rPr lang="en-US" dirty="0" smtClean="0"/>
              <a:t>Persistent agent is permanently installed on a device</a:t>
            </a:r>
          </a:p>
          <a:p>
            <a:r>
              <a:rPr lang="en-US" dirty="0" smtClean="0"/>
              <a:t>Devices that do not meet compliance requirements can be placed in a quarantine network</a:t>
            </a:r>
          </a:p>
          <a:p>
            <a:pPr lvl="1"/>
            <a:r>
              <a:rPr lang="en-US" dirty="0" smtClean="0"/>
              <a:t>Separate from sensitive network resources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744683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Access Control Lists Used by Routers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Router’s </a:t>
            </a:r>
            <a:r>
              <a:rPr lang="en-US" dirty="0"/>
              <a:t>main functions</a:t>
            </a:r>
          </a:p>
          <a:p>
            <a:pPr lvl="1" eaLnBrk="1" hangingPunct="1"/>
            <a:r>
              <a:rPr lang="en-US" dirty="0"/>
              <a:t>Examine packets</a:t>
            </a:r>
          </a:p>
          <a:p>
            <a:pPr lvl="1" eaLnBrk="1" hangingPunct="1"/>
            <a:r>
              <a:rPr lang="en-US" dirty="0"/>
              <a:t>Determine destination</a:t>
            </a:r>
          </a:p>
          <a:p>
            <a:pPr lvl="2" eaLnBrk="1" hangingPunct="1"/>
            <a:r>
              <a:rPr lang="en-US" dirty="0"/>
              <a:t>Based on Network layer addressing information</a:t>
            </a:r>
          </a:p>
          <a:p>
            <a:pPr eaLnBrk="1" hangingPunct="1"/>
            <a:r>
              <a:rPr lang="en-US" dirty="0"/>
              <a:t>ACL (access control list)</a:t>
            </a:r>
          </a:p>
          <a:p>
            <a:pPr lvl="1" eaLnBrk="1" hangingPunct="1"/>
            <a:r>
              <a:rPr lang="en-US" dirty="0"/>
              <a:t>Also called access list</a:t>
            </a:r>
          </a:p>
          <a:p>
            <a:pPr lvl="1" eaLnBrk="1" hangingPunct="1"/>
            <a:r>
              <a:rPr lang="en-US" dirty="0"/>
              <a:t>Routers can decline to forward certain packets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23465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Access Control Lists Used by Routers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24</a:t>
            </a:fld>
            <a:endParaRPr lang="en-US" dirty="0"/>
          </a:p>
        </p:txBody>
      </p:sp>
      <p:pic>
        <p:nvPicPr>
          <p:cNvPr id="1026" name="Picture 2" descr="A router uses an ACL to deny or permit traffic to and from a network it protects" title="Figure 8-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286000"/>
            <a:ext cx="7147180" cy="2986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7330936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Access Control Lists Used by Routers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91018"/>
            <a:ext cx="8229600" cy="4525963"/>
          </a:xfrm>
        </p:spPr>
        <p:txBody>
          <a:bodyPr/>
          <a:lstStyle/>
          <a:p>
            <a:r>
              <a:rPr lang="en-US" dirty="0"/>
              <a:t>Router receives packet, examines packet</a:t>
            </a:r>
          </a:p>
          <a:p>
            <a:pPr lvl="1"/>
            <a:r>
              <a:rPr lang="en-US" dirty="0"/>
              <a:t>Refers to ACL for permit, deny criteria</a:t>
            </a:r>
          </a:p>
          <a:p>
            <a:pPr lvl="1"/>
            <a:r>
              <a:rPr lang="en-US" dirty="0"/>
              <a:t>Drops packet if deny characteristics match</a:t>
            </a:r>
          </a:p>
          <a:p>
            <a:pPr lvl="1"/>
            <a:r>
              <a:rPr lang="en-US" dirty="0"/>
              <a:t>Forwards packet if permit characteristics match</a:t>
            </a:r>
          </a:p>
          <a:p>
            <a:pPr lvl="1"/>
            <a:r>
              <a:rPr lang="en-US" dirty="0" smtClean="0"/>
              <a:t>If the packet does not match any criteria given, the packet is dropped</a:t>
            </a:r>
          </a:p>
          <a:p>
            <a:pPr lvl="2"/>
            <a:r>
              <a:rPr lang="en-US" dirty="0" smtClean="0"/>
              <a:t>Called the implicit deny rule</a:t>
            </a:r>
            <a:endParaRPr lang="en-US" dirty="0"/>
          </a:p>
          <a:p>
            <a:r>
              <a:rPr lang="en-US" dirty="0" smtClean="0"/>
              <a:t>Each router interface must be assigned a separate ACL</a:t>
            </a:r>
          </a:p>
          <a:p>
            <a:pPr lvl="1"/>
            <a:r>
              <a:rPr lang="en-US" dirty="0" smtClean="0"/>
              <a:t>Different ACLs may be associated with inbound and outbound traffic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809120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Access Control Lists Used by Routers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91018"/>
            <a:ext cx="8229600" cy="4525963"/>
          </a:xfrm>
        </p:spPr>
        <p:txBody>
          <a:bodyPr/>
          <a:lstStyle/>
          <a:p>
            <a:r>
              <a:rPr lang="en-US" dirty="0" smtClean="0"/>
              <a:t>The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access-list</a:t>
            </a:r>
            <a:r>
              <a:rPr lang="en-US" dirty="0" smtClean="0"/>
              <a:t> command is used to assign a statement to an already-installed ACL</a:t>
            </a:r>
          </a:p>
          <a:p>
            <a:pPr lvl="1"/>
            <a:r>
              <a:rPr lang="en-US" dirty="0" smtClean="0"/>
              <a:t>Must identify the ACL and include a permit or deny argument</a:t>
            </a:r>
          </a:p>
          <a:p>
            <a:r>
              <a:rPr lang="en-US" dirty="0" smtClean="0"/>
              <a:t>Example: To permit TCP traffic from 2.2.2.2 host machine to 5.5.5.5 host machine:</a:t>
            </a:r>
          </a:p>
          <a:p>
            <a:pPr lvl="1"/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access-list acl_2 permit tcp host 2.2.2.2 host 5.5.5.5</a:t>
            </a:r>
          </a:p>
          <a:p>
            <a:r>
              <a:rPr lang="en-US" dirty="0" smtClean="0">
                <a:cs typeface="Courier New" panose="02070309020205020404" pitchFamily="49" charset="0"/>
              </a:rPr>
              <a:t>ACLs do affect router performance</a:t>
            </a:r>
          </a:p>
          <a:p>
            <a:pPr lvl="1"/>
            <a:r>
              <a:rPr lang="en-US" dirty="0" smtClean="0">
                <a:cs typeface="Courier New" panose="02070309020205020404" pitchFamily="49" charset="0"/>
              </a:rPr>
              <a:t>The more statements or tests a router must scan the more time it takes a router to act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354409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Intrusion Detection and Prevention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Proactive security measure</a:t>
            </a:r>
          </a:p>
          <a:p>
            <a:pPr lvl="1" eaLnBrk="1" hangingPunct="1"/>
            <a:r>
              <a:rPr lang="en-US" dirty="0"/>
              <a:t>Detecting suspicious network activity</a:t>
            </a:r>
          </a:p>
          <a:p>
            <a:pPr eaLnBrk="1" hangingPunct="1"/>
            <a:r>
              <a:rPr lang="en-US" dirty="0"/>
              <a:t>IDS (intrusion detection system)</a:t>
            </a:r>
          </a:p>
          <a:p>
            <a:pPr lvl="1" eaLnBrk="1" hangingPunct="1"/>
            <a:r>
              <a:rPr lang="en-US" dirty="0"/>
              <a:t>Software monitoring traffic</a:t>
            </a:r>
          </a:p>
          <a:p>
            <a:pPr lvl="2" eaLnBrk="1" hangingPunct="1"/>
            <a:r>
              <a:rPr lang="en-US" dirty="0"/>
              <a:t>On dedicated IDS device</a:t>
            </a:r>
          </a:p>
          <a:p>
            <a:pPr lvl="2" eaLnBrk="1" hangingPunct="1"/>
            <a:r>
              <a:rPr lang="en-US" dirty="0"/>
              <a:t>On another device performing other functions</a:t>
            </a:r>
          </a:p>
          <a:p>
            <a:pPr eaLnBrk="1" hangingPunct="1"/>
            <a:r>
              <a:rPr lang="en-US" dirty="0"/>
              <a:t>Port mirroring</a:t>
            </a:r>
          </a:p>
          <a:p>
            <a:pPr lvl="1" eaLnBrk="1" hangingPunct="1"/>
            <a:r>
              <a:rPr lang="en-US" dirty="0"/>
              <a:t>One port makes copy of </a:t>
            </a:r>
            <a:r>
              <a:rPr lang="en-US" dirty="0" smtClean="0"/>
              <a:t>traffic and sends </a:t>
            </a:r>
            <a:r>
              <a:rPr lang="en-US" dirty="0"/>
              <a:t>to second port for monitoring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274338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Intrusion Detection and Prevention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Two types of IDS implementations</a:t>
            </a:r>
          </a:p>
          <a:p>
            <a:pPr lvl="1" eaLnBrk="1" hangingPunct="1"/>
            <a:r>
              <a:rPr lang="en-US" dirty="0" smtClean="0"/>
              <a:t>HIDS (host-based IDS) runs on a single computer to alert about attacks to that one host</a:t>
            </a:r>
          </a:p>
          <a:p>
            <a:pPr lvl="1" eaLnBrk="1" hangingPunct="1"/>
            <a:r>
              <a:rPr lang="en-US" dirty="0" smtClean="0"/>
              <a:t>NIDS (network-based IDS) protects a network and is usually situated at the edge of the network or in the DMZ (demilitarized </a:t>
            </a:r>
            <a:r>
              <a:rPr lang="en-US" dirty="0"/>
              <a:t>zone)</a:t>
            </a:r>
          </a:p>
          <a:p>
            <a:pPr lvl="2" eaLnBrk="1" hangingPunct="1"/>
            <a:r>
              <a:rPr lang="en-US" dirty="0"/>
              <a:t>Network’s protective perimeter</a:t>
            </a:r>
          </a:p>
          <a:p>
            <a:pPr eaLnBrk="1" hangingPunct="1"/>
            <a:r>
              <a:rPr lang="en-US" dirty="0" smtClean="0"/>
              <a:t>IDS drawback</a:t>
            </a:r>
            <a:endParaRPr lang="en-US" dirty="0"/>
          </a:p>
          <a:p>
            <a:pPr lvl="1" eaLnBrk="1" hangingPunct="1"/>
            <a:r>
              <a:rPr lang="en-US" dirty="0"/>
              <a:t>Number of false positives logged</a:t>
            </a:r>
          </a:p>
          <a:p>
            <a:pPr eaLnBrk="1" hangingPunct="1"/>
            <a:r>
              <a:rPr lang="en-US" dirty="0"/>
              <a:t>IDS can only detect and log suspicious activity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986483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Intrusion Detection and Prevention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IPS (</a:t>
            </a:r>
            <a:r>
              <a:rPr lang="en-US" dirty="0" smtClean="0"/>
              <a:t>intrusion prevention </a:t>
            </a:r>
            <a:r>
              <a:rPr lang="en-US" dirty="0"/>
              <a:t>system)</a:t>
            </a:r>
          </a:p>
          <a:p>
            <a:pPr lvl="1" eaLnBrk="1" hangingPunct="1"/>
            <a:r>
              <a:rPr lang="en-US" dirty="0"/>
              <a:t>Reacts to suspicious activity when alerted</a:t>
            </a:r>
          </a:p>
          <a:p>
            <a:pPr lvl="1" eaLnBrk="1" hangingPunct="1"/>
            <a:r>
              <a:rPr lang="en-US" dirty="0"/>
              <a:t>Detects threat and prevents traffic from flowing to network</a:t>
            </a:r>
          </a:p>
          <a:p>
            <a:pPr lvl="2" eaLnBrk="1" hangingPunct="1"/>
            <a:r>
              <a:rPr lang="en-US" dirty="0"/>
              <a:t>Based on originating IP address</a:t>
            </a:r>
          </a:p>
          <a:p>
            <a:pPr eaLnBrk="1" hangingPunct="1"/>
            <a:r>
              <a:rPr lang="en-US" dirty="0"/>
              <a:t>NIPS (network-based intrusion prevention)</a:t>
            </a:r>
          </a:p>
          <a:p>
            <a:pPr lvl="1" eaLnBrk="1" hangingPunct="1"/>
            <a:r>
              <a:rPr lang="en-US" dirty="0"/>
              <a:t>Protects entire networks</a:t>
            </a:r>
          </a:p>
          <a:p>
            <a:pPr eaLnBrk="1" hangingPunct="1"/>
            <a:r>
              <a:rPr lang="en-US" dirty="0"/>
              <a:t>HIPS (host-based intrusion prevention)</a:t>
            </a:r>
          </a:p>
          <a:p>
            <a:pPr lvl="1" eaLnBrk="1" hangingPunct="1"/>
            <a:r>
              <a:rPr lang="en-US" dirty="0"/>
              <a:t>Protects certain hosts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216721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Intrusion Detection and Prevention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30</a:t>
            </a:fld>
            <a:endParaRPr lang="en-US" dirty="0"/>
          </a:p>
        </p:txBody>
      </p:sp>
      <p:pic>
        <p:nvPicPr>
          <p:cNvPr id="3074" name="Picture 2" descr="An IDS detects traffic, and an IPS can detect and also intercept traffic to protect a corporate network" title="Figure 8-4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524000"/>
            <a:ext cx="5327018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8098821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Intrusion Detection and Prevention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31</a:t>
            </a:fld>
            <a:endParaRPr lang="en-US" dirty="0"/>
          </a:p>
        </p:txBody>
      </p:sp>
      <p:pic>
        <p:nvPicPr>
          <p:cNvPr id="4098" name="Picture 2" descr="Placements of IPS devices and software on a network" title="Figure 8-5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981200"/>
            <a:ext cx="6810851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357457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Firewalls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Specialized device or computer installed with specialized software</a:t>
            </a:r>
          </a:p>
          <a:p>
            <a:pPr lvl="1" eaLnBrk="1" hangingPunct="1"/>
            <a:r>
              <a:rPr lang="en-US" dirty="0"/>
              <a:t>Selectively filters and blocks traffic between networks</a:t>
            </a:r>
          </a:p>
          <a:p>
            <a:pPr lvl="1" eaLnBrk="1" hangingPunct="1"/>
            <a:r>
              <a:rPr lang="en-US" dirty="0" smtClean="0"/>
              <a:t>Typically involves </a:t>
            </a:r>
            <a:r>
              <a:rPr lang="en-US" dirty="0"/>
              <a:t>hardware and software combination</a:t>
            </a:r>
          </a:p>
          <a:p>
            <a:pPr eaLnBrk="1" hangingPunct="1"/>
            <a:r>
              <a:rPr lang="en-US" dirty="0"/>
              <a:t>Firewall location</a:t>
            </a:r>
          </a:p>
          <a:p>
            <a:pPr lvl="1" eaLnBrk="1" hangingPunct="1"/>
            <a:r>
              <a:rPr lang="en-US" dirty="0"/>
              <a:t>Between two interconnected private networks</a:t>
            </a:r>
          </a:p>
          <a:p>
            <a:pPr lvl="1" eaLnBrk="1" hangingPunct="1"/>
            <a:r>
              <a:rPr lang="en-US" dirty="0"/>
              <a:t>Between private network and public network (network-based firewall)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539351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Firewalls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33</a:t>
            </a:fld>
            <a:endParaRPr lang="en-US" dirty="0"/>
          </a:p>
        </p:txBody>
      </p:sp>
      <p:pic>
        <p:nvPicPr>
          <p:cNvPr id="5122" name="Picture 2" descr="Placement of a firewall between a private network and the Internet" title="Figure 8-6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447800"/>
            <a:ext cx="5943600" cy="21373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 descr="Firewall device" title="Figure 8-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4114800"/>
            <a:ext cx="3352800" cy="176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594806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Firewalls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Packet-filtering firewall</a:t>
            </a:r>
          </a:p>
          <a:p>
            <a:pPr lvl="1" eaLnBrk="1" hangingPunct="1"/>
            <a:r>
              <a:rPr lang="en-US" dirty="0"/>
              <a:t>Simplest firewall</a:t>
            </a:r>
          </a:p>
          <a:p>
            <a:pPr lvl="1" eaLnBrk="1" hangingPunct="1"/>
            <a:r>
              <a:rPr lang="en-US" dirty="0"/>
              <a:t>Examines header of every entering </a:t>
            </a:r>
            <a:r>
              <a:rPr lang="en-US" dirty="0" smtClean="0"/>
              <a:t>packet (inbound traffic)</a:t>
            </a:r>
            <a:endParaRPr lang="en-US" dirty="0"/>
          </a:p>
          <a:p>
            <a:pPr lvl="1" eaLnBrk="1" hangingPunct="1"/>
            <a:r>
              <a:rPr lang="en-US" dirty="0"/>
              <a:t>Can block traffic entering or exiting a </a:t>
            </a:r>
            <a:r>
              <a:rPr lang="en-US" dirty="0" smtClean="0"/>
              <a:t>LAN (outbound traffic)</a:t>
            </a:r>
            <a:endParaRPr lang="en-US" dirty="0"/>
          </a:p>
          <a:p>
            <a:pPr eaLnBrk="1" hangingPunct="1"/>
            <a:r>
              <a:rPr lang="en-US" dirty="0"/>
              <a:t>Firewall default configuration</a:t>
            </a:r>
          </a:p>
          <a:p>
            <a:pPr lvl="1" eaLnBrk="1" hangingPunct="1"/>
            <a:r>
              <a:rPr lang="en-US" dirty="0"/>
              <a:t>Blocks most common security threats</a:t>
            </a:r>
          </a:p>
          <a:p>
            <a:pPr lvl="1" eaLnBrk="1" hangingPunct="1"/>
            <a:r>
              <a:rPr lang="en-US" dirty="0"/>
              <a:t>Preconfigured to accept and deny certain traffic types</a:t>
            </a:r>
          </a:p>
          <a:p>
            <a:pPr lvl="1" eaLnBrk="1" hangingPunct="1"/>
            <a:r>
              <a:rPr lang="en-US" dirty="0"/>
              <a:t>Network administrators often customize settings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924629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Firewalls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Common packet-filtering firewall criteria</a:t>
            </a:r>
          </a:p>
          <a:p>
            <a:pPr lvl="1" eaLnBrk="1" hangingPunct="1"/>
            <a:r>
              <a:rPr lang="en-US" dirty="0" smtClean="0"/>
              <a:t>Source and destination </a:t>
            </a:r>
            <a:r>
              <a:rPr lang="en-US" dirty="0"/>
              <a:t>IP addresses</a:t>
            </a:r>
          </a:p>
          <a:p>
            <a:pPr lvl="1" eaLnBrk="1" hangingPunct="1"/>
            <a:r>
              <a:rPr lang="en-US" dirty="0" smtClean="0"/>
              <a:t>Source and destination </a:t>
            </a:r>
            <a:r>
              <a:rPr lang="en-US" dirty="0"/>
              <a:t>ports</a:t>
            </a:r>
          </a:p>
          <a:p>
            <a:pPr lvl="1" eaLnBrk="1" hangingPunct="1"/>
            <a:r>
              <a:rPr lang="en-US" dirty="0"/>
              <a:t>Flags set in the </a:t>
            </a:r>
            <a:r>
              <a:rPr lang="en-US" dirty="0" smtClean="0"/>
              <a:t>TCP </a:t>
            </a:r>
            <a:r>
              <a:rPr lang="en-US" dirty="0"/>
              <a:t>header</a:t>
            </a:r>
          </a:p>
          <a:p>
            <a:pPr lvl="1" eaLnBrk="1" hangingPunct="1"/>
            <a:r>
              <a:rPr lang="en-US" dirty="0"/>
              <a:t>Transmissions using UDP or ICMP protocols</a:t>
            </a:r>
          </a:p>
          <a:p>
            <a:pPr lvl="1" eaLnBrk="1" hangingPunct="1"/>
            <a:r>
              <a:rPr lang="en-US" dirty="0"/>
              <a:t>Packet’s status as first packet in new data stream, subsequent packet</a:t>
            </a:r>
          </a:p>
          <a:p>
            <a:pPr lvl="1" eaLnBrk="1" hangingPunct="1"/>
            <a:r>
              <a:rPr lang="en-US" dirty="0"/>
              <a:t>Packet’s status as inbound to, outbound from private network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326036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Firewalls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Port blocking</a:t>
            </a:r>
          </a:p>
          <a:p>
            <a:pPr lvl="1" eaLnBrk="1" hangingPunct="1"/>
            <a:r>
              <a:rPr lang="en-US" dirty="0"/>
              <a:t>Prevents connection to and transmission completion through ports</a:t>
            </a:r>
          </a:p>
          <a:p>
            <a:pPr eaLnBrk="1" hangingPunct="1"/>
            <a:r>
              <a:rPr lang="en-US" dirty="0"/>
              <a:t>Optional firewall functions</a:t>
            </a:r>
          </a:p>
          <a:p>
            <a:pPr lvl="1" eaLnBrk="1" hangingPunct="1"/>
            <a:r>
              <a:rPr lang="en-US" dirty="0"/>
              <a:t>Encryption</a:t>
            </a:r>
          </a:p>
          <a:p>
            <a:pPr lvl="1" eaLnBrk="1" hangingPunct="1"/>
            <a:r>
              <a:rPr lang="en-US" dirty="0"/>
              <a:t>User authentication</a:t>
            </a:r>
          </a:p>
          <a:p>
            <a:pPr lvl="1" eaLnBrk="1" hangingPunct="1"/>
            <a:r>
              <a:rPr lang="en-US" dirty="0" smtClean="0"/>
              <a:t>Centralized </a:t>
            </a:r>
            <a:r>
              <a:rPr lang="en-US" dirty="0"/>
              <a:t>management</a:t>
            </a:r>
          </a:p>
          <a:p>
            <a:pPr lvl="1" eaLnBrk="1" hangingPunct="1"/>
            <a:r>
              <a:rPr lang="en-US" dirty="0"/>
              <a:t>Easy rule establishment</a:t>
            </a:r>
          </a:p>
          <a:p>
            <a:pPr lvl="1" eaLnBrk="1" hangingPunct="1"/>
            <a:r>
              <a:rPr lang="en-US" dirty="0" smtClean="0"/>
              <a:t>Content-filtering </a:t>
            </a:r>
            <a:r>
              <a:rPr lang="en-US" dirty="0"/>
              <a:t>based on data contained in packets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079436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Firewalls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Optional firewall functions (cont’d.)</a:t>
            </a:r>
          </a:p>
          <a:p>
            <a:pPr lvl="1" eaLnBrk="1" hangingPunct="1"/>
            <a:r>
              <a:rPr lang="en-US" dirty="0"/>
              <a:t>Logging, auditing capabilities</a:t>
            </a:r>
          </a:p>
          <a:p>
            <a:pPr lvl="1" eaLnBrk="1" hangingPunct="1"/>
            <a:r>
              <a:rPr lang="en-US" dirty="0"/>
              <a:t>Protect internal LAN’s address identity</a:t>
            </a:r>
          </a:p>
          <a:p>
            <a:pPr lvl="1" eaLnBrk="1" hangingPunct="1"/>
            <a:r>
              <a:rPr lang="en-US" dirty="0"/>
              <a:t>Monitor </a:t>
            </a:r>
            <a:r>
              <a:rPr lang="en-US" dirty="0" smtClean="0"/>
              <a:t>packets according to existing traffic streams (stateful </a:t>
            </a:r>
            <a:r>
              <a:rPr lang="en-US" dirty="0"/>
              <a:t>firewall</a:t>
            </a:r>
            <a:r>
              <a:rPr lang="en-US" dirty="0" smtClean="0"/>
              <a:t>)</a:t>
            </a:r>
          </a:p>
          <a:p>
            <a:pPr lvl="2" eaLnBrk="1" hangingPunct="1"/>
            <a:r>
              <a:rPr lang="en-US" dirty="0" smtClean="0"/>
              <a:t>A stateless firewall manages each incoming packet as a stand-along entity without regard to active connections</a:t>
            </a:r>
            <a:endParaRPr lang="en-US" dirty="0"/>
          </a:p>
          <a:p>
            <a:pPr eaLnBrk="1" hangingPunct="1"/>
            <a:r>
              <a:rPr lang="en-US" dirty="0" smtClean="0"/>
              <a:t>Unified Threat Management (UTM)</a:t>
            </a:r>
          </a:p>
          <a:p>
            <a:pPr lvl="1" eaLnBrk="1" hangingPunct="1"/>
            <a:r>
              <a:rPr lang="en-US" dirty="0"/>
              <a:t>S</a:t>
            </a:r>
            <a:r>
              <a:rPr lang="en-US" dirty="0" smtClean="0"/>
              <a:t>trategy that combines multiple layers of security appliances and technologies into a single safety net</a:t>
            </a:r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27601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Firewalls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Next Generation Firewalls (NGFW)</a:t>
            </a:r>
          </a:p>
          <a:p>
            <a:pPr lvl="1" eaLnBrk="1" hangingPunct="1"/>
            <a:r>
              <a:rPr lang="en-US" dirty="0" smtClean="0"/>
              <a:t>Have built-in Application Control features and are application aware</a:t>
            </a:r>
          </a:p>
          <a:p>
            <a:pPr lvl="2" eaLnBrk="1" hangingPunct="1"/>
            <a:r>
              <a:rPr lang="en-US" dirty="0" smtClean="0"/>
              <a:t>They can monitor and limit traffic of specific applications</a:t>
            </a:r>
          </a:p>
          <a:p>
            <a:pPr lvl="1" eaLnBrk="1" hangingPunct="1"/>
            <a:r>
              <a:rPr lang="en-US" dirty="0" smtClean="0"/>
              <a:t>May also be context aware</a:t>
            </a:r>
          </a:p>
          <a:p>
            <a:pPr lvl="2" eaLnBrk="1" hangingPunct="1"/>
            <a:r>
              <a:rPr lang="en-US" dirty="0" smtClean="0"/>
              <a:t>They adapt to various applications, users, and devices</a:t>
            </a:r>
          </a:p>
          <a:p>
            <a:pPr eaLnBrk="1" hangingPunct="1"/>
            <a:r>
              <a:rPr lang="en-US" dirty="0" smtClean="0"/>
              <a:t>Most common cause of firewall failure is firewall misconfiguration</a:t>
            </a:r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072951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Proxy Servers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Proxy service</a:t>
            </a:r>
          </a:p>
          <a:p>
            <a:pPr lvl="1" eaLnBrk="1" hangingPunct="1"/>
            <a:r>
              <a:rPr lang="en-US" dirty="0"/>
              <a:t>S</a:t>
            </a:r>
            <a:r>
              <a:rPr lang="en-US" dirty="0" smtClean="0"/>
              <a:t>oftware </a:t>
            </a:r>
            <a:r>
              <a:rPr lang="en-US" dirty="0"/>
              <a:t>application </a:t>
            </a:r>
            <a:r>
              <a:rPr lang="en-US" dirty="0" smtClean="0"/>
              <a:t>on a network host</a:t>
            </a:r>
            <a:endParaRPr lang="en-US" dirty="0"/>
          </a:p>
          <a:p>
            <a:pPr lvl="2" eaLnBrk="1" hangingPunct="1"/>
            <a:r>
              <a:rPr lang="en-US" dirty="0" smtClean="0"/>
              <a:t>Acts as an </a:t>
            </a:r>
            <a:r>
              <a:rPr lang="en-US" dirty="0"/>
              <a:t>i</a:t>
            </a:r>
            <a:r>
              <a:rPr lang="en-US" dirty="0" smtClean="0"/>
              <a:t>ntermediary </a:t>
            </a:r>
            <a:r>
              <a:rPr lang="en-US" dirty="0"/>
              <a:t>between external and internal networks</a:t>
            </a:r>
          </a:p>
          <a:p>
            <a:pPr lvl="2" eaLnBrk="1" hangingPunct="1"/>
            <a:r>
              <a:rPr lang="en-US" dirty="0"/>
              <a:t>Screens all incoming and outgoing traffic</a:t>
            </a:r>
          </a:p>
          <a:p>
            <a:pPr eaLnBrk="1" hangingPunct="1"/>
            <a:r>
              <a:rPr lang="en-US" dirty="0"/>
              <a:t>Proxy </a:t>
            </a:r>
            <a:r>
              <a:rPr lang="en-US" dirty="0" smtClean="0"/>
              <a:t>server (proxy)</a:t>
            </a:r>
            <a:endParaRPr lang="en-US" dirty="0"/>
          </a:p>
          <a:p>
            <a:pPr lvl="1" eaLnBrk="1" hangingPunct="1"/>
            <a:r>
              <a:rPr lang="en-US" dirty="0"/>
              <a:t>Network host running proxy service</a:t>
            </a:r>
          </a:p>
          <a:p>
            <a:pPr lvl="1" eaLnBrk="1" hangingPunct="1"/>
            <a:r>
              <a:rPr lang="en-US" dirty="0" smtClean="0"/>
              <a:t>Manages </a:t>
            </a:r>
            <a:r>
              <a:rPr lang="en-US" dirty="0"/>
              <a:t>security at Application layer</a:t>
            </a:r>
          </a:p>
          <a:p>
            <a:pPr lvl="1"/>
            <a:r>
              <a:rPr lang="en-US" dirty="0" smtClean="0"/>
              <a:t>Appears an internal network server to the outside world, but is a filtering device for internal LAN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685122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Proxy Servers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40</a:t>
            </a:fld>
            <a:endParaRPr lang="en-US" dirty="0"/>
          </a:p>
        </p:txBody>
      </p:sp>
      <p:pic>
        <p:nvPicPr>
          <p:cNvPr id="6146" name="Picture 2" descr="A proxy server used on a WAN" title="Figure 8-1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133600"/>
            <a:ext cx="7316294" cy="24868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031741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Proxy Servers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Reverse proxy</a:t>
            </a:r>
          </a:p>
          <a:p>
            <a:pPr lvl="1"/>
            <a:r>
              <a:rPr lang="en-US" dirty="0" smtClean="0"/>
              <a:t>Provides services to Internet clients from servers on its own network</a:t>
            </a:r>
          </a:p>
          <a:p>
            <a:pPr lvl="1"/>
            <a:r>
              <a:rPr lang="en-US" dirty="0" smtClean="0"/>
              <a:t>Provides identity protection for the server rather than the client</a:t>
            </a:r>
          </a:p>
          <a:p>
            <a:pPr lvl="1"/>
            <a:r>
              <a:rPr lang="en-US" dirty="0" smtClean="0"/>
              <a:t>Useful when multiple Web servers are accessed through the same public IP address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572605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SIEM (Security Information and Event Management)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SIEM systems can be configured to evaluate all log data</a:t>
            </a:r>
          </a:p>
          <a:p>
            <a:pPr lvl="1"/>
            <a:r>
              <a:rPr lang="en-US" dirty="0" smtClean="0"/>
              <a:t>Looking for significant events that require attention from the IT staff</a:t>
            </a:r>
          </a:p>
          <a:p>
            <a:r>
              <a:rPr lang="en-US" dirty="0" smtClean="0"/>
              <a:t>Capability of the SIEM</a:t>
            </a:r>
          </a:p>
          <a:p>
            <a:pPr lvl="1"/>
            <a:r>
              <a:rPr lang="en-US" dirty="0" smtClean="0"/>
              <a:t>Determined by the amount of storage space needed for the amount of data generated</a:t>
            </a:r>
          </a:p>
          <a:p>
            <a:r>
              <a:rPr lang="en-US" dirty="0" smtClean="0"/>
              <a:t>Network administrators can fine-tune a SIEM’s configuration rules for the specific needs</a:t>
            </a:r>
          </a:p>
          <a:p>
            <a:pPr lvl="1"/>
            <a:r>
              <a:rPr lang="en-US" dirty="0" smtClean="0"/>
              <a:t>Which event should trigger responses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444123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Scanning Tools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Used during posture assessment</a:t>
            </a:r>
          </a:p>
          <a:p>
            <a:pPr lvl="1"/>
            <a:r>
              <a:rPr lang="en-US" dirty="0"/>
              <a:t>Duplicate hacker methods</a:t>
            </a:r>
          </a:p>
          <a:p>
            <a:r>
              <a:rPr lang="en-US" dirty="0"/>
              <a:t>NMAP (Network Mapper)</a:t>
            </a:r>
          </a:p>
          <a:p>
            <a:pPr lvl="1"/>
            <a:r>
              <a:rPr lang="en-US" dirty="0"/>
              <a:t>Designed to scan large networks</a:t>
            </a:r>
          </a:p>
          <a:p>
            <a:pPr lvl="1"/>
            <a:r>
              <a:rPr lang="en-US" dirty="0"/>
              <a:t>Provides information about network and hosts</a:t>
            </a:r>
          </a:p>
          <a:p>
            <a:pPr lvl="1"/>
            <a:r>
              <a:rPr lang="en-US" dirty="0"/>
              <a:t>Free to download</a:t>
            </a:r>
          </a:p>
          <a:p>
            <a:r>
              <a:rPr lang="en-US" dirty="0"/>
              <a:t>Nessus</a:t>
            </a:r>
          </a:p>
          <a:p>
            <a:pPr lvl="1"/>
            <a:r>
              <a:rPr lang="en-US" dirty="0"/>
              <a:t>Performs more sophisticated scans than NMAP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594451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Honeypots and Honeynets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Honeypot</a:t>
            </a:r>
          </a:p>
          <a:p>
            <a:pPr lvl="1"/>
            <a:r>
              <a:rPr lang="en-US" dirty="0"/>
              <a:t>Decoy system that is purposefully vulnerable</a:t>
            </a:r>
          </a:p>
          <a:p>
            <a:pPr lvl="1"/>
            <a:r>
              <a:rPr lang="en-US" dirty="0"/>
              <a:t>Designed to fool hackers and gain information about their behavior</a:t>
            </a:r>
          </a:p>
          <a:p>
            <a:r>
              <a:rPr lang="en-US" dirty="0"/>
              <a:t>Honeynet</a:t>
            </a:r>
          </a:p>
          <a:p>
            <a:pPr lvl="1"/>
            <a:r>
              <a:rPr lang="en-US" dirty="0"/>
              <a:t>Network of honeypots</a:t>
            </a:r>
          </a:p>
          <a:p>
            <a:r>
              <a:rPr lang="en-US" dirty="0" smtClean="0"/>
              <a:t>Decoy systems, called lures, can provide unique information about hacking behavior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855035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Troubleshooting Malware Risks and Infections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Malicious software</a:t>
            </a:r>
          </a:p>
          <a:p>
            <a:pPr eaLnBrk="1" hangingPunct="1"/>
            <a:r>
              <a:rPr lang="en-US" dirty="0"/>
              <a:t>Program designed to intrude upon or harm system, resources</a:t>
            </a:r>
          </a:p>
          <a:p>
            <a:pPr lvl="1" eaLnBrk="1" hangingPunct="1"/>
            <a:r>
              <a:rPr lang="en-US" dirty="0"/>
              <a:t>Examples: viruses, Trojan horses, worms, bots</a:t>
            </a:r>
          </a:p>
          <a:p>
            <a:pPr eaLnBrk="1" hangingPunct="1"/>
            <a:r>
              <a:rPr lang="en-US" dirty="0"/>
              <a:t>Virus</a:t>
            </a:r>
          </a:p>
          <a:p>
            <a:pPr lvl="1" eaLnBrk="1" hangingPunct="1"/>
            <a:r>
              <a:rPr lang="en-US" dirty="0"/>
              <a:t>Replicating program intent to infect more computers</a:t>
            </a:r>
          </a:p>
          <a:p>
            <a:pPr lvl="1" eaLnBrk="1" hangingPunct="1"/>
            <a:r>
              <a:rPr lang="en-US" dirty="0"/>
              <a:t>Copied to system without user knowledge</a:t>
            </a:r>
          </a:p>
          <a:p>
            <a:pPr lvl="1" eaLnBrk="1" hangingPunct="1"/>
            <a:r>
              <a:rPr lang="en-US" dirty="0"/>
              <a:t>Replicates through network connections or exchange of external storage devices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139466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Troubleshooting Malware Risks and Infections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Trojan horse (Trojan)</a:t>
            </a:r>
          </a:p>
          <a:p>
            <a:pPr lvl="1" eaLnBrk="1" hangingPunct="1"/>
            <a:r>
              <a:rPr lang="en-US" dirty="0"/>
              <a:t>Program that disguises itself as something useful</a:t>
            </a:r>
          </a:p>
          <a:p>
            <a:pPr lvl="2" eaLnBrk="1" hangingPunct="1"/>
            <a:r>
              <a:rPr lang="en-US" dirty="0"/>
              <a:t>Actually harms your system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46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588652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Malware Types and Characteristics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Malware categorized by location and propagation method</a:t>
            </a:r>
          </a:p>
          <a:p>
            <a:pPr lvl="1" eaLnBrk="1" hangingPunct="1"/>
            <a:r>
              <a:rPr lang="en-US" dirty="0"/>
              <a:t>Boot sector </a:t>
            </a:r>
            <a:r>
              <a:rPr lang="en-US" dirty="0" smtClean="0"/>
              <a:t>viruses</a:t>
            </a:r>
          </a:p>
          <a:p>
            <a:pPr lvl="2" eaLnBrk="1" hangingPunct="1"/>
            <a:r>
              <a:rPr lang="en-US" dirty="0" smtClean="0"/>
              <a:t>Position code in boot sector of hard disk</a:t>
            </a:r>
            <a:endParaRPr lang="en-US" dirty="0"/>
          </a:p>
          <a:p>
            <a:pPr lvl="1" eaLnBrk="1" hangingPunct="1"/>
            <a:r>
              <a:rPr lang="en-US" dirty="0"/>
              <a:t>Macro </a:t>
            </a:r>
            <a:r>
              <a:rPr lang="en-US" dirty="0" smtClean="0"/>
              <a:t>viruses</a:t>
            </a:r>
          </a:p>
          <a:p>
            <a:pPr lvl="2" eaLnBrk="1" hangingPunct="1"/>
            <a:r>
              <a:rPr lang="en-US" dirty="0" smtClean="0"/>
              <a:t>Take the form of a macro</a:t>
            </a:r>
            <a:endParaRPr lang="en-US" dirty="0"/>
          </a:p>
          <a:p>
            <a:pPr lvl="1" eaLnBrk="1" hangingPunct="1"/>
            <a:r>
              <a:rPr lang="en-US" dirty="0"/>
              <a:t>File-infector </a:t>
            </a:r>
            <a:r>
              <a:rPr lang="en-US" dirty="0" smtClean="0"/>
              <a:t>viruses</a:t>
            </a:r>
          </a:p>
          <a:p>
            <a:pPr lvl="2" eaLnBrk="1" hangingPunct="1"/>
            <a:r>
              <a:rPr lang="en-US" dirty="0" smtClean="0"/>
              <a:t>Attach themselves to executable files</a:t>
            </a:r>
            <a:endParaRPr lang="en-US" dirty="0"/>
          </a:p>
          <a:p>
            <a:pPr lvl="1" eaLnBrk="1" hangingPunct="1"/>
            <a:r>
              <a:rPr lang="en-US" dirty="0" smtClean="0"/>
              <a:t>Worms</a:t>
            </a:r>
          </a:p>
          <a:p>
            <a:pPr lvl="2" eaLnBrk="1" hangingPunct="1"/>
            <a:r>
              <a:rPr lang="en-US" dirty="0" smtClean="0"/>
              <a:t>Programs that run independently and travel between computers and across networks</a:t>
            </a:r>
            <a:endParaRPr lang="en-US" dirty="0"/>
          </a:p>
          <a:p>
            <a:pPr marL="457200" lvl="1" indent="0" eaLnBrk="1" hangingPunct="1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47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463653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Malware Types and Characteristics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Malware categorized by location and propagation </a:t>
            </a:r>
            <a:r>
              <a:rPr lang="en-US" dirty="0" smtClean="0"/>
              <a:t>method (cont’d)</a:t>
            </a:r>
            <a:endParaRPr lang="en-US" dirty="0"/>
          </a:p>
          <a:p>
            <a:pPr lvl="1" eaLnBrk="1" hangingPunct="1"/>
            <a:r>
              <a:rPr lang="en-US" dirty="0" smtClean="0"/>
              <a:t>Trojan horses</a:t>
            </a:r>
          </a:p>
          <a:p>
            <a:pPr lvl="2" eaLnBrk="1" hangingPunct="1"/>
            <a:r>
              <a:rPr lang="en-US" dirty="0" smtClean="0"/>
              <a:t>Program that claims to do something useful but instead harms the computer or system</a:t>
            </a:r>
            <a:endParaRPr lang="en-US" dirty="0"/>
          </a:p>
          <a:p>
            <a:pPr lvl="1" eaLnBrk="1" hangingPunct="1"/>
            <a:r>
              <a:rPr lang="en-US" dirty="0"/>
              <a:t>Network </a:t>
            </a:r>
            <a:r>
              <a:rPr lang="en-US" dirty="0" smtClean="0"/>
              <a:t>viruses</a:t>
            </a:r>
          </a:p>
          <a:p>
            <a:pPr lvl="2" eaLnBrk="1" hangingPunct="1"/>
            <a:r>
              <a:rPr lang="en-US" dirty="0" smtClean="0"/>
              <a:t>Propagate themselves via network protocols, commands, messaging programs, and data links</a:t>
            </a:r>
            <a:endParaRPr lang="en-US" dirty="0"/>
          </a:p>
          <a:p>
            <a:pPr lvl="1" eaLnBrk="1" hangingPunct="1"/>
            <a:r>
              <a:rPr lang="en-US" dirty="0" smtClean="0"/>
              <a:t>Bots</a:t>
            </a:r>
          </a:p>
          <a:p>
            <a:pPr lvl="2" eaLnBrk="1" hangingPunct="1"/>
            <a:r>
              <a:rPr lang="en-US" dirty="0" smtClean="0"/>
              <a:t>Program that runs automatically</a:t>
            </a:r>
          </a:p>
          <a:p>
            <a:pPr lvl="2" eaLnBrk="1" hangingPunct="1"/>
            <a:r>
              <a:rPr lang="en-US" dirty="0" smtClean="0"/>
              <a:t>Many bots spread through IRC (Internet Relay Chat)</a:t>
            </a:r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48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202444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Malware Types and Characteristics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Malware characteristics</a:t>
            </a:r>
          </a:p>
          <a:p>
            <a:pPr lvl="1" eaLnBrk="1" hangingPunct="1"/>
            <a:r>
              <a:rPr lang="en-US" dirty="0"/>
              <a:t>Encryption</a:t>
            </a:r>
          </a:p>
          <a:p>
            <a:pPr lvl="2" eaLnBrk="1" hangingPunct="1"/>
            <a:r>
              <a:rPr lang="en-US" dirty="0"/>
              <a:t>Some viruses, worms, Trojan horses</a:t>
            </a:r>
          </a:p>
          <a:p>
            <a:pPr lvl="1" eaLnBrk="1" hangingPunct="1"/>
            <a:r>
              <a:rPr lang="en-US" dirty="0"/>
              <a:t>Stealth</a:t>
            </a:r>
          </a:p>
          <a:p>
            <a:pPr lvl="2" eaLnBrk="1" hangingPunct="1"/>
            <a:r>
              <a:rPr lang="en-US" dirty="0"/>
              <a:t>Hidden to prevent detection</a:t>
            </a:r>
          </a:p>
          <a:p>
            <a:pPr lvl="2" eaLnBrk="1" hangingPunct="1"/>
            <a:r>
              <a:rPr lang="en-US" dirty="0"/>
              <a:t>Disguised as legitimate programs</a:t>
            </a:r>
          </a:p>
          <a:p>
            <a:pPr lvl="1" eaLnBrk="1" hangingPunct="1"/>
            <a:r>
              <a:rPr lang="en-US" dirty="0"/>
              <a:t>Polymorphism</a:t>
            </a:r>
          </a:p>
          <a:p>
            <a:pPr lvl="2" eaLnBrk="1" hangingPunct="1"/>
            <a:r>
              <a:rPr lang="en-US" dirty="0"/>
              <a:t>Change characteristics every time they transfer to new system</a:t>
            </a:r>
          </a:p>
          <a:p>
            <a:pPr lvl="2" eaLnBrk="1" hangingPunct="1"/>
            <a:r>
              <a:rPr lang="en-US" dirty="0"/>
              <a:t>Use complicated algorithms; incorporate nonsensical commands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49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671656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Malware Types and Characteristics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Malware characteristics (cont’d.)</a:t>
            </a:r>
          </a:p>
          <a:p>
            <a:pPr lvl="1" eaLnBrk="1" hangingPunct="1"/>
            <a:r>
              <a:rPr lang="en-US" dirty="0"/>
              <a:t>Time dependence</a:t>
            </a:r>
          </a:p>
          <a:p>
            <a:pPr lvl="2" eaLnBrk="1" hangingPunct="1"/>
            <a:r>
              <a:rPr lang="en-US" dirty="0"/>
              <a:t>Programmed to activate on particular date</a:t>
            </a:r>
          </a:p>
          <a:p>
            <a:pPr lvl="2" eaLnBrk="1" hangingPunct="1"/>
            <a:r>
              <a:rPr lang="en-US" dirty="0"/>
              <a:t>Can remain dormant and harmless until date arrives</a:t>
            </a:r>
          </a:p>
          <a:p>
            <a:pPr lvl="2" eaLnBrk="1" hangingPunct="1"/>
            <a:r>
              <a:rPr lang="en-US" dirty="0"/>
              <a:t>Logic bombs: programs designed to start when certain conditions met</a:t>
            </a:r>
          </a:p>
          <a:p>
            <a:pPr eaLnBrk="1" hangingPunct="1"/>
            <a:r>
              <a:rPr lang="en-US" dirty="0"/>
              <a:t>Malware can exhibit more than one characteristic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50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637133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Anti-Malware Software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Effective malware protection requires:</a:t>
            </a:r>
          </a:p>
          <a:p>
            <a:pPr lvl="1" eaLnBrk="1" hangingPunct="1"/>
            <a:r>
              <a:rPr lang="en-US" dirty="0"/>
              <a:t>Choosing appropriate anti-malware program</a:t>
            </a:r>
          </a:p>
          <a:p>
            <a:pPr lvl="1" eaLnBrk="1" hangingPunct="1"/>
            <a:r>
              <a:rPr lang="en-US" dirty="0"/>
              <a:t>Monitoring network</a:t>
            </a:r>
          </a:p>
          <a:p>
            <a:pPr lvl="1" eaLnBrk="1" hangingPunct="1"/>
            <a:r>
              <a:rPr lang="en-US" dirty="0"/>
              <a:t>Continually updating anti-malware program</a:t>
            </a:r>
          </a:p>
          <a:p>
            <a:pPr lvl="1" eaLnBrk="1" hangingPunct="1"/>
            <a:r>
              <a:rPr lang="en-US" dirty="0"/>
              <a:t>Educating users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51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228275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Anti-Malware Software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Malware leaves evidence</a:t>
            </a:r>
          </a:p>
          <a:p>
            <a:pPr lvl="1" eaLnBrk="1" hangingPunct="1"/>
            <a:r>
              <a:rPr lang="en-US" dirty="0"/>
              <a:t>Some detectable only </a:t>
            </a:r>
            <a:r>
              <a:rPr lang="en-US" dirty="0" smtClean="0"/>
              <a:t>via </a:t>
            </a:r>
            <a:r>
              <a:rPr lang="en-US" dirty="0"/>
              <a:t>anti-malware software</a:t>
            </a:r>
          </a:p>
          <a:p>
            <a:pPr lvl="1" eaLnBrk="1" hangingPunct="1"/>
            <a:r>
              <a:rPr lang="en-US" dirty="0"/>
              <a:t>S</a:t>
            </a:r>
            <a:r>
              <a:rPr lang="en-US" dirty="0" smtClean="0"/>
              <a:t>ymptoms</a:t>
            </a:r>
            <a:endParaRPr lang="en-US" dirty="0"/>
          </a:p>
          <a:p>
            <a:pPr lvl="2" eaLnBrk="1" hangingPunct="1"/>
            <a:r>
              <a:rPr lang="en-US" dirty="0"/>
              <a:t>Unexplained file size increases</a:t>
            </a:r>
          </a:p>
          <a:p>
            <a:pPr lvl="2" eaLnBrk="1" hangingPunct="1"/>
            <a:r>
              <a:rPr lang="en-US" dirty="0"/>
              <a:t>Significant, unexplained system performance decline</a:t>
            </a:r>
          </a:p>
          <a:p>
            <a:pPr lvl="2" eaLnBrk="1" hangingPunct="1"/>
            <a:r>
              <a:rPr lang="en-US" dirty="0"/>
              <a:t>Unusual error messages</a:t>
            </a:r>
          </a:p>
          <a:p>
            <a:pPr lvl="2" eaLnBrk="1" hangingPunct="1"/>
            <a:r>
              <a:rPr lang="en-US" dirty="0"/>
              <a:t>Significant, unexpected system memory loss</a:t>
            </a:r>
          </a:p>
          <a:p>
            <a:pPr lvl="2" eaLnBrk="1" hangingPunct="1"/>
            <a:r>
              <a:rPr lang="en-US" dirty="0"/>
              <a:t>Periodic, unexpected rebooting</a:t>
            </a:r>
          </a:p>
          <a:p>
            <a:pPr lvl="2" eaLnBrk="1" hangingPunct="1"/>
            <a:r>
              <a:rPr lang="en-US" dirty="0"/>
              <a:t>Display quality fluctuations</a:t>
            </a:r>
          </a:p>
          <a:p>
            <a:pPr eaLnBrk="1" hangingPunct="1"/>
            <a:r>
              <a:rPr lang="en-US" dirty="0"/>
              <a:t>Malware often discovered after damage done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52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75908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Anti-Malware Software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Look for anti-malware software that perform the following functions:</a:t>
            </a:r>
            <a:endParaRPr lang="en-US" dirty="0"/>
          </a:p>
          <a:p>
            <a:pPr lvl="1" eaLnBrk="1" hangingPunct="1"/>
            <a:r>
              <a:rPr lang="en-US" dirty="0"/>
              <a:t>Signature scanning</a:t>
            </a:r>
          </a:p>
          <a:p>
            <a:pPr lvl="2" eaLnBrk="1" hangingPunct="1"/>
            <a:r>
              <a:rPr lang="en-US" dirty="0"/>
              <a:t>Compares file’s content with known malware signatures</a:t>
            </a:r>
          </a:p>
          <a:p>
            <a:pPr lvl="1" eaLnBrk="1" hangingPunct="1"/>
            <a:r>
              <a:rPr lang="en-US" dirty="0"/>
              <a:t>Integrity checking</a:t>
            </a:r>
          </a:p>
          <a:p>
            <a:pPr lvl="2" eaLnBrk="1" hangingPunct="1"/>
            <a:r>
              <a:rPr lang="en-US" dirty="0"/>
              <a:t>Compares current file characteristics against archived version</a:t>
            </a:r>
          </a:p>
          <a:p>
            <a:pPr lvl="1" eaLnBrk="1" hangingPunct="1"/>
            <a:r>
              <a:rPr lang="en-US" dirty="0"/>
              <a:t>Monitoring unexpected file changes</a:t>
            </a:r>
          </a:p>
          <a:p>
            <a:pPr lvl="1" eaLnBrk="1" hangingPunct="1"/>
            <a:r>
              <a:rPr lang="en-US" dirty="0"/>
              <a:t>Receive regular updates from central network console</a:t>
            </a:r>
          </a:p>
          <a:p>
            <a:pPr lvl="1" eaLnBrk="1" hangingPunct="1"/>
            <a:r>
              <a:rPr lang="en-US" dirty="0"/>
              <a:t>Consistently report valid instances of malware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53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373649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Anti-Malware Software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Anti-malware software implementation</a:t>
            </a:r>
          </a:p>
          <a:p>
            <a:pPr lvl="1" eaLnBrk="1" hangingPunct="1"/>
            <a:r>
              <a:rPr lang="en-US" dirty="0"/>
              <a:t>Dependent upon environment’s needs</a:t>
            </a:r>
          </a:p>
          <a:p>
            <a:pPr eaLnBrk="1" hangingPunct="1"/>
            <a:r>
              <a:rPr lang="en-US" dirty="0"/>
              <a:t>Key: deciding where to install software</a:t>
            </a:r>
          </a:p>
          <a:p>
            <a:pPr lvl="1" eaLnBrk="1" hangingPunct="1"/>
            <a:r>
              <a:rPr lang="en-US" dirty="0" smtClean="0"/>
              <a:t>Host-based</a:t>
            </a:r>
            <a:endParaRPr lang="en-US" dirty="0"/>
          </a:p>
          <a:p>
            <a:pPr lvl="1" eaLnBrk="1" hangingPunct="1"/>
            <a:r>
              <a:rPr lang="en-US" dirty="0" smtClean="0"/>
              <a:t>Server-based</a:t>
            </a:r>
          </a:p>
          <a:p>
            <a:pPr lvl="1" eaLnBrk="1" hangingPunct="1"/>
            <a:r>
              <a:rPr lang="en-US" dirty="0" smtClean="0"/>
              <a:t>Network-based</a:t>
            </a:r>
          </a:p>
          <a:p>
            <a:pPr lvl="1" eaLnBrk="1" hangingPunct="1"/>
            <a:r>
              <a:rPr lang="en-US" dirty="0" smtClean="0"/>
              <a:t>Cloud-based</a:t>
            </a:r>
            <a:endParaRPr lang="en-US" dirty="0"/>
          </a:p>
          <a:p>
            <a:pPr eaLnBrk="1" hangingPunct="1"/>
            <a:r>
              <a:rPr lang="en-US" dirty="0"/>
              <a:t>Balance protection with performance impact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54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84539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Anti-Malware Policies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Anti-malware </a:t>
            </a:r>
            <a:r>
              <a:rPr lang="en-US" dirty="0" smtClean="0"/>
              <a:t>policies provide:</a:t>
            </a:r>
            <a:endParaRPr lang="en-US" dirty="0"/>
          </a:p>
          <a:p>
            <a:pPr lvl="1" eaLnBrk="1" hangingPunct="1"/>
            <a:r>
              <a:rPr lang="en-US" dirty="0"/>
              <a:t>Rules for using anti-malware software</a:t>
            </a:r>
          </a:p>
          <a:p>
            <a:pPr lvl="1" eaLnBrk="1" hangingPunct="1"/>
            <a:r>
              <a:rPr lang="en-US" dirty="0"/>
              <a:t>Rules for installing programs, sharing files, using external disks</a:t>
            </a:r>
          </a:p>
          <a:p>
            <a:pPr eaLnBrk="1" hangingPunct="1"/>
            <a:r>
              <a:rPr lang="en-US" dirty="0"/>
              <a:t>Management should authorize and support policy</a:t>
            </a:r>
          </a:p>
          <a:p>
            <a:pPr eaLnBrk="1" hangingPunct="1"/>
            <a:r>
              <a:rPr lang="en-US" dirty="0"/>
              <a:t>Anti-malware policy guidelines</a:t>
            </a:r>
          </a:p>
          <a:p>
            <a:pPr lvl="1" eaLnBrk="1" hangingPunct="1"/>
            <a:r>
              <a:rPr lang="en-US" dirty="0"/>
              <a:t>See Pages </a:t>
            </a:r>
            <a:r>
              <a:rPr lang="en-US" dirty="0" smtClean="0"/>
              <a:t>419-420 </a:t>
            </a:r>
            <a:r>
              <a:rPr lang="en-US" dirty="0"/>
              <a:t>of </a:t>
            </a:r>
            <a:r>
              <a:rPr lang="en-US" dirty="0" smtClean="0"/>
              <a:t>the text</a:t>
            </a:r>
            <a:endParaRPr lang="en-US" dirty="0"/>
          </a:p>
          <a:p>
            <a:pPr eaLnBrk="1" hangingPunct="1"/>
            <a:r>
              <a:rPr lang="en-US" dirty="0"/>
              <a:t>Measures </a:t>
            </a:r>
            <a:r>
              <a:rPr lang="en-US" dirty="0" smtClean="0"/>
              <a:t>should be designed </a:t>
            </a:r>
            <a:r>
              <a:rPr lang="en-US" dirty="0"/>
              <a:t>to protect network from </a:t>
            </a:r>
            <a:r>
              <a:rPr lang="en-US" dirty="0" smtClean="0"/>
              <a:t>damage and </a:t>
            </a:r>
            <a:r>
              <a:rPr lang="en-US" dirty="0"/>
              <a:t>downtime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55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607895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63491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E954F265-A4AC-453B-BAEA-31EBC7EF8152}" type="slidenum">
              <a:rPr lang="en-US"/>
              <a:pPr eaLnBrk="1" hangingPunct="1"/>
              <a:t>56</a:t>
            </a:fld>
            <a:endParaRPr lang="en-US" dirty="0"/>
          </a:p>
        </p:txBody>
      </p:sp>
      <p:sp>
        <p:nvSpPr>
          <p:cNvPr id="6349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Summary</a:t>
            </a:r>
          </a:p>
        </p:txBody>
      </p:sp>
      <p:sp>
        <p:nvSpPr>
          <p:cNvPr id="6349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8229600" cy="4525963"/>
          </a:xfrm>
        </p:spPr>
        <p:txBody>
          <a:bodyPr/>
          <a:lstStyle/>
          <a:p>
            <a:pPr eaLnBrk="1" hangingPunct="1"/>
            <a:r>
              <a:rPr lang="en-US" dirty="0" smtClean="0"/>
              <a:t>Different types of organizations have different levels of network security risk</a:t>
            </a:r>
          </a:p>
          <a:p>
            <a:pPr eaLnBrk="1" hangingPunct="1"/>
            <a:r>
              <a:rPr lang="en-US" dirty="0" smtClean="0"/>
              <a:t>A weakness of a system, process, or architecture that could lead to compromised information or unauthorized access is known as a vulnerability</a:t>
            </a:r>
          </a:p>
          <a:p>
            <a:pPr eaLnBrk="1" hangingPunct="1"/>
            <a:r>
              <a:rPr lang="en-US" dirty="0" smtClean="0"/>
              <a:t>Human error accounts for so many security breaches because taking advantage of people is often an easy way to circumvent network security</a:t>
            </a:r>
          </a:p>
          <a:p>
            <a:pPr eaLnBrk="1" hangingPunct="1"/>
            <a:r>
              <a:rPr lang="en-US" dirty="0" smtClean="0"/>
              <a:t>Attacks at Layers 1, 2, and 3 of the OSI model require more technical sophistication than those that take advantage of human errors</a:t>
            </a:r>
          </a:p>
          <a:p>
            <a:pPr marL="0" indent="0" eaLnBrk="1" hangingPunct="1"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64515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6A144A95-C6C6-40D0-8BD8-1BCF5468B0FC}" type="slidenum">
              <a:rPr lang="en-US"/>
              <a:pPr eaLnBrk="1" hangingPunct="1"/>
              <a:t>57</a:t>
            </a:fld>
            <a:endParaRPr lang="en-US" dirty="0"/>
          </a:p>
        </p:txBody>
      </p:sp>
      <p:sp>
        <p:nvSpPr>
          <p:cNvPr id="6451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Summary</a:t>
            </a:r>
          </a:p>
        </p:txBody>
      </p:sp>
      <p:sp>
        <p:nvSpPr>
          <p:cNvPr id="6451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229600" cy="4525963"/>
          </a:xfrm>
        </p:spPr>
        <p:txBody>
          <a:bodyPr/>
          <a:lstStyle/>
          <a:p>
            <a:pPr eaLnBrk="1" hangingPunct="1"/>
            <a:r>
              <a:rPr lang="en-US" dirty="0" smtClean="0"/>
              <a:t>Attacks at Layers 1, 2, and 3 require more technical sophistication than those that take advantage of human errors</a:t>
            </a:r>
          </a:p>
          <a:p>
            <a:pPr eaLnBrk="1" hangingPunct="1"/>
            <a:r>
              <a:rPr lang="en-US" dirty="0" smtClean="0"/>
              <a:t>Networked software is only as secure as you configure it to be</a:t>
            </a:r>
          </a:p>
          <a:p>
            <a:pPr eaLnBrk="1" hangingPunct="1"/>
            <a:r>
              <a:rPr lang="en-US" dirty="0" smtClean="0"/>
              <a:t>A security policy must address an organization’s specific risks</a:t>
            </a:r>
          </a:p>
          <a:p>
            <a:pPr eaLnBrk="1" hangingPunct="1"/>
            <a:r>
              <a:rPr lang="en-US" dirty="0" smtClean="0"/>
              <a:t>Preventing external security breaches from affecting your network is a matter of restricting access at every point where your LAN connects to the world</a:t>
            </a:r>
          </a:p>
          <a:p>
            <a:pPr eaLnBrk="1" hangingPunct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64515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6A144A95-C6C6-40D0-8BD8-1BCF5468B0FC}" type="slidenum">
              <a:rPr lang="en-US"/>
              <a:pPr eaLnBrk="1" hangingPunct="1"/>
              <a:t>58</a:t>
            </a:fld>
            <a:endParaRPr lang="en-US" dirty="0"/>
          </a:p>
        </p:txBody>
      </p:sp>
      <p:sp>
        <p:nvSpPr>
          <p:cNvPr id="6451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Summary</a:t>
            </a:r>
          </a:p>
        </p:txBody>
      </p:sp>
      <p:sp>
        <p:nvSpPr>
          <p:cNvPr id="6451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Network administrators should group users according to their security levels</a:t>
            </a:r>
          </a:p>
          <a:p>
            <a:pPr eaLnBrk="1" hangingPunct="1"/>
            <a:r>
              <a:rPr lang="en-US" dirty="0" smtClean="0"/>
              <a:t>A network access control (NAC) solution employs a set of rules, called network policies, which determine the level and type of access granted to a device when it joins a network</a:t>
            </a:r>
          </a:p>
          <a:p>
            <a:pPr eaLnBrk="1" hangingPunct="1"/>
            <a:r>
              <a:rPr lang="en-US" dirty="0" smtClean="0"/>
              <a:t>ACLs can be configured on routers in order to decline certain packets from being forwarded</a:t>
            </a:r>
          </a:p>
          <a:p>
            <a:pPr eaLnBrk="1" hangingPunct="1"/>
            <a:r>
              <a:rPr lang="en-US" dirty="0" smtClean="0"/>
              <a:t>A firewall typically involves a combination of hardware and software</a:t>
            </a:r>
          </a:p>
        </p:txBody>
      </p:sp>
    </p:spTree>
    <p:extLst>
      <p:ext uri="{BB962C8B-B14F-4D97-AF65-F5344CB8AC3E}">
        <p14:creationId xmlns:p14="http://schemas.microsoft.com/office/powerpoint/2010/main" val="2206586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64515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6A144A95-C6C6-40D0-8BD8-1BCF5468B0FC}" type="slidenum">
              <a:rPr lang="en-US"/>
              <a:pPr eaLnBrk="1" hangingPunct="1"/>
              <a:t>59</a:t>
            </a:fld>
            <a:endParaRPr lang="en-US" dirty="0"/>
          </a:p>
        </p:txBody>
      </p:sp>
      <p:sp>
        <p:nvSpPr>
          <p:cNvPr id="6451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Summary</a:t>
            </a:r>
          </a:p>
        </p:txBody>
      </p:sp>
      <p:sp>
        <p:nvSpPr>
          <p:cNvPr id="6451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229600" cy="4525963"/>
          </a:xfrm>
        </p:spPr>
        <p:txBody>
          <a:bodyPr/>
          <a:lstStyle/>
          <a:p>
            <a:pPr eaLnBrk="1" hangingPunct="1"/>
            <a:r>
              <a:rPr lang="en-US" dirty="0" smtClean="0"/>
              <a:t>A proxy server represents a private network to another network</a:t>
            </a:r>
          </a:p>
          <a:p>
            <a:pPr eaLnBrk="1" hangingPunct="1"/>
            <a:r>
              <a:rPr lang="en-US" dirty="0" smtClean="0"/>
              <a:t>A honeypot is a decoy system used to attract hacking attacks in order to learn more about the techniques being used against a network</a:t>
            </a:r>
          </a:p>
          <a:p>
            <a:pPr eaLnBrk="1" hangingPunct="1"/>
            <a:r>
              <a:rPr lang="en-US" dirty="0" smtClean="0"/>
              <a:t>Malware can harm computers running any type of operating system at any time</a:t>
            </a:r>
          </a:p>
          <a:p>
            <a:pPr eaLnBrk="1" hangingPunct="1"/>
            <a:r>
              <a:rPr lang="en-US" dirty="0" smtClean="0"/>
              <a:t>An anti-malware team should be appointed to focus on maintaining anti-malware measures</a:t>
            </a:r>
          </a:p>
          <a:p>
            <a:pPr marL="0" indent="0" eaLnBrk="1" hangingPunct="1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8038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3_Default Design">
  <a:themeElements>
    <a:clrScheme name="3_Default Design 8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FFFFFF"/>
      </a:accent1>
      <a:accent2>
        <a:srgbClr val="3333CC"/>
      </a:accent2>
      <a:accent3>
        <a:srgbClr val="FFFFFF"/>
      </a:accent3>
      <a:accent4>
        <a:srgbClr val="000000"/>
      </a:accent4>
      <a:accent5>
        <a:srgbClr val="FFFFFF"/>
      </a:accent5>
      <a:accent6>
        <a:srgbClr val="2D2DB9"/>
      </a:accent6>
      <a:hlink>
        <a:srgbClr val="FFFFFF"/>
      </a:hlink>
      <a:folHlink>
        <a:srgbClr val="B2B2B2"/>
      </a:folHlink>
    </a:clrScheme>
    <a:fontScheme name="3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FFFF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FFFFFF"/>
        </a:accent5>
        <a:accent6>
          <a:srgbClr val="2D2DB9"/>
        </a:accent6>
        <a:hlink>
          <a:srgbClr val="FFFF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Default Design">
  <a:themeElements>
    <a:clrScheme name="2_Default Design 8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FFFFFF"/>
      </a:accent1>
      <a:accent2>
        <a:srgbClr val="3333CC"/>
      </a:accent2>
      <a:accent3>
        <a:srgbClr val="FFFFFF"/>
      </a:accent3>
      <a:accent4>
        <a:srgbClr val="000000"/>
      </a:accent4>
      <a:accent5>
        <a:srgbClr val="FFFFFF"/>
      </a:accent5>
      <a:accent6>
        <a:srgbClr val="2D2DB9"/>
      </a:accent6>
      <a:hlink>
        <a:srgbClr val="FFFFFF"/>
      </a:hlink>
      <a:folHlink>
        <a:srgbClr val="B2B2B2"/>
      </a:folHlink>
    </a:clrScheme>
    <a:fontScheme name="2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FFFF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FFFFFF"/>
        </a:accent5>
        <a:accent6>
          <a:srgbClr val="2D2DB9"/>
        </a:accent6>
        <a:hlink>
          <a:srgbClr val="FFFF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Default Design">
  <a:themeElements>
    <a:clrScheme name="1_Default Design 8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FFFFFF"/>
      </a:accent1>
      <a:accent2>
        <a:srgbClr val="3333CC"/>
      </a:accent2>
      <a:accent3>
        <a:srgbClr val="FFFFFF"/>
      </a:accent3>
      <a:accent4>
        <a:srgbClr val="000000"/>
      </a:accent4>
      <a:accent5>
        <a:srgbClr val="FFFFFF"/>
      </a:accent5>
      <a:accent6>
        <a:srgbClr val="2D2DB9"/>
      </a:accent6>
      <a:hlink>
        <a:srgbClr val="FFFFFF"/>
      </a:hlink>
      <a:folHlink>
        <a:srgbClr val="B2B2B2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FFFF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FFFFFF"/>
        </a:accent5>
        <a:accent6>
          <a:srgbClr val="2D2DB9"/>
        </a:accent6>
        <a:hlink>
          <a:srgbClr val="FFFF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34021</TotalTime>
  <Words>5958</Words>
  <Application>Microsoft Office PowerPoint</Application>
  <PresentationFormat>On-screen Show (4:3)</PresentationFormat>
  <Paragraphs>1103</Paragraphs>
  <Slides>59</Slides>
  <Notes>59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59</vt:i4>
      </vt:variant>
    </vt:vector>
  </HeadingPairs>
  <TitlesOfParts>
    <vt:vector size="68" baseType="lpstr">
      <vt:lpstr>ＭＳ Ｐゴシック</vt:lpstr>
      <vt:lpstr>Arial</vt:lpstr>
      <vt:lpstr>Calibri</vt:lpstr>
      <vt:lpstr>Courier New</vt:lpstr>
      <vt:lpstr>Times New Roman</vt:lpstr>
      <vt:lpstr>3_Default Design</vt:lpstr>
      <vt:lpstr>2_Default Design</vt:lpstr>
      <vt:lpstr>1_Default Design</vt:lpstr>
      <vt:lpstr>Default Design</vt:lpstr>
      <vt:lpstr>Network+ Guide to Networks 7th Edition</vt:lpstr>
      <vt:lpstr>Objectives</vt:lpstr>
      <vt:lpstr>Security Assessment</vt:lpstr>
      <vt:lpstr>Security Risks</vt:lpstr>
      <vt:lpstr>Risks Associated with People</vt:lpstr>
      <vt:lpstr>Risks Associated with Transmission and Hardware</vt:lpstr>
      <vt:lpstr>Risks Associated with Transmission and Hardware</vt:lpstr>
      <vt:lpstr>Risks Associated with Transmission and Hardware</vt:lpstr>
      <vt:lpstr>Risks Associated with Protocols and Software</vt:lpstr>
      <vt:lpstr>Risks Associated with Protocols and Software</vt:lpstr>
      <vt:lpstr>Risks Associated with Internet Access</vt:lpstr>
      <vt:lpstr>Risks Associated with Internet Access</vt:lpstr>
      <vt:lpstr>Risks Associated with Internet Access</vt:lpstr>
      <vt:lpstr>Effective Security Policies</vt:lpstr>
      <vt:lpstr>Security Policy Goals</vt:lpstr>
      <vt:lpstr>Security Policy Goals</vt:lpstr>
      <vt:lpstr>Security Policy Content</vt:lpstr>
      <vt:lpstr>Security in Network Design</vt:lpstr>
      <vt:lpstr>NOS Security</vt:lpstr>
      <vt:lpstr>Logon Restrictions</vt:lpstr>
      <vt:lpstr>Network Access Control</vt:lpstr>
      <vt:lpstr>Network Access Control</vt:lpstr>
      <vt:lpstr>Access Control Lists Used by Routers</vt:lpstr>
      <vt:lpstr>Access Control Lists Used by Routers</vt:lpstr>
      <vt:lpstr>Access Control Lists Used by Routers</vt:lpstr>
      <vt:lpstr>Access Control Lists Used by Routers</vt:lpstr>
      <vt:lpstr>Intrusion Detection and Prevention</vt:lpstr>
      <vt:lpstr>Intrusion Detection and Prevention</vt:lpstr>
      <vt:lpstr>Intrusion Detection and Prevention</vt:lpstr>
      <vt:lpstr>Intrusion Detection and Prevention</vt:lpstr>
      <vt:lpstr>Intrusion Detection and Prevention</vt:lpstr>
      <vt:lpstr>Firewalls</vt:lpstr>
      <vt:lpstr>Firewalls</vt:lpstr>
      <vt:lpstr>Firewalls</vt:lpstr>
      <vt:lpstr>Firewalls</vt:lpstr>
      <vt:lpstr>Firewalls</vt:lpstr>
      <vt:lpstr>Firewalls</vt:lpstr>
      <vt:lpstr>Firewalls</vt:lpstr>
      <vt:lpstr>Proxy Servers</vt:lpstr>
      <vt:lpstr>Proxy Servers</vt:lpstr>
      <vt:lpstr>Proxy Servers</vt:lpstr>
      <vt:lpstr>SIEM (Security Information and Event Management)</vt:lpstr>
      <vt:lpstr>Scanning Tools</vt:lpstr>
      <vt:lpstr>Honeypots and Honeynets</vt:lpstr>
      <vt:lpstr>Troubleshooting Malware Risks and Infections</vt:lpstr>
      <vt:lpstr>Troubleshooting Malware Risks and Infections</vt:lpstr>
      <vt:lpstr>Malware Types and Characteristics</vt:lpstr>
      <vt:lpstr>Malware Types and Characteristics</vt:lpstr>
      <vt:lpstr>Malware Types and Characteristics</vt:lpstr>
      <vt:lpstr>Malware Types and Characteristics</vt:lpstr>
      <vt:lpstr>Anti-Malware Software</vt:lpstr>
      <vt:lpstr>Anti-Malware Software</vt:lpstr>
      <vt:lpstr>Anti-Malware Software</vt:lpstr>
      <vt:lpstr>Anti-Malware Software</vt:lpstr>
      <vt:lpstr>Anti-Malware Policies</vt:lpstr>
      <vt:lpstr>Summary</vt:lpstr>
      <vt:lpstr>Summary</vt:lpstr>
      <vt:lpstr>Summary</vt:lpstr>
      <vt:lpstr>Summary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8</dc:title>
  <dc:creator>Julie</dc:creator>
  <cp:lastModifiedBy>Cannistraci, Michelle</cp:lastModifiedBy>
  <cp:revision>1068</cp:revision>
  <dcterms:created xsi:type="dcterms:W3CDTF">2007-07-09T21:56:01Z</dcterms:created>
  <dcterms:modified xsi:type="dcterms:W3CDTF">2015-05-05T19:43:29Z</dcterms:modified>
</cp:coreProperties>
</file>