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1" r:id="rId1"/>
    <p:sldMasterId id="2147483650" r:id="rId2"/>
    <p:sldMasterId id="2147483649" r:id="rId3"/>
    <p:sldMasterId id="2147484064" r:id="rId4"/>
  </p:sldMasterIdLst>
  <p:notesMasterIdLst>
    <p:notesMasterId r:id="rId64"/>
  </p:notesMasterIdLst>
  <p:handoutMasterIdLst>
    <p:handoutMasterId r:id="rId65"/>
  </p:handoutMasterIdLst>
  <p:sldIdLst>
    <p:sldId id="318" r:id="rId5"/>
    <p:sldId id="319" r:id="rId6"/>
    <p:sldId id="320" r:id="rId7"/>
    <p:sldId id="321" r:id="rId8"/>
    <p:sldId id="381" r:id="rId9"/>
    <p:sldId id="382" r:id="rId10"/>
    <p:sldId id="383" r:id="rId11"/>
    <p:sldId id="384" r:id="rId12"/>
    <p:sldId id="385" r:id="rId13"/>
    <p:sldId id="386" r:id="rId14"/>
    <p:sldId id="387" r:id="rId15"/>
    <p:sldId id="388" r:id="rId16"/>
    <p:sldId id="324" r:id="rId17"/>
    <p:sldId id="325" r:id="rId18"/>
    <p:sldId id="326" r:id="rId19"/>
    <p:sldId id="329" r:id="rId20"/>
    <p:sldId id="389" r:id="rId21"/>
    <p:sldId id="331" r:id="rId22"/>
    <p:sldId id="332" r:id="rId23"/>
    <p:sldId id="333" r:id="rId24"/>
    <p:sldId id="390" r:id="rId25"/>
    <p:sldId id="391" r:id="rId26"/>
    <p:sldId id="392" r:id="rId27"/>
    <p:sldId id="393" r:id="rId28"/>
    <p:sldId id="394" r:id="rId29"/>
    <p:sldId id="395" r:id="rId30"/>
    <p:sldId id="396" r:id="rId31"/>
    <p:sldId id="397" r:id="rId32"/>
    <p:sldId id="398" r:id="rId33"/>
    <p:sldId id="399" r:id="rId34"/>
    <p:sldId id="400" r:id="rId35"/>
    <p:sldId id="401" r:id="rId36"/>
    <p:sldId id="402" r:id="rId37"/>
    <p:sldId id="403" r:id="rId38"/>
    <p:sldId id="404" r:id="rId39"/>
    <p:sldId id="405" r:id="rId40"/>
    <p:sldId id="406" r:id="rId41"/>
    <p:sldId id="407" r:id="rId42"/>
    <p:sldId id="408" r:id="rId43"/>
    <p:sldId id="409" r:id="rId44"/>
    <p:sldId id="410" r:id="rId45"/>
    <p:sldId id="411" r:id="rId46"/>
    <p:sldId id="412" r:id="rId47"/>
    <p:sldId id="413" r:id="rId48"/>
    <p:sldId id="414" r:id="rId49"/>
    <p:sldId id="415" r:id="rId50"/>
    <p:sldId id="416" r:id="rId51"/>
    <p:sldId id="417" r:id="rId52"/>
    <p:sldId id="418" r:id="rId53"/>
    <p:sldId id="419" r:id="rId54"/>
    <p:sldId id="420" r:id="rId55"/>
    <p:sldId id="421" r:id="rId56"/>
    <p:sldId id="422" r:id="rId57"/>
    <p:sldId id="423" r:id="rId58"/>
    <p:sldId id="424" r:id="rId59"/>
    <p:sldId id="367" r:id="rId60"/>
    <p:sldId id="376" r:id="rId61"/>
    <p:sldId id="425" r:id="rId62"/>
    <p:sldId id="426" r:id="rId6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75" autoAdjust="0"/>
    <p:restoredTop sz="94605" autoAdjust="0"/>
  </p:normalViewPr>
  <p:slideViewPr>
    <p:cSldViewPr>
      <p:cViewPr varScale="1">
        <p:scale>
          <a:sx n="87" d="100"/>
          <a:sy n="87" d="100"/>
        </p:scale>
        <p:origin x="1602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36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slide" Target="slides/slide59.xml"/><Relationship Id="rId68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61" Type="http://schemas.openxmlformats.org/officeDocument/2006/relationships/slide" Target="slides/slide57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notesMaster" Target="notesMasters/notesMaster1.xml"/><Relationship Id="rId69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dirty="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863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fld id="{E7D977D3-E97D-4816-A86A-DF8AA62C39F4}" type="datetimeFigureOut">
              <a:rPr lang="en-US"/>
              <a:pPr>
                <a:defRPr/>
              </a:pPr>
              <a:t>5/5/2015</a:t>
            </a:fld>
            <a:endParaRPr lang="en-US" dirty="0"/>
          </a:p>
        </p:txBody>
      </p:sp>
      <p:sp>
        <p:nvSpPr>
          <p:cNvPr id="1863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dirty="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863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fld id="{96B76CA3-7C65-453B-A061-18D75EFFB05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42083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34F33BE2-F50A-4647-B1FE-1406E3C50250}" type="datetimeFigureOut">
              <a:rPr lang="en-US"/>
              <a:pPr>
                <a:defRPr/>
              </a:pPr>
              <a:t>5/5/2015</a:t>
            </a:fld>
            <a:endParaRPr lang="en-US" dirty="0"/>
          </a:p>
        </p:txBody>
      </p:sp>
      <p:sp>
        <p:nvSpPr>
          <p:cNvPr id="655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78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78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91E39655-1142-4F1C-819C-1F572D7E412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10782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About the Presentations</a:t>
            </a:r>
          </a:p>
          <a:p>
            <a:endParaRPr lang="en-US" dirty="0" smtClean="0"/>
          </a:p>
          <a:p>
            <a:r>
              <a:rPr lang="en-US" dirty="0" smtClean="0"/>
              <a:t>The presentations cover the objectives found in the opening of each chapter.</a:t>
            </a:r>
          </a:p>
          <a:p>
            <a:r>
              <a:rPr lang="en-US" dirty="0" smtClean="0"/>
              <a:t>All chapter objectives are listed in the beginning of each presentation. </a:t>
            </a:r>
          </a:p>
          <a:p>
            <a:r>
              <a:rPr lang="en-US" dirty="0" smtClean="0"/>
              <a:t>You may customize the presentations to fit your class needs. </a:t>
            </a:r>
          </a:p>
          <a:p>
            <a:r>
              <a:rPr lang="en-US" dirty="0" smtClean="0"/>
              <a:t>Some figures from the chapters are included. A complete set of images from the book can be found on the Instructor Resources disc.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15112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F6BFA0E2-BBA9-4F8F-B158-7053E3994D1B}" type="slidenum">
              <a:rPr lang="en-US" smtClean="0"/>
              <a:pPr/>
              <a:t>2</a:t>
            </a:fld>
            <a:endParaRPr lang="en-US" dirty="0" smtClean="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b="1" dirty="0" smtClean="0"/>
              <a:t>Network+ Guide to Networks</a:t>
            </a:r>
            <a:br>
              <a:rPr lang="en-US" b="1" dirty="0" smtClean="0"/>
            </a:br>
            <a:r>
              <a:rPr lang="en-US" b="1" dirty="0" smtClean="0"/>
              <a:t>7</a:t>
            </a:r>
            <a:r>
              <a:rPr lang="en-US" b="1" baseline="30000" dirty="0" smtClean="0"/>
              <a:t>th</a:t>
            </a:r>
            <a:r>
              <a:rPr lang="en-US" b="1" dirty="0" smtClean="0"/>
              <a:t> Edition</a:t>
            </a:r>
          </a:p>
          <a:p>
            <a:pPr eaLnBrk="1" hangingPunct="1">
              <a:lnSpc>
                <a:spcPct val="90000"/>
              </a:lnSpc>
            </a:pPr>
            <a:r>
              <a:rPr lang="en-US" sz="1200" i="1" dirty="0" smtClean="0"/>
              <a:t>Chapter 1</a:t>
            </a:r>
          </a:p>
          <a:p>
            <a:pPr eaLnBrk="1" hangingPunct="1">
              <a:lnSpc>
                <a:spcPct val="90000"/>
              </a:lnSpc>
            </a:pPr>
            <a:r>
              <a:rPr lang="en-US" sz="1200" i="1" dirty="0" smtClean="0"/>
              <a:t>An Introduction to Networking</a:t>
            </a:r>
          </a:p>
          <a:p>
            <a:pPr eaLnBrk="1" hangingPunct="1"/>
            <a:endParaRPr lang="en-US" b="1" dirty="0" smtClean="0"/>
          </a:p>
          <a:p>
            <a:pPr eaLnBrk="1" hangingPunct="1"/>
            <a:endParaRPr lang="es-EC" dirty="0" smtClean="0"/>
          </a:p>
        </p:txBody>
      </p:sp>
    </p:spTree>
    <p:extLst>
      <p:ext uri="{BB962C8B-B14F-4D97-AF65-F5344CB8AC3E}">
        <p14:creationId xmlns:p14="http://schemas.microsoft.com/office/powerpoint/2010/main" val="41641343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dirty="0" smtClean="0"/>
              <a:t>Objectives</a:t>
            </a:r>
          </a:p>
          <a:p>
            <a:pPr eaLnBrk="1" hangingPunct="1"/>
            <a:endParaRPr lang="en-US" dirty="0" smtClean="0"/>
          </a:p>
          <a:p>
            <a:r>
              <a:rPr lang="en-US" dirty="0" smtClean="0"/>
              <a:t>Identify types of applications and protocols used on a network</a:t>
            </a:r>
          </a:p>
          <a:p>
            <a:r>
              <a:rPr lang="en-US" dirty="0" smtClean="0"/>
              <a:t>Distinguish between the client-server and peer-to-peer models used to control access to a network</a:t>
            </a:r>
          </a:p>
          <a:p>
            <a:r>
              <a:rPr lang="en-US" dirty="0" smtClean="0"/>
              <a:t>Describe various networking hardware devices and the most common physical topologies</a:t>
            </a:r>
          </a:p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93159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</a:p>
          <a:p>
            <a:endParaRPr lang="en-US" dirty="0" smtClean="0"/>
          </a:p>
          <a:p>
            <a:r>
              <a:rPr lang="en-US" dirty="0" smtClean="0"/>
              <a:t>Describe the seven layers of the OSI model</a:t>
            </a:r>
          </a:p>
          <a:p>
            <a:r>
              <a:rPr lang="en-US" dirty="0" smtClean="0"/>
              <a:t>Explore best practices for safety when working with networks and computers</a:t>
            </a:r>
          </a:p>
          <a:p>
            <a:r>
              <a:rPr lang="en-US" dirty="0" smtClean="0"/>
              <a:t>Describe the seven-step troubleshooting model for solving a networking problem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10491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How Networks Are Used</a:t>
            </a:r>
          </a:p>
          <a:p>
            <a:endParaRPr lang="en-US" dirty="0" smtClean="0"/>
          </a:p>
          <a:p>
            <a:r>
              <a:rPr lang="en-US" dirty="0" smtClean="0"/>
              <a:t>Network services - the resources a network makes available to its users</a:t>
            </a:r>
          </a:p>
          <a:p>
            <a:pPr lvl="1"/>
            <a:r>
              <a:rPr lang="en-US" dirty="0" smtClean="0"/>
              <a:t>Includes applications and the data provided by these applications</a:t>
            </a:r>
          </a:p>
          <a:p>
            <a:r>
              <a:rPr lang="en-US" dirty="0" smtClean="0"/>
              <a:t>Types of applications found on most networks:</a:t>
            </a:r>
          </a:p>
          <a:p>
            <a:pPr lvl="1"/>
            <a:r>
              <a:rPr lang="en-US" dirty="0" smtClean="0"/>
              <a:t>Client-Server </a:t>
            </a:r>
          </a:p>
          <a:p>
            <a:pPr lvl="1"/>
            <a:r>
              <a:rPr lang="en-US" dirty="0" smtClean="0"/>
              <a:t>File and Print Services </a:t>
            </a:r>
          </a:p>
          <a:p>
            <a:pPr lvl="1"/>
            <a:r>
              <a:rPr lang="en-US" dirty="0" smtClean="0"/>
              <a:t>Communications Services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89799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Client-Server Applications</a:t>
            </a:r>
          </a:p>
          <a:p>
            <a:endParaRPr lang="en-US" dirty="0" smtClean="0"/>
          </a:p>
          <a:p>
            <a:r>
              <a:rPr lang="en-US" dirty="0" smtClean="0"/>
              <a:t>Client computer requests data or a service from a second computer, called the server</a:t>
            </a:r>
          </a:p>
          <a:p>
            <a:r>
              <a:rPr lang="en-US" dirty="0" smtClean="0"/>
              <a:t>List of several popular client-server applications:</a:t>
            </a:r>
          </a:p>
          <a:p>
            <a:pPr lvl="1"/>
            <a:r>
              <a:rPr lang="en-US" dirty="0" smtClean="0"/>
              <a:t>Web service</a:t>
            </a:r>
          </a:p>
          <a:p>
            <a:pPr lvl="1"/>
            <a:r>
              <a:rPr lang="en-US" dirty="0" smtClean="0"/>
              <a:t>Email services</a:t>
            </a:r>
          </a:p>
          <a:p>
            <a:pPr lvl="1"/>
            <a:r>
              <a:rPr lang="en-US" dirty="0" smtClean="0"/>
              <a:t>FTP service</a:t>
            </a:r>
          </a:p>
          <a:p>
            <a:pPr lvl="1"/>
            <a:r>
              <a:rPr lang="en-US" dirty="0" smtClean="0"/>
              <a:t>Telnet service</a:t>
            </a:r>
          </a:p>
          <a:p>
            <a:pPr lvl="1"/>
            <a:r>
              <a:rPr lang="en-US" dirty="0" smtClean="0"/>
              <a:t>Remote Desktop</a:t>
            </a:r>
          </a:p>
          <a:p>
            <a:pPr lvl="1"/>
            <a:r>
              <a:rPr lang="en-US" dirty="0" smtClean="0"/>
              <a:t>Remote applications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09508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Client-Server Applications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69839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Client-Server Applications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8006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File and Print Services</a:t>
            </a:r>
          </a:p>
          <a:p>
            <a:endParaRPr lang="en-US" dirty="0" smtClean="0"/>
          </a:p>
          <a:p>
            <a:r>
              <a:rPr lang="en-US" dirty="0" smtClean="0"/>
              <a:t>File services - a server’s ability to share data files and disk storage space</a:t>
            </a:r>
          </a:p>
          <a:p>
            <a:r>
              <a:rPr lang="en-US" dirty="0" smtClean="0"/>
              <a:t>File server - a computer that provides file services</a:t>
            </a:r>
          </a:p>
          <a:p>
            <a:r>
              <a:rPr lang="en-US" dirty="0" smtClean="0"/>
              <a:t>Print services - ability to share printers across a network</a:t>
            </a:r>
          </a:p>
          <a:p>
            <a:pPr lvl="1"/>
            <a:r>
              <a:rPr lang="en-US" dirty="0" smtClean="0"/>
              <a:t>With one printer, less time is spent on maintenance and management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2950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Communication Services</a:t>
            </a:r>
          </a:p>
          <a:p>
            <a:endParaRPr lang="en-US" dirty="0" smtClean="0"/>
          </a:p>
          <a:p>
            <a:r>
              <a:rPr lang="en-US" dirty="0" smtClean="0"/>
              <a:t>Convergence - using the same network to deliver multiple types of communications services</a:t>
            </a:r>
          </a:p>
          <a:p>
            <a:r>
              <a:rPr lang="en-US" dirty="0" smtClean="0"/>
              <a:t>Unified communication (UC) - refers to the centralized management of multiple network-based communications</a:t>
            </a:r>
          </a:p>
          <a:p>
            <a:r>
              <a:rPr lang="en-US" dirty="0" smtClean="0"/>
              <a:t>Three types of communication services:</a:t>
            </a:r>
          </a:p>
          <a:p>
            <a:pPr lvl="1"/>
            <a:r>
              <a:rPr lang="en-US" dirty="0" smtClean="0"/>
              <a:t>Conversational voice - VoIP (Voice over IP)</a:t>
            </a:r>
          </a:p>
          <a:p>
            <a:pPr lvl="1"/>
            <a:r>
              <a:rPr lang="en-US" dirty="0" smtClean="0"/>
              <a:t>Streaming live audio and video</a:t>
            </a:r>
          </a:p>
          <a:p>
            <a:pPr lvl="1"/>
            <a:r>
              <a:rPr lang="en-US" dirty="0" smtClean="0"/>
              <a:t>Streaming stored audio and video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6683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Communication Services</a:t>
            </a:r>
          </a:p>
          <a:p>
            <a:endParaRPr lang="en-US" dirty="0" smtClean="0"/>
          </a:p>
          <a:p>
            <a:r>
              <a:rPr lang="en-US" dirty="0" smtClean="0"/>
              <a:t>Voice and video transmissions are delay-sensitive</a:t>
            </a:r>
          </a:p>
          <a:p>
            <a:pPr lvl="1"/>
            <a:r>
              <a:rPr lang="en-US" dirty="0" smtClean="0"/>
              <a:t>You don’t want to hear or see breaks in transmission</a:t>
            </a:r>
          </a:p>
          <a:p>
            <a:r>
              <a:rPr lang="en-US" dirty="0" smtClean="0"/>
              <a:t>Voice and video transmission are considered loss-tolerant</a:t>
            </a:r>
          </a:p>
          <a:p>
            <a:r>
              <a:rPr lang="en-US" dirty="0" smtClean="0"/>
              <a:t>Network administrators must pay attention to the quality of service (</a:t>
            </a:r>
            <a:r>
              <a:rPr lang="en-US" dirty="0" err="1" smtClean="0"/>
              <a:t>QoS</a:t>
            </a:r>
            <a:r>
              <a:rPr lang="en-US" dirty="0" smtClean="0"/>
              <a:t>) a network provides for voice and video</a:t>
            </a:r>
          </a:p>
          <a:p>
            <a:r>
              <a:rPr lang="en-US" dirty="0" smtClean="0"/>
              <a:t>Bandwidth - the amount of traffic, or data transmission activity, on the network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23581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Controlling Network Access</a:t>
            </a:r>
          </a:p>
          <a:p>
            <a:endParaRPr lang="en-US" dirty="0" smtClean="0"/>
          </a:p>
          <a:p>
            <a:r>
              <a:rPr lang="en-US" dirty="0" smtClean="0"/>
              <a:t>Topology - how parts of a whole work together</a:t>
            </a:r>
          </a:p>
          <a:p>
            <a:r>
              <a:rPr lang="en-US" dirty="0" smtClean="0"/>
              <a:t>Physical topology - mostly applies to hardware and describes how computers, other devices, and cables fir together to form the physical network</a:t>
            </a:r>
          </a:p>
          <a:p>
            <a:r>
              <a:rPr lang="en-US" dirty="0" smtClean="0"/>
              <a:t>Logical topology - has to do with software and describes how access to the network is controlled</a:t>
            </a:r>
          </a:p>
          <a:p>
            <a:pPr lvl="1"/>
            <a:r>
              <a:rPr lang="en-US" dirty="0" smtClean="0"/>
              <a:t>How users and programs initially gain access to the network</a:t>
            </a:r>
          </a:p>
          <a:p>
            <a:r>
              <a:rPr lang="en-US" dirty="0" smtClean="0"/>
              <a:t>Network operating system - controls access to the entire network</a:t>
            </a:r>
          </a:p>
          <a:p>
            <a:pPr lvl="1"/>
            <a:r>
              <a:rPr lang="en-US" dirty="0" smtClean="0"/>
              <a:t>Required by client-server models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54936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Peer-to-Peer Model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Peer-to-peer (P2P) network model - the OS of each computer on the network is responsible for controlling access to its resources</a:t>
            </a:r>
          </a:p>
          <a:p>
            <a:pPr lvl="1" eaLnBrk="1" hangingPunct="1"/>
            <a:r>
              <a:rPr lang="en-US" dirty="0" smtClean="0"/>
              <a:t>No centralized control</a:t>
            </a:r>
          </a:p>
          <a:p>
            <a:pPr eaLnBrk="1" hangingPunct="1"/>
            <a:r>
              <a:rPr lang="en-US" dirty="0" smtClean="0"/>
              <a:t>Computers, called nodes or hosts, form a logical group of computers and users</a:t>
            </a:r>
          </a:p>
          <a:p>
            <a:pPr lvl="1" eaLnBrk="1" hangingPunct="1"/>
            <a:r>
              <a:rPr lang="en-US" dirty="0" smtClean="0"/>
              <a:t>May share resources</a:t>
            </a:r>
          </a:p>
          <a:p>
            <a:pPr lvl="1" eaLnBrk="1" hangingPunct="1"/>
            <a:r>
              <a:rPr lang="en-US" dirty="0" smtClean="0"/>
              <a:t>May prevent access to resources</a:t>
            </a:r>
          </a:p>
          <a:p>
            <a:pPr eaLnBrk="1" hangingPunct="1"/>
            <a:r>
              <a:rPr lang="en-US" dirty="0" smtClean="0"/>
              <a:t>Each computer user has a Windows local account</a:t>
            </a:r>
          </a:p>
          <a:p>
            <a:pPr lvl="1" eaLnBrk="1" hangingPunct="1"/>
            <a:r>
              <a:rPr lang="en-US" dirty="0" smtClean="0"/>
              <a:t>Works only on that one computer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61850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Peer-to-Peer Model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64540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Peer-to-Peer Model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Advantages</a:t>
            </a:r>
          </a:p>
          <a:p>
            <a:pPr lvl="1" eaLnBrk="1" hangingPunct="1"/>
            <a:r>
              <a:rPr lang="en-US" dirty="0" smtClean="0"/>
              <a:t>Simple configuration</a:t>
            </a:r>
          </a:p>
          <a:p>
            <a:pPr lvl="1" eaLnBrk="1" hangingPunct="1"/>
            <a:r>
              <a:rPr lang="en-US" dirty="0" smtClean="0"/>
              <a:t>Less expensive</a:t>
            </a:r>
          </a:p>
          <a:p>
            <a:pPr lvl="2" eaLnBrk="1" hangingPunct="1"/>
            <a:r>
              <a:rPr lang="en-US" dirty="0" smtClean="0"/>
              <a:t>Compared to other network models</a:t>
            </a:r>
          </a:p>
          <a:p>
            <a:pPr eaLnBrk="1" hangingPunct="1"/>
            <a:r>
              <a:rPr lang="en-US" dirty="0" smtClean="0"/>
              <a:t>Disadvantages</a:t>
            </a:r>
          </a:p>
          <a:p>
            <a:pPr lvl="1" eaLnBrk="1" hangingPunct="1"/>
            <a:r>
              <a:rPr lang="en-US" dirty="0" smtClean="0"/>
              <a:t>Not scalable</a:t>
            </a:r>
          </a:p>
          <a:p>
            <a:pPr lvl="1" eaLnBrk="1" hangingPunct="1"/>
            <a:r>
              <a:rPr lang="en-US" dirty="0" smtClean="0"/>
              <a:t>Not necessarily secure</a:t>
            </a:r>
          </a:p>
          <a:p>
            <a:pPr lvl="1" eaLnBrk="1" hangingPunct="1"/>
            <a:r>
              <a:rPr lang="en-US" dirty="0" smtClean="0"/>
              <a:t>Not practical for large installations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39886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Client-Server Network Model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Resources are managed by the network operating system (NOS) via a centralized directory database</a:t>
            </a:r>
          </a:p>
          <a:p>
            <a:pPr eaLnBrk="1" hangingPunct="1"/>
            <a:r>
              <a:rPr lang="en-US" dirty="0" smtClean="0"/>
              <a:t>Windows domain - a logical group of computers that a Windows Server can control</a:t>
            </a:r>
          </a:p>
          <a:p>
            <a:pPr eaLnBrk="1" hangingPunct="1"/>
            <a:r>
              <a:rPr lang="en-US" dirty="0" smtClean="0"/>
              <a:t>Active Directory (AD) - the centralized directory database that contains user account information and security for the entire group of computers</a:t>
            </a:r>
          </a:p>
          <a:p>
            <a:pPr eaLnBrk="1" hangingPunct="1"/>
            <a:r>
              <a:rPr lang="en-US" dirty="0" smtClean="0"/>
              <a:t>Global account (a.k.a. global username or network ID) - a domain-level account assigned by the network administrator and is kept in AD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991751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Client-Server Network Model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A user can sign on to the network from any computer on the network and gain access to the resources that AD allows</a:t>
            </a:r>
          </a:p>
          <a:p>
            <a:pPr lvl="1" eaLnBrk="1" hangingPunct="1"/>
            <a:r>
              <a:rPr lang="en-US" dirty="0" smtClean="0"/>
              <a:t>This process is managed by Active Directory Domain Services (AD DS)</a:t>
            </a:r>
          </a:p>
          <a:p>
            <a:pPr eaLnBrk="1" hangingPunct="1"/>
            <a:r>
              <a:rPr lang="en-US" dirty="0" smtClean="0"/>
              <a:t>Clients don’t share their resources directly with each other</a:t>
            </a:r>
          </a:p>
          <a:p>
            <a:pPr lvl="1" eaLnBrk="1" hangingPunct="1"/>
            <a:r>
              <a:rPr lang="en-US" dirty="0" smtClean="0"/>
              <a:t>Access is controlled by entries in the centralized domain database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096363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Client-Server Network Model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87888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Client-Server Network Model</a:t>
            </a:r>
          </a:p>
          <a:p>
            <a:endParaRPr lang="en-US" dirty="0" smtClean="0"/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The NOS is responsible for: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Manages client data, resources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Ensures authorized user access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Controls user file access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Restricts user network access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Dictates computer communication rules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Supplies application to clients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Server examples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Windows Server 2012 R2, Ubuntu Server, or Red Hat Linux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17134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Client-Server Network Model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Servers that have a NOS installed require:</a:t>
            </a:r>
          </a:p>
          <a:p>
            <a:pPr lvl="1" eaLnBrk="1" hangingPunct="1"/>
            <a:r>
              <a:rPr lang="en-US" dirty="0" smtClean="0"/>
              <a:t>More memory, processing, storage capacity</a:t>
            </a:r>
          </a:p>
          <a:p>
            <a:pPr lvl="1" eaLnBrk="1" hangingPunct="1"/>
            <a:r>
              <a:rPr lang="en-US" dirty="0" smtClean="0"/>
              <a:t>Equipped with special hardware</a:t>
            </a:r>
          </a:p>
          <a:p>
            <a:pPr lvl="2" eaLnBrk="1" hangingPunct="1"/>
            <a:r>
              <a:rPr lang="en-US" dirty="0" smtClean="0"/>
              <a:t>Provides network management functions</a:t>
            </a:r>
          </a:p>
          <a:p>
            <a:pPr eaLnBrk="1" hangingPunct="1"/>
            <a:r>
              <a:rPr lang="en-US" dirty="0" smtClean="0"/>
              <a:t>Advantages relative to peer-to-peer networks</a:t>
            </a:r>
          </a:p>
          <a:p>
            <a:pPr lvl="1" eaLnBrk="1" hangingPunct="1"/>
            <a:r>
              <a:rPr lang="en-US" dirty="0" smtClean="0"/>
              <a:t>User credential assigned from one place</a:t>
            </a:r>
          </a:p>
          <a:p>
            <a:pPr lvl="1" eaLnBrk="1" hangingPunct="1"/>
            <a:r>
              <a:rPr lang="en-US" dirty="0" smtClean="0"/>
              <a:t>Multiple shared resource access centrally controlled</a:t>
            </a:r>
          </a:p>
          <a:p>
            <a:pPr lvl="1" eaLnBrk="1" hangingPunct="1"/>
            <a:r>
              <a:rPr lang="en-US" dirty="0" smtClean="0"/>
              <a:t>Central problem monitoring, diagnostics, correction capabilities</a:t>
            </a:r>
          </a:p>
          <a:p>
            <a:pPr lvl="1" eaLnBrk="1" hangingPunct="1"/>
            <a:r>
              <a:rPr lang="en-US" dirty="0" smtClean="0"/>
              <a:t>More scalable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066620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Networking Hardware and Physical Topologies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852045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LANs and Their Hardware</a:t>
            </a:r>
          </a:p>
          <a:p>
            <a:endParaRPr lang="en-US" dirty="0" smtClean="0"/>
          </a:p>
          <a:p>
            <a:r>
              <a:rPr lang="en-US" dirty="0" smtClean="0"/>
              <a:t>Local area network (LAN) - usually contained in a small space</a:t>
            </a:r>
          </a:p>
          <a:p>
            <a:pPr lvl="1"/>
            <a:r>
              <a:rPr lang="en-US" dirty="0" smtClean="0"/>
              <a:t>Such as an office or building</a:t>
            </a:r>
          </a:p>
          <a:p>
            <a:r>
              <a:rPr lang="en-US" dirty="0" smtClean="0"/>
              <a:t>Switch - receives incoming data from one of its ports and redirects it to another port or multiple ports</a:t>
            </a:r>
          </a:p>
          <a:p>
            <a:pPr lvl="1"/>
            <a:r>
              <a:rPr lang="en-US" dirty="0" smtClean="0"/>
              <a:t>Will send the data to its intended destination</a:t>
            </a:r>
          </a:p>
          <a:p>
            <a:r>
              <a:rPr lang="en-US" dirty="0" smtClean="0"/>
              <a:t>Star topology - all devices connect to one central device (usually a switch)</a:t>
            </a:r>
          </a:p>
          <a:p>
            <a:r>
              <a:rPr lang="en-US" dirty="0" smtClean="0"/>
              <a:t>Network interface card (NIC) - a network port used to attach a device to a network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192744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LANs and Their Hardware</a:t>
            </a:r>
          </a:p>
          <a:p>
            <a:endParaRPr lang="en-US" dirty="0" smtClean="0"/>
          </a:p>
          <a:p>
            <a:r>
              <a:rPr lang="en-US" dirty="0" smtClean="0"/>
              <a:t>A LAN can have several switches</a:t>
            </a:r>
          </a:p>
          <a:p>
            <a:r>
              <a:rPr lang="en-US" dirty="0" smtClean="0"/>
              <a:t>Backbone - a central conduit that connects the segments (pieces) of a network</a:t>
            </a:r>
          </a:p>
          <a:p>
            <a:pPr lvl="1"/>
            <a:r>
              <a:rPr lang="en-US" dirty="0" smtClean="0"/>
              <a:t>Might use higher transmission speeds and different cabling than network cables connected to computers</a:t>
            </a:r>
          </a:p>
          <a:p>
            <a:r>
              <a:rPr lang="en-US" dirty="0" smtClean="0"/>
              <a:t>Three switches daisy-chained together in a single line is said to use a bus topology</a:t>
            </a:r>
          </a:p>
          <a:p>
            <a:pPr lvl="1"/>
            <a:r>
              <a:rPr lang="en-US" dirty="0" smtClean="0"/>
              <a:t>However, each switch is connected to computers via a star topology, making it a star-bus topology</a:t>
            </a:r>
          </a:p>
          <a:p>
            <a:pPr lvl="1"/>
            <a:r>
              <a:rPr lang="en-US" dirty="0" smtClean="0"/>
              <a:t>A topology that combines topologies is known as a hybrid topology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009890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LANs and Their Hardware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856897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LANs and Their Hardware</a:t>
            </a:r>
          </a:p>
          <a:p>
            <a:endParaRPr lang="en-US" dirty="0" smtClean="0"/>
          </a:p>
          <a:p>
            <a:r>
              <a:rPr lang="en-US" dirty="0" smtClean="0"/>
              <a:t>Router - a device that manages traffic between two or more networks </a:t>
            </a:r>
          </a:p>
          <a:p>
            <a:pPr lvl="1"/>
            <a:r>
              <a:rPr lang="en-US" dirty="0" smtClean="0"/>
              <a:t>Can help find the best path for traffic to get from one network to another</a:t>
            </a:r>
          </a:p>
          <a:p>
            <a:r>
              <a:rPr lang="en-US" dirty="0" smtClean="0"/>
              <a:t>Routers can be used in small home networks to connect the home LAN to the Internet</a:t>
            </a:r>
          </a:p>
          <a:p>
            <a:r>
              <a:rPr lang="en-US" dirty="0" smtClean="0"/>
              <a:t>Industrial-grade routers can have several network ports, one for each network it connects to</a:t>
            </a:r>
          </a:p>
          <a:p>
            <a:r>
              <a:rPr lang="en-US" dirty="0" smtClean="0"/>
              <a:t>Difference between router and switch:</a:t>
            </a:r>
          </a:p>
          <a:p>
            <a:pPr lvl="1"/>
            <a:r>
              <a:rPr lang="en-US" dirty="0" smtClean="0"/>
              <a:t>Router is like a gateway between networks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403581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LANs and Their Hardware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098904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MANs and WANs</a:t>
            </a:r>
          </a:p>
          <a:p>
            <a:endParaRPr lang="en-US" dirty="0" smtClean="0"/>
          </a:p>
          <a:p>
            <a:r>
              <a:rPr lang="en-US" dirty="0" smtClean="0"/>
              <a:t>Metropolitan area network (MAN) - a group of connected LANs in the same geographical area</a:t>
            </a:r>
          </a:p>
          <a:p>
            <a:pPr lvl="1"/>
            <a:r>
              <a:rPr lang="en-US" dirty="0" smtClean="0"/>
              <a:t>Also known as a campus area network (CAN)</a:t>
            </a:r>
          </a:p>
          <a:p>
            <a:r>
              <a:rPr lang="en-US" dirty="0" smtClean="0"/>
              <a:t>WAN (wide area network) - a group of LANs that spread over a wide geographical area</a:t>
            </a:r>
          </a:p>
          <a:p>
            <a:pPr lvl="1"/>
            <a:r>
              <a:rPr lang="en-US" dirty="0" smtClean="0"/>
              <a:t>Internet is the largest and most varied WAN</a:t>
            </a:r>
          </a:p>
          <a:p>
            <a:r>
              <a:rPr lang="en-US" dirty="0" smtClean="0"/>
              <a:t>MANs and WANs often use different transmission methods and media than LANs</a:t>
            </a:r>
          </a:p>
          <a:p>
            <a:r>
              <a:rPr lang="en-US" dirty="0" smtClean="0"/>
              <a:t>PAN (personal area network) - smallest network</a:t>
            </a:r>
          </a:p>
          <a:p>
            <a:pPr lvl="1"/>
            <a:r>
              <a:rPr lang="en-US" dirty="0" smtClean="0"/>
              <a:t>A network of personal devices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720494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MANs and WANs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487793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Seven-Layer OSI Model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OSI (Open Systems Interconnection) reference model - a seven-layer model developed to categorize the layers of communication</a:t>
            </a:r>
          </a:p>
          <a:p>
            <a:pPr eaLnBrk="1" hangingPunct="1"/>
            <a:r>
              <a:rPr lang="en-US" dirty="0" smtClean="0"/>
              <a:t>Developed by ISO in the 1980s</a:t>
            </a:r>
          </a:p>
          <a:p>
            <a:pPr eaLnBrk="1" hangingPunct="1"/>
            <a:r>
              <a:rPr lang="en-US" dirty="0" smtClean="0"/>
              <a:t>The layers are numbered in order, starting with Layer 1, the Physical layer at the bottom</a:t>
            </a:r>
          </a:p>
          <a:p>
            <a:pPr lvl="1" eaLnBrk="1" hangingPunct="1"/>
            <a:r>
              <a:rPr lang="en-US" dirty="0" smtClean="0"/>
              <a:t>Physical, Data Link, Network, Transport, Session, Presentation, Application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457486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Seven-Layer OSI Model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411942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Layer 7: Application Layer</a:t>
            </a:r>
          </a:p>
          <a:p>
            <a:endParaRPr lang="en-US" dirty="0" smtClean="0"/>
          </a:p>
          <a:p>
            <a:r>
              <a:rPr lang="en-US" dirty="0" smtClean="0"/>
              <a:t>Application layer - describes the interface between two applications, on separate computers</a:t>
            </a:r>
          </a:p>
          <a:p>
            <a:r>
              <a:rPr lang="en-US" dirty="0" smtClean="0"/>
              <a:t>Application layer protocols are used by programs that fall into two categories:</a:t>
            </a:r>
          </a:p>
          <a:p>
            <a:pPr lvl="1"/>
            <a:r>
              <a:rPr lang="en-US" dirty="0" smtClean="0"/>
              <a:t>Provide services to a user, such as a browser and Web server</a:t>
            </a:r>
          </a:p>
          <a:p>
            <a:pPr lvl="1"/>
            <a:r>
              <a:rPr lang="en-US" dirty="0" smtClean="0"/>
              <a:t>Utility programs that provide services to the system, such as SNMP that monitor and gather information about network traffic</a:t>
            </a:r>
          </a:p>
          <a:p>
            <a:r>
              <a:rPr lang="en-US" dirty="0" smtClean="0"/>
              <a:t>Payload - data that is passed between applications or utility programs and the OS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310519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Layer 6: Presentation Layer</a:t>
            </a:r>
          </a:p>
          <a:p>
            <a:endParaRPr lang="en-US" dirty="0" smtClean="0"/>
          </a:p>
          <a:p>
            <a:r>
              <a:rPr lang="en-US" dirty="0" smtClean="0"/>
              <a:t>Presentation layer - responsible for reformatting, compressing, and/or encrypting data in a way that the receiving application can read</a:t>
            </a:r>
          </a:p>
          <a:p>
            <a:r>
              <a:rPr lang="en-US" dirty="0" smtClean="0"/>
              <a:t>Example:</a:t>
            </a:r>
          </a:p>
          <a:p>
            <a:pPr lvl="1"/>
            <a:r>
              <a:rPr lang="en-US" dirty="0" smtClean="0"/>
              <a:t>An email message can be encrypted at the Presentation layer by the email client or by the OS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464511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Layer 5: Session Layer</a:t>
            </a:r>
          </a:p>
          <a:p>
            <a:endParaRPr lang="en-US" dirty="0" smtClean="0"/>
          </a:p>
          <a:p>
            <a:r>
              <a:rPr lang="en-US" dirty="0" smtClean="0"/>
              <a:t>Session layer - describes how data between applications is synched and recovered if messages don’t arrive intact at the receiving application</a:t>
            </a:r>
          </a:p>
          <a:p>
            <a:r>
              <a:rPr lang="en-US" dirty="0" smtClean="0"/>
              <a:t>The Application, Presentation, and Session layers are intertwined</a:t>
            </a:r>
          </a:p>
          <a:p>
            <a:pPr lvl="1"/>
            <a:r>
              <a:rPr lang="en-US" dirty="0" smtClean="0"/>
              <a:t>Often difficult to distinguish between them</a:t>
            </a:r>
          </a:p>
          <a:p>
            <a:r>
              <a:rPr lang="en-US" dirty="0" smtClean="0"/>
              <a:t>Most tasks are performed by the OS when an application makes an API call to the OS</a:t>
            </a:r>
          </a:p>
          <a:p>
            <a:pPr lvl="1"/>
            <a:r>
              <a:rPr lang="en-US" dirty="0" smtClean="0"/>
              <a:t>Application programming interface (API) call is the method an application uses when it makes a request of the OS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914043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Layer 4: Transport Layer</a:t>
            </a:r>
          </a:p>
          <a:p>
            <a:endParaRPr lang="en-US" dirty="0" smtClean="0"/>
          </a:p>
          <a:p>
            <a:r>
              <a:rPr lang="en-US" dirty="0" smtClean="0"/>
              <a:t>Transport layer - responsible for transporting Application layer payloads from one application to another	</a:t>
            </a:r>
          </a:p>
          <a:p>
            <a:r>
              <a:rPr lang="en-US" dirty="0" smtClean="0"/>
              <a:t>Two main Transport layer protocols are: </a:t>
            </a:r>
          </a:p>
          <a:p>
            <a:pPr lvl="1"/>
            <a:r>
              <a:rPr lang="en-US" dirty="0" smtClean="0"/>
              <a:t>TCP (Transmission Control Protocol) - makes a connection with the end host, checks whether data was received; called a connection-oriented protocol</a:t>
            </a:r>
          </a:p>
          <a:p>
            <a:pPr lvl="1"/>
            <a:r>
              <a:rPr lang="en-US" dirty="0" smtClean="0"/>
              <a:t>UDP (User Datagram Protocol) - does not guarantee delivery by first connecting and checking whether data is received; called a connectionless protocol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754927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Layer 4: Transport Layer</a:t>
            </a:r>
          </a:p>
          <a:p>
            <a:endParaRPr lang="en-US" dirty="0" smtClean="0"/>
          </a:p>
          <a:p>
            <a:r>
              <a:rPr lang="en-US" dirty="0" smtClean="0"/>
              <a:t>Protocols add their own control information in an area at the beginning of the payload (called a header) </a:t>
            </a:r>
          </a:p>
          <a:p>
            <a:r>
              <a:rPr lang="en-US" dirty="0" smtClean="0"/>
              <a:t>Encapsulation - process of adding a header to the data inherited from the layer above</a:t>
            </a:r>
          </a:p>
          <a:p>
            <a:r>
              <a:rPr lang="en-US" dirty="0" smtClean="0"/>
              <a:t>The Transport layer header addresses the receiving application by a number called a port number</a:t>
            </a:r>
          </a:p>
          <a:p>
            <a:r>
              <a:rPr lang="en-US" dirty="0" smtClean="0"/>
              <a:t>If message is too large, TCP divides it into smaller messages called segments</a:t>
            </a:r>
          </a:p>
          <a:p>
            <a:pPr lvl="1"/>
            <a:r>
              <a:rPr lang="en-US" dirty="0" smtClean="0"/>
              <a:t>In UDP, the message is called a datagram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645067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Layer 3: Network Layer</a:t>
            </a:r>
          </a:p>
          <a:p>
            <a:endParaRPr lang="en-US" dirty="0" smtClean="0"/>
          </a:p>
          <a:p>
            <a:r>
              <a:rPr lang="en-US" dirty="0" smtClean="0"/>
              <a:t>Network layer - responsible for moving messages from one node to another until reaches destination</a:t>
            </a:r>
          </a:p>
          <a:p>
            <a:r>
              <a:rPr lang="en-US" dirty="0" smtClean="0"/>
              <a:t>IP adds its own Network layer header to the segment or datagram</a:t>
            </a:r>
          </a:p>
          <a:p>
            <a:pPr lvl="1"/>
            <a:r>
              <a:rPr lang="en-US" dirty="0" smtClean="0"/>
              <a:t>The entire Network layer message is called a packet</a:t>
            </a:r>
          </a:p>
          <a:p>
            <a:r>
              <a:rPr lang="en-US" dirty="0" smtClean="0"/>
              <a:t>IP address - assigned to each node on a network</a:t>
            </a:r>
          </a:p>
          <a:p>
            <a:pPr lvl="1"/>
            <a:r>
              <a:rPr lang="en-US" dirty="0" smtClean="0"/>
              <a:t>Network layer uses it to uniquely identify each host</a:t>
            </a:r>
          </a:p>
          <a:p>
            <a:r>
              <a:rPr lang="en-US" dirty="0" smtClean="0"/>
              <a:t>IP relies on several routing protocols to find the best route for a packet to take to reach destination</a:t>
            </a:r>
          </a:p>
          <a:p>
            <a:pPr lvl="1"/>
            <a:r>
              <a:rPr lang="en-US" dirty="0" smtClean="0"/>
              <a:t>ICMP and ARP are examples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664448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Layer 2: Data Link Layer</a:t>
            </a:r>
          </a:p>
          <a:p>
            <a:endParaRPr lang="en-US" dirty="0" smtClean="0"/>
          </a:p>
          <a:p>
            <a:r>
              <a:rPr lang="en-US" dirty="0" smtClean="0"/>
              <a:t>Layers 2 and 1 are responsible for interfacing with physical hardware on the local network</a:t>
            </a:r>
          </a:p>
          <a:p>
            <a:pPr lvl="1"/>
            <a:r>
              <a:rPr lang="en-US" dirty="0" smtClean="0"/>
              <a:t>Protocols at these layers are programmed into firmware of a computer’s NIC and other hardware</a:t>
            </a:r>
          </a:p>
          <a:p>
            <a:r>
              <a:rPr lang="en-US" dirty="0" smtClean="0"/>
              <a:t>Type of networking hardware or technology used on a network determine the Link Layer protocol used</a:t>
            </a:r>
          </a:p>
          <a:p>
            <a:pPr lvl="1"/>
            <a:r>
              <a:rPr lang="en-US" dirty="0" smtClean="0"/>
              <a:t>Ethernet and Wi-Fi are examples</a:t>
            </a:r>
          </a:p>
          <a:p>
            <a:r>
              <a:rPr lang="en-US" dirty="0" smtClean="0"/>
              <a:t>The Link layer puts control information in a Link layer header and at the end of the packet in a trailer</a:t>
            </a:r>
          </a:p>
          <a:p>
            <a:pPr lvl="1"/>
            <a:r>
              <a:rPr lang="en-US" dirty="0" smtClean="0"/>
              <a:t>Entire Link layer is called a frame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172739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Layer 2: Data Link Layer</a:t>
            </a:r>
          </a:p>
          <a:p>
            <a:endParaRPr lang="en-US" dirty="0" smtClean="0"/>
          </a:p>
          <a:p>
            <a:r>
              <a:rPr lang="en-US" dirty="0" smtClean="0"/>
              <a:t>MAC (Media Access Control) address - hardware address of the source and destination NICs</a:t>
            </a:r>
          </a:p>
          <a:p>
            <a:pPr lvl="1"/>
            <a:r>
              <a:rPr lang="en-US" dirty="0" smtClean="0"/>
              <a:t>Also called a physical address, hardware address, or Data Link layer address</a:t>
            </a:r>
          </a:p>
          <a:p>
            <a:pPr lvl="1"/>
            <a:r>
              <a:rPr lang="en-US" dirty="0" smtClean="0"/>
              <a:t>Embedded on every network adapter and are considered short-range addresses that can only find nodes on the local network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64767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Layer 1: Physical Layer</a:t>
            </a:r>
          </a:p>
          <a:p>
            <a:endParaRPr lang="en-US" dirty="0" smtClean="0"/>
          </a:p>
          <a:p>
            <a:r>
              <a:rPr lang="en-US" dirty="0" smtClean="0"/>
              <a:t>Physical layer - simplest layer and is responsible for sending bits via a wired or wireless transmission</a:t>
            </a:r>
          </a:p>
          <a:p>
            <a:r>
              <a:rPr lang="en-US" dirty="0" smtClean="0"/>
              <a:t>Can be transmitted as:</a:t>
            </a:r>
          </a:p>
          <a:p>
            <a:pPr lvl="1"/>
            <a:r>
              <a:rPr lang="en-US" dirty="0" smtClean="0"/>
              <a:t>Wavelengths in the air</a:t>
            </a:r>
          </a:p>
          <a:p>
            <a:pPr lvl="1"/>
            <a:r>
              <a:rPr lang="en-US" dirty="0" smtClean="0"/>
              <a:t>Voltage on a copper wire</a:t>
            </a:r>
          </a:p>
          <a:p>
            <a:pPr lvl="1"/>
            <a:r>
              <a:rPr lang="en-US" dirty="0" smtClean="0"/>
              <a:t>Light (via fiber-optic cabling)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934772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Protocol Data Unit or PDU</a:t>
            </a:r>
          </a:p>
          <a:p>
            <a:endParaRPr lang="en-US" dirty="0" smtClean="0"/>
          </a:p>
          <a:p>
            <a:r>
              <a:rPr lang="en-US" dirty="0" smtClean="0"/>
              <a:t>Protocol data unit (PDU) - the technical name for a group of bits as it moves from one layer to the next and from one LAN to the next</a:t>
            </a:r>
          </a:p>
          <a:p>
            <a:pPr lvl="1"/>
            <a:r>
              <a:rPr lang="en-US" dirty="0" smtClean="0"/>
              <a:t>Technicians loosely call this group of bits a message or a transmission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32040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Summary of How the Layers Work Together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828373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Summary of How the Layers Work Together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593666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Staying Safe When Working with Networks and Computers</a:t>
            </a:r>
          </a:p>
          <a:p>
            <a:endParaRPr lang="en-US" dirty="0" smtClean="0"/>
          </a:p>
          <a:p>
            <a:r>
              <a:rPr lang="en-US" dirty="0" smtClean="0"/>
              <a:t>Network and computer technicians need to know how to protect themselves</a:t>
            </a:r>
          </a:p>
          <a:p>
            <a:pPr lvl="1"/>
            <a:r>
              <a:rPr lang="en-US" dirty="0" smtClean="0"/>
              <a:t>As wells as protect sensitive electronic components</a:t>
            </a:r>
          </a:p>
          <a:p>
            <a:r>
              <a:rPr lang="en-US" dirty="0" smtClean="0"/>
              <a:t>This section takes a look at some best practices for safety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466471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Emergency Procedures</a:t>
            </a:r>
          </a:p>
          <a:p>
            <a:endParaRPr lang="en-US" dirty="0" smtClean="0"/>
          </a:p>
          <a:p>
            <a:r>
              <a:rPr lang="en-US" dirty="0" smtClean="0"/>
              <a:t>Know the best escape route or emergency exit</a:t>
            </a:r>
          </a:p>
          <a:p>
            <a:r>
              <a:rPr lang="en-US" dirty="0" smtClean="0"/>
              <a:t>Fire Suppression Systems - have a fire suppression system in the data center that includes:</a:t>
            </a:r>
          </a:p>
          <a:p>
            <a:pPr lvl="1"/>
            <a:r>
              <a:rPr lang="en-US" dirty="0" smtClean="0"/>
              <a:t>Emergency alert system</a:t>
            </a:r>
          </a:p>
          <a:p>
            <a:pPr lvl="1"/>
            <a:r>
              <a:rPr lang="en-US" dirty="0" smtClean="0"/>
              <a:t>Portable fire extinguishers</a:t>
            </a:r>
          </a:p>
          <a:p>
            <a:pPr lvl="1"/>
            <a:r>
              <a:rPr lang="en-US" dirty="0" smtClean="0"/>
              <a:t>Emergency power-off switch</a:t>
            </a:r>
          </a:p>
          <a:p>
            <a:pPr lvl="1"/>
            <a:r>
              <a:rPr lang="en-US" dirty="0" smtClean="0"/>
              <a:t>Suppression agent</a:t>
            </a:r>
          </a:p>
          <a:p>
            <a:r>
              <a:rPr lang="en-US" dirty="0" smtClean="0"/>
              <a:t>Fail Open or Fail Close - does the security system allow access during a failure (fail open) or deny access during the failure (fail close)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246590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Emergency Procedures</a:t>
            </a:r>
          </a:p>
          <a:p>
            <a:endParaRPr lang="en-US" dirty="0" smtClean="0"/>
          </a:p>
          <a:p>
            <a:r>
              <a:rPr lang="en-US" dirty="0" smtClean="0"/>
              <a:t>Material Safety Data Sheet (MSDS) - explains how to properly handle substances such as chemical solvents and how to dispose of them</a:t>
            </a:r>
          </a:p>
          <a:p>
            <a:pPr lvl="1"/>
            <a:r>
              <a:rPr lang="en-US" dirty="0" smtClean="0"/>
              <a:t>Includes information such as physical data, toxicity, health effects, first aid, storage, shipping, disposal, and spill procedures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171522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HVAC Systems</a:t>
            </a:r>
          </a:p>
          <a:p>
            <a:endParaRPr lang="en-US" dirty="0" smtClean="0"/>
          </a:p>
          <a:p>
            <a:r>
              <a:rPr lang="en-US" dirty="0" smtClean="0"/>
              <a:t>Heating, ventilation, and air conditioning (HVAC) system - controls the environment in a data center</a:t>
            </a:r>
          </a:p>
          <a:p>
            <a:pPr lvl="1"/>
            <a:r>
              <a:rPr lang="en-US" dirty="0" smtClean="0"/>
              <a:t>Including the temperature, humidity, airflow, and air filtering</a:t>
            </a:r>
          </a:p>
          <a:p>
            <a:r>
              <a:rPr lang="en-US" dirty="0" smtClean="0"/>
              <a:t>HVAC system must provide acceptable temperature and humidity ranges for devices that might overheat or fail due to high humidity</a:t>
            </a:r>
          </a:p>
          <a:p>
            <a:r>
              <a:rPr lang="en-US" dirty="0" smtClean="0"/>
              <a:t>HVAC systems and network cabling often occupy the space above the ceiling or below the floor in a data center</a:t>
            </a:r>
          </a:p>
          <a:p>
            <a:pPr lvl="1"/>
            <a:r>
              <a:rPr lang="en-US" dirty="0" smtClean="0"/>
              <a:t>Called the plenum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221246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Protecting Against Static Electricity</a:t>
            </a:r>
          </a:p>
          <a:p>
            <a:endParaRPr lang="en-US" dirty="0" smtClean="0"/>
          </a:p>
          <a:p>
            <a:r>
              <a:rPr lang="en-US" dirty="0" smtClean="0"/>
              <a:t>Computer components are grounded inside a computer case</a:t>
            </a:r>
          </a:p>
          <a:p>
            <a:r>
              <a:rPr lang="en-US" dirty="0" smtClean="0"/>
              <a:t>Sensitive electronic components can be damaged by electrostatic discharge (ESD)</a:t>
            </a:r>
          </a:p>
          <a:p>
            <a:r>
              <a:rPr lang="en-US" dirty="0" smtClean="0"/>
              <a:t>Static electricity can cause two types of damage:</a:t>
            </a:r>
          </a:p>
          <a:p>
            <a:pPr lvl="1"/>
            <a:r>
              <a:rPr lang="en-US" dirty="0" smtClean="0"/>
              <a:t>Catastrophic failure - destroyed beyond use</a:t>
            </a:r>
          </a:p>
          <a:p>
            <a:pPr lvl="1"/>
            <a:r>
              <a:rPr lang="en-US" dirty="0" smtClean="0"/>
              <a:t>Upset failure - shorten the life of a component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593437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Protecting Against Static Electricity</a:t>
            </a:r>
          </a:p>
          <a:p>
            <a:endParaRPr lang="en-US" dirty="0" smtClean="0"/>
          </a:p>
          <a:p>
            <a:r>
              <a:rPr lang="en-US" dirty="0" smtClean="0"/>
              <a:t>Before touching a component, ground yourself by:</a:t>
            </a:r>
          </a:p>
          <a:p>
            <a:pPr lvl="1"/>
            <a:r>
              <a:rPr lang="en-US" dirty="0" smtClean="0"/>
              <a:t>Wearing an ESD strap around your wrist that clips onto the chassis or computer case</a:t>
            </a:r>
          </a:p>
          <a:p>
            <a:pPr lvl="1"/>
            <a:r>
              <a:rPr lang="en-US" dirty="0" smtClean="0"/>
              <a:t>Touching the case before touching any component inside the case</a:t>
            </a:r>
          </a:p>
          <a:p>
            <a:pPr lvl="1"/>
            <a:r>
              <a:rPr lang="en-US" dirty="0" smtClean="0"/>
              <a:t>Storing a component inside an antistatic bag</a:t>
            </a:r>
          </a:p>
          <a:p>
            <a:r>
              <a:rPr lang="en-US" dirty="0" smtClean="0"/>
              <a:t>In addition to protecting against ESD, always shut down and unplug a computer before working inside it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708949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Installation Safety</a:t>
            </a:r>
          </a:p>
          <a:p>
            <a:endParaRPr lang="en-US" dirty="0" smtClean="0"/>
          </a:p>
          <a:p>
            <a:r>
              <a:rPr lang="en-US" dirty="0" smtClean="0"/>
              <a:t>Lifting Heavy Objects - follow these guidelines:</a:t>
            </a:r>
          </a:p>
          <a:p>
            <a:pPr lvl="1"/>
            <a:r>
              <a:rPr lang="en-US" dirty="0" smtClean="0"/>
              <a:t>Decide which side of object to face so load is most balanced</a:t>
            </a:r>
          </a:p>
          <a:p>
            <a:pPr lvl="1"/>
            <a:r>
              <a:rPr lang="en-US" dirty="0" smtClean="0"/>
              <a:t>Stand close to the object with your feet apart</a:t>
            </a:r>
          </a:p>
          <a:p>
            <a:pPr lvl="1"/>
            <a:r>
              <a:rPr lang="en-US" dirty="0" smtClean="0"/>
              <a:t>Keep your back straight, bend knees and grip load</a:t>
            </a:r>
          </a:p>
          <a:p>
            <a:pPr lvl="1"/>
            <a:r>
              <a:rPr lang="en-US" dirty="0" smtClean="0"/>
              <a:t>Lift with your legs, arms, and shoulders (not your back or stomach)</a:t>
            </a:r>
          </a:p>
          <a:p>
            <a:pPr lvl="1"/>
            <a:r>
              <a:rPr lang="en-US" dirty="0" smtClean="0"/>
              <a:t>Keep the load close to your body and avoid twisting your body while you’re holding it</a:t>
            </a:r>
          </a:p>
          <a:p>
            <a:pPr lvl="1"/>
            <a:r>
              <a:rPr lang="en-US" dirty="0" smtClean="0"/>
              <a:t>To put the object down, keep your back as straight as possible and lower object by bending your knees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490139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Installation Safety</a:t>
            </a:r>
          </a:p>
          <a:p>
            <a:endParaRPr lang="en-US" dirty="0" smtClean="0"/>
          </a:p>
          <a:p>
            <a:r>
              <a:rPr lang="en-US" dirty="0" smtClean="0"/>
              <a:t>Rack Installations - switches, routers, servers, and patch panels can be installed in racks</a:t>
            </a:r>
          </a:p>
          <a:p>
            <a:pPr lvl="1"/>
            <a:r>
              <a:rPr lang="en-US" dirty="0" smtClean="0"/>
              <a:t>Follow device manufacturer’s guidelines for requirements for the rack and the direction for installation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795889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Installation Safety</a:t>
            </a:r>
          </a:p>
          <a:p>
            <a:endParaRPr lang="en-US" dirty="0" smtClean="0"/>
          </a:p>
          <a:p>
            <a:r>
              <a:rPr lang="en-US" dirty="0" smtClean="0"/>
              <a:t>General directions for safely installing rack-mountable devices:</a:t>
            </a:r>
          </a:p>
          <a:p>
            <a:pPr lvl="1"/>
            <a:r>
              <a:rPr lang="en-US" dirty="0" smtClean="0"/>
              <a:t>Engage brakes on rack wheels, if applicable</a:t>
            </a:r>
          </a:p>
          <a:p>
            <a:pPr lvl="1"/>
            <a:r>
              <a:rPr lang="en-US" dirty="0" smtClean="0"/>
              <a:t>Wear an ESD strap</a:t>
            </a:r>
          </a:p>
          <a:p>
            <a:pPr lvl="1"/>
            <a:r>
              <a:rPr lang="en-US" dirty="0" smtClean="0"/>
              <a:t>Place the device in the rack for good airflow</a:t>
            </a:r>
          </a:p>
          <a:p>
            <a:pPr lvl="1"/>
            <a:r>
              <a:rPr lang="en-US" dirty="0" smtClean="0"/>
              <a:t>Device must be well grounded</a:t>
            </a:r>
          </a:p>
          <a:p>
            <a:pPr lvl="1"/>
            <a:r>
              <a:rPr lang="en-US" dirty="0" smtClean="0"/>
              <a:t>Pay attention to tools as you work so they don’t accidentally fall into a rack of expensive equipment</a:t>
            </a:r>
          </a:p>
          <a:p>
            <a:pPr lvl="1"/>
            <a:r>
              <a:rPr lang="en-US" dirty="0" smtClean="0"/>
              <a:t>Install fan trays so that air flows in the same direction as the fans inside the device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0311798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Installation Safety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3161854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Electrical and Tool Safety in Data Centers</a:t>
            </a:r>
          </a:p>
          <a:p>
            <a:endParaRPr lang="en-US" dirty="0" smtClean="0"/>
          </a:p>
          <a:p>
            <a:r>
              <a:rPr lang="en-US" dirty="0" smtClean="0"/>
              <a:t>Electrical and tool safety is generally regulated by OSHA (Occupational Safety and Health Administration)</a:t>
            </a:r>
          </a:p>
          <a:p>
            <a:r>
              <a:rPr lang="en-US" dirty="0" smtClean="0"/>
              <a:t>OSHA guidelines when using power tools:</a:t>
            </a:r>
          </a:p>
          <a:p>
            <a:pPr lvl="1"/>
            <a:r>
              <a:rPr lang="en-US" dirty="0" smtClean="0"/>
              <a:t>Wear personal protective equipment (PPE)</a:t>
            </a:r>
          </a:p>
          <a:p>
            <a:pPr lvl="1"/>
            <a:r>
              <a:rPr lang="en-US" dirty="0" smtClean="0"/>
              <a:t>Keep all tools in good condition and properly store tools not in use</a:t>
            </a:r>
          </a:p>
          <a:p>
            <a:pPr lvl="1"/>
            <a:r>
              <a:rPr lang="en-US" dirty="0" smtClean="0"/>
              <a:t>Use the right tool for the job and operate the tool according to the manufacturer’s instructions</a:t>
            </a:r>
          </a:p>
          <a:p>
            <a:pPr lvl="1"/>
            <a:r>
              <a:rPr lang="en-US" dirty="0" smtClean="0"/>
              <a:t>Watch out for trip hazards, so you and others don’t stumble on a tool or cord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0108673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Troubleshooting Network Problems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Troubleshooting steps used by most expert networking troubleshooters:</a:t>
            </a:r>
          </a:p>
          <a:p>
            <a:pPr lvl="1" eaLnBrk="1" hangingPunct="1"/>
            <a:r>
              <a:rPr lang="en-US" dirty="0" smtClean="0"/>
              <a:t>Identify problem</a:t>
            </a:r>
          </a:p>
          <a:p>
            <a:pPr lvl="2" eaLnBrk="1" hangingPunct="1"/>
            <a:r>
              <a:rPr lang="en-US" dirty="0" smtClean="0"/>
              <a:t>Gather information</a:t>
            </a:r>
          </a:p>
          <a:p>
            <a:pPr lvl="2" eaLnBrk="1" hangingPunct="1"/>
            <a:r>
              <a:rPr lang="en-US" dirty="0" smtClean="0"/>
              <a:t>Identify symptoms</a:t>
            </a:r>
          </a:p>
          <a:p>
            <a:pPr lvl="2" eaLnBrk="1" hangingPunct="1"/>
            <a:r>
              <a:rPr lang="en-US" dirty="0" smtClean="0"/>
              <a:t>Question users</a:t>
            </a:r>
          </a:p>
          <a:p>
            <a:pPr lvl="2" eaLnBrk="1" hangingPunct="1"/>
            <a:r>
              <a:rPr lang="en-US" dirty="0" smtClean="0"/>
              <a:t>Determine if anything has changed</a:t>
            </a:r>
          </a:p>
          <a:p>
            <a:pPr lvl="1" eaLnBrk="1" hangingPunct="1"/>
            <a:r>
              <a:rPr lang="en-US" dirty="0" smtClean="0"/>
              <a:t>Establish theory of probable cause</a:t>
            </a:r>
          </a:p>
          <a:p>
            <a:pPr lvl="2" eaLnBrk="1" hangingPunct="1"/>
            <a:r>
              <a:rPr lang="en-US" dirty="0" smtClean="0"/>
              <a:t>Question the obvious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2021323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Troubleshooting Network Problems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Troubleshooting steps (cont’d)</a:t>
            </a:r>
          </a:p>
          <a:p>
            <a:pPr lvl="1" eaLnBrk="1" hangingPunct="1"/>
            <a:r>
              <a:rPr lang="en-US" dirty="0" smtClean="0"/>
              <a:t>Test theory to determine cause</a:t>
            </a:r>
          </a:p>
          <a:p>
            <a:pPr lvl="2" eaLnBrk="1" hangingPunct="1"/>
            <a:r>
              <a:rPr lang="en-US" dirty="0" smtClean="0"/>
              <a:t>If theory confirmed, determine next steps</a:t>
            </a:r>
          </a:p>
          <a:p>
            <a:pPr lvl="2" eaLnBrk="1" hangingPunct="1"/>
            <a:r>
              <a:rPr lang="en-US" dirty="0" smtClean="0"/>
              <a:t>If theory not confirmed, establish new theory or escalate</a:t>
            </a:r>
          </a:p>
          <a:p>
            <a:pPr lvl="1" eaLnBrk="1" hangingPunct="1"/>
            <a:r>
              <a:rPr lang="en-US" dirty="0" smtClean="0"/>
              <a:t>Establish action plan</a:t>
            </a:r>
          </a:p>
          <a:p>
            <a:pPr lvl="1" eaLnBrk="1" hangingPunct="1"/>
            <a:r>
              <a:rPr lang="en-US" dirty="0" smtClean="0"/>
              <a:t>Implement solution or escalate the problem</a:t>
            </a:r>
          </a:p>
          <a:p>
            <a:pPr lvl="1" eaLnBrk="1" hangingPunct="1"/>
            <a:r>
              <a:rPr lang="en-US" dirty="0" smtClean="0"/>
              <a:t>Verify full functionality</a:t>
            </a:r>
          </a:p>
          <a:p>
            <a:pPr lvl="2" eaLnBrk="1" hangingPunct="1"/>
            <a:r>
              <a:rPr lang="en-US" dirty="0" smtClean="0"/>
              <a:t>Implement preventative measures if applicable</a:t>
            </a:r>
          </a:p>
          <a:p>
            <a:pPr lvl="1" eaLnBrk="1" hangingPunct="1"/>
            <a:r>
              <a:rPr lang="en-US" dirty="0" smtClean="0"/>
              <a:t>Document findings, actions, outcomes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8118733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Networks provide a wide range of services, including client-server applications, file and print services, and communications services</a:t>
            </a:r>
          </a:p>
          <a:p>
            <a:pPr eaLnBrk="1" hangingPunct="1"/>
            <a:r>
              <a:rPr lang="en-US" dirty="0" smtClean="0"/>
              <a:t>File and print services enable multiple users to share data, storage areas, and printers</a:t>
            </a:r>
          </a:p>
          <a:p>
            <a:pPr eaLnBrk="1" hangingPunct="1"/>
            <a:r>
              <a:rPr lang="en-US" dirty="0" smtClean="0"/>
              <a:t>Traditional peer-to-peer networks are usually simple and inexpensive to set up</a:t>
            </a:r>
          </a:p>
          <a:p>
            <a:pPr eaLnBrk="1" hangingPunct="1"/>
            <a:r>
              <a:rPr lang="en-US" dirty="0" smtClean="0"/>
              <a:t>The client-server model for access control relies on a centrally administered server using a NOS that manages shared resources for multiple clients</a:t>
            </a:r>
          </a:p>
          <a:p>
            <a:pPr lvl="1" eaLnBrk="1" hangingPunct="1"/>
            <a:r>
              <a:rPr lang="en-US" dirty="0" smtClean="0"/>
              <a:t>More complex and expensive to install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4604193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A LAN is a network of computers and other devices that can directly address all other nodes</a:t>
            </a:r>
          </a:p>
          <a:p>
            <a:pPr eaLnBrk="1" hangingPunct="1"/>
            <a:r>
              <a:rPr lang="en-US" dirty="0" smtClean="0"/>
              <a:t>In a star topology, all computers and network devices connect to one central device</a:t>
            </a:r>
          </a:p>
          <a:p>
            <a:pPr eaLnBrk="1" hangingPunct="1"/>
            <a:r>
              <a:rPr lang="en-US" dirty="0" smtClean="0"/>
              <a:t>A backbone is a central conduit that connects parts of a network and might use the bus topology</a:t>
            </a:r>
          </a:p>
          <a:p>
            <a:pPr eaLnBrk="1" hangingPunct="1"/>
            <a:r>
              <a:rPr lang="en-US" dirty="0" smtClean="0"/>
              <a:t>A router manages traffic between two or more LANS</a:t>
            </a:r>
          </a:p>
          <a:p>
            <a:pPr eaLnBrk="1" hangingPunct="1"/>
            <a:r>
              <a:rPr lang="en-US" dirty="0" smtClean="0"/>
              <a:t>LANS can be interconnected to form WANS, which traverse longer distances in two or more geographical areas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7598970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The seven layers of the OSI model are Application, Presentation, Session, Transport, Network, Data Link, and Physical</a:t>
            </a:r>
          </a:p>
          <a:p>
            <a:pPr eaLnBrk="1" hangingPunct="1"/>
            <a:r>
              <a:rPr lang="en-US" dirty="0" smtClean="0"/>
              <a:t>At Layers 7,6, and 5, data and its control information is known as the payload</a:t>
            </a:r>
          </a:p>
          <a:p>
            <a:pPr eaLnBrk="1" hangingPunct="1"/>
            <a:r>
              <a:rPr lang="en-US" dirty="0" smtClean="0"/>
              <a:t>A message at the Transport layer is called a segment in TCP and a datagram in UDP</a:t>
            </a:r>
          </a:p>
          <a:p>
            <a:pPr eaLnBrk="1" hangingPunct="1"/>
            <a:r>
              <a:rPr lang="en-US" dirty="0" smtClean="0"/>
              <a:t>An IP transmission is called a packet</a:t>
            </a:r>
          </a:p>
          <a:p>
            <a:pPr eaLnBrk="1" hangingPunct="1"/>
            <a:r>
              <a:rPr lang="en-US" dirty="0" smtClean="0"/>
              <a:t>A message at the Data Link layer is called a frame</a:t>
            </a:r>
          </a:p>
          <a:p>
            <a:pPr eaLnBrk="1" hangingPunct="1"/>
            <a:r>
              <a:rPr lang="en-US" dirty="0" smtClean="0"/>
              <a:t>Some switches operate at the Data Link layer and routers operate at the Network layer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0527943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</a:p>
          <a:p>
            <a:endParaRPr lang="en-US" dirty="0" smtClean="0"/>
          </a:p>
          <a:p>
            <a:pPr eaLnBrk="1" hangingPunct="1"/>
            <a:r>
              <a:rPr lang="en-US" dirty="0" smtClean="0"/>
              <a:t>A fire suppression system can include an emergency alert system, portable fire extinguishers, an emergency power-off switch, and suppression agents</a:t>
            </a:r>
          </a:p>
          <a:p>
            <a:pPr eaLnBrk="1" hangingPunct="1"/>
            <a:r>
              <a:rPr lang="en-US" dirty="0" smtClean="0"/>
              <a:t>HVAC systems are responsible for controlling humidity and temperature in a data center</a:t>
            </a:r>
          </a:p>
          <a:p>
            <a:pPr eaLnBrk="1" hangingPunct="1"/>
            <a:r>
              <a:rPr lang="en-US" dirty="0" smtClean="0"/>
              <a:t>When working with sensitive components, protect against ESD by using an ESD strap</a:t>
            </a:r>
          </a:p>
          <a:p>
            <a:pPr eaLnBrk="1" hangingPunct="1"/>
            <a:r>
              <a:rPr lang="en-US" dirty="0" smtClean="0"/>
              <a:t>Troubleshooting problems and their solutions are documented in a call tracking system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E39655-1142-4F1C-819C-1F572D7E4126}" type="slidenum">
              <a:rPr lang="en-US" smtClean="0"/>
              <a:pPr>
                <a:defRPr/>
              </a:pPr>
              <a:t>59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23728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Network+ Guide to Networks, 7th Edition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F5A981-B88A-45B2-B930-EF0394AFECD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84553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710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Network+ Guide to Networks, 7th Edition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863647-3304-4683-A535-893D5F0556F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7056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76400"/>
            <a:ext cx="39624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39624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8A68FC-6AB4-421F-9536-CBAC2E270C3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6076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Network+ Guide to Networks, 7th Edition</a:t>
            </a:r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7C631B-B038-4F65-8355-CF91D041E21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6623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Network+ Guide to Networks, 7th Edition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73F7DD-D607-4016-9C52-B9889F8B2F0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3794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Network+ Guide to Networks, 7th Edition</a:t>
            </a:r>
            <a:endParaRPr lang="en-US" dirty="0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6DBAE7-A0C6-4934-B181-6C145AE3ED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0531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05D751-0765-4F5B-A444-0D0731AB4E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15426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D3746F-DAE1-45A4-AB94-73EF5EB72EE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4712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Network+ Guide to Networks, 7th Edition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42DF53-97C5-4C5A-8665-5349D064B2E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6856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1300" y="381000"/>
            <a:ext cx="20193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381000"/>
            <a:ext cx="59055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Network+ Guide to Networks, 7th Edition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3001C9-BF1E-4528-AD4B-0223A3A0842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02805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C4CA10-39DB-4F5C-BA38-4C2A0B4EE02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8958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4AE2AF-812E-4F55-8527-61E25B72CF4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44984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497841-321F-436B-A4C4-87A7CACDB84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2750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76400"/>
            <a:ext cx="39624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39624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smtClean="0"/>
              <a:t>Network+ Guide to Networks, 7th Edition</a:t>
            </a: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8E0261-591B-40E4-BAB3-9CB7BB3315B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07899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smtClean="0"/>
              <a:t>Network+ Guide to Networks, 7th Edition</a:t>
            </a: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2325AA-94AC-4B63-A704-102087C7489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86069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smtClean="0"/>
              <a:t>Network+ Guide to Networks, 7th Edition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EBD0B1-421B-445D-A7FB-1F76822F7D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74857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smtClean="0"/>
              <a:t>Network+ Guide to Networks, 7th Edition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4D7DC4-86AE-483A-8BD9-DE95CDF8F62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09941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smtClean="0"/>
              <a:t>Network+ Guide to Networks, 7th Edition</a:t>
            </a: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256FD3-AB43-496D-8B3F-2D9A1286D1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46826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smtClean="0"/>
              <a:t>Network+ Guide to Networks, 7th Edition</a:t>
            </a: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8CEC5D-8510-4FFB-AE9F-87F36C4E744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6945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88EA57-525A-4145-B6F0-0722616734D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36393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1300" y="381000"/>
            <a:ext cx="20193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381000"/>
            <a:ext cx="59055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2554BA-D302-4B02-9648-B29543227DF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435757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DAF170-2A55-4429-8D44-4372B013CA1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17717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F10EB2-90C5-43FD-B682-63CB0E3CCFC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098852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AFFC22-2E74-4DFF-997A-6E0E56F2186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36006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76400"/>
            <a:ext cx="39624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39624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Network+ Guide to Networks, 7th Edition</a:t>
            </a: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511402-9AC5-4F13-970A-04DC44EE861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697068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Network+ Guide to Networks, 7th Edition</a:t>
            </a: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F0A9DD-32AA-4956-86E6-2FAA72876C7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81130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Network+ Guide to Networks, 7th Edition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F2C89A-A683-438F-ADD6-9455E358ECC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0452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Network+ Guide to Networks, 7th Edition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42C188-9D61-4013-941F-0DDCF62A958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66119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Network+ Guide to Networks, 7th Edition</a:t>
            </a: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E42B8A-0300-4A11-9CCB-C331193991B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587068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Network+ Guide to Networks, 7th Edition</a:t>
            </a: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A77CF5-0F04-43C8-B5C8-E1039CCF94E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451121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371AE9-8D64-4E0C-A4F8-C7F5F8DF7D0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981295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1300" y="381000"/>
            <a:ext cx="20193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381000"/>
            <a:ext cx="59055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19974B-4FDF-4553-A7B3-84739A93DF9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093589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Network+ Guide to Networks, 7th Edition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ADF5E9-5FE6-44E2-8069-AAFF88C4F44D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544155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457200" y="6245225"/>
            <a:ext cx="3886200" cy="47625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Network+ Guide to Networks,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8001000" y="6245225"/>
            <a:ext cx="685800" cy="476250"/>
          </a:xfrm>
          <a:ln/>
        </p:spPr>
        <p:txBody>
          <a:bodyPr/>
          <a:lstStyle>
            <a:lvl1pPr>
              <a:defRPr/>
            </a:lvl1pPr>
          </a:lstStyle>
          <a:p>
            <a:fld id="{AF459AD7-A5D3-4044-A21F-E9BACB4CDE09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6" name="Rectangle 5"/>
          <p:cNvSpPr/>
          <p:nvPr userDrawn="1"/>
        </p:nvSpPr>
        <p:spPr>
          <a:xfrm>
            <a:off x="5638800" y="6426200"/>
            <a:ext cx="188064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kern="1200" dirty="0" smtClean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© Cengage Learning  2016</a:t>
            </a:r>
            <a:endParaRPr lang="en-US" sz="1100" kern="1200" dirty="0">
              <a:solidFill>
                <a:schemeClr val="tx1"/>
              </a:solidFill>
              <a:effectLst/>
              <a:latin typeface="Arial" charset="0"/>
              <a:ea typeface="ＭＳ Ｐゴシック" pitchFamily="-11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45650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Network+ Guide to Networks, 7th Edition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8C33C5D-A93A-44FE-849F-E9C4D4642E36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762497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360962-DF21-49EF-9CC3-FAF4C4F02315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485482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Network+ Guide to Networks, 7th Edition</a:t>
            </a:r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6D74B6-C13A-48BC-922E-84B272EF0E02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481474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Network+ Guide to Networks, 7th Edition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A122DD-8648-4F1C-AB2F-1F352CDC9080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39592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Network+ Guide to Networks, 7th Edition</a:t>
            </a:r>
            <a:endParaRPr lang="en-US" dirty="0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67590F-96FF-43E6-925F-D493421F5E06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605573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705608-330F-431B-A4F4-D983D44158F3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585846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Network+ Guide to Networks, 7th Edition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3A31AC-001D-4B6E-B695-4B16F56134EF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26593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Network+ Guide to Networks, 7th Edition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95C63E-B42B-4D29-8D71-233405394D03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921640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Network+ Guide to Networks, 7th Edition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3657B7F-E290-425A-9A88-7D5D2A6E6A90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2240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381000"/>
            <a:ext cx="8077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76400"/>
            <a:ext cx="80772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33400" y="6248400"/>
            <a:ext cx="54864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dirty="0" smtClean="0">
                <a:solidFill>
                  <a:srgbClr val="222222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US" smtClean="0"/>
              <a:t>Network+ Guide to Networks, 7th Edition</a:t>
            </a:r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222222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5E29414B-FDDA-460C-B2BF-755F2C5D52C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20" r:id="rId1"/>
    <p:sldLayoutId id="2147484121" r:id="rId2"/>
    <p:sldLayoutId id="2147484122" r:id="rId3"/>
    <p:sldLayoutId id="2147484123" r:id="rId4"/>
    <p:sldLayoutId id="2147484124" r:id="rId5"/>
    <p:sldLayoutId id="2147484125" r:id="rId6"/>
    <p:sldLayoutId id="2147484126" r:id="rId7"/>
    <p:sldLayoutId id="2147484127" r:id="rId8"/>
    <p:sldLayoutId id="2147484128" r:id="rId9"/>
    <p:sldLayoutId id="2147484129" r:id="rId10"/>
    <p:sldLayoutId id="2147484130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600">
          <a:solidFill>
            <a:srgbClr val="22222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rgbClr val="22222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rgbClr val="22222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rgbClr val="22222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381000"/>
            <a:ext cx="8077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76400"/>
            <a:ext cx="80772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222222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dirty="0" smtClean="0">
                <a:solidFill>
                  <a:srgbClr val="222222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US" smtClean="0"/>
              <a:t>Network+ Guide to Networks, 7th Edition</a:t>
            </a:r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222222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36DA279F-481D-40A5-A0B8-52726CA059F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53" r:id="rId1"/>
    <p:sldLayoutId id="2147484154" r:id="rId2"/>
    <p:sldLayoutId id="2147484155" r:id="rId3"/>
    <p:sldLayoutId id="2147484156" r:id="rId4"/>
    <p:sldLayoutId id="2147484157" r:id="rId5"/>
    <p:sldLayoutId id="2147484158" r:id="rId6"/>
    <p:sldLayoutId id="2147484159" r:id="rId7"/>
    <p:sldLayoutId id="2147484160" r:id="rId8"/>
    <p:sldLayoutId id="2147484161" r:id="rId9"/>
    <p:sldLayoutId id="2147484162" r:id="rId10"/>
    <p:sldLayoutId id="2147484163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600">
          <a:solidFill>
            <a:srgbClr val="22222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rgbClr val="22222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rgbClr val="22222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rgbClr val="22222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381000"/>
            <a:ext cx="8077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76400"/>
            <a:ext cx="80772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222222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dirty="0" smtClean="0">
                <a:solidFill>
                  <a:srgbClr val="222222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US" smtClean="0"/>
              <a:t>Network+ Guide to Networks, 7th Edition</a:t>
            </a:r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222222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0655F74C-C081-44F3-AABC-AE91608197F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31" r:id="rId1"/>
    <p:sldLayoutId id="2147484132" r:id="rId2"/>
    <p:sldLayoutId id="2147484133" r:id="rId3"/>
    <p:sldLayoutId id="2147484134" r:id="rId4"/>
    <p:sldLayoutId id="2147484135" r:id="rId5"/>
    <p:sldLayoutId id="2147484136" r:id="rId6"/>
    <p:sldLayoutId id="2147484137" r:id="rId7"/>
    <p:sldLayoutId id="2147484138" r:id="rId8"/>
    <p:sldLayoutId id="2147484139" r:id="rId9"/>
    <p:sldLayoutId id="2147484140" r:id="rId10"/>
    <p:sldLayoutId id="2147484141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600">
          <a:solidFill>
            <a:srgbClr val="22222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rgbClr val="22222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rgbClr val="22222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rgbClr val="22222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7270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7200" y="6245225"/>
            <a:ext cx="5562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dirty="0" smtClean="0"/>
            </a:lvl1pPr>
          </a:lstStyle>
          <a:p>
            <a:pPr>
              <a:defRPr/>
            </a:pPr>
            <a:r>
              <a:rPr lang="en-US" smtClean="0"/>
              <a:t>Network+ Guide to Networks, 7th Edition</a:t>
            </a:r>
            <a:endParaRPr lang="en-US" dirty="0"/>
          </a:p>
        </p:txBody>
      </p:sp>
      <p:sp>
        <p:nvSpPr>
          <p:cNvPr id="727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66EC800-BA44-4B0A-8078-57FE42CCC4AE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42" r:id="rId1"/>
    <p:sldLayoutId id="2147484143" r:id="rId2"/>
    <p:sldLayoutId id="2147484144" r:id="rId3"/>
    <p:sldLayoutId id="2147484145" r:id="rId4"/>
    <p:sldLayoutId id="2147484146" r:id="rId5"/>
    <p:sldLayoutId id="2147484147" r:id="rId6"/>
    <p:sldLayoutId id="2147484148" r:id="rId7"/>
    <p:sldLayoutId id="2147484149" r:id="rId8"/>
    <p:sldLayoutId id="2147484150" r:id="rId9"/>
    <p:sldLayoutId id="2147484151" r:id="rId10"/>
    <p:sldLayoutId id="2147484152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3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3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3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35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35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35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35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35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Title 10"/>
          <p:cNvSpPr>
            <a:spLocks noGrp="1"/>
          </p:cNvSpPr>
          <p:nvPr>
            <p:ph type="title"/>
          </p:nvPr>
        </p:nvSpPr>
        <p:spPr>
          <a:xfrm>
            <a:off x="533400" y="609600"/>
            <a:ext cx="8077200" cy="1143000"/>
          </a:xfrm>
        </p:spPr>
        <p:txBody>
          <a:bodyPr/>
          <a:lstStyle/>
          <a:p>
            <a:r>
              <a:rPr lang="en-US" dirty="0" smtClean="0"/>
              <a:t>About the Presentations</a:t>
            </a:r>
          </a:p>
        </p:txBody>
      </p:sp>
      <p:sp>
        <p:nvSpPr>
          <p:cNvPr id="16388" name="Content Placeholder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presentations cover the objectives found in the opening of each chapter.</a:t>
            </a:r>
          </a:p>
          <a:p>
            <a:r>
              <a:rPr lang="en-US" dirty="0" smtClean="0"/>
              <a:t>All chapter objectives are listed in the beginning of each presentation. </a:t>
            </a:r>
          </a:p>
          <a:p>
            <a:r>
              <a:rPr lang="en-US" dirty="0" smtClean="0"/>
              <a:t>You may customize the presentations to fit your class needs. </a:t>
            </a:r>
          </a:p>
          <a:p>
            <a:r>
              <a:rPr lang="en-US" dirty="0" smtClean="0"/>
              <a:t>Some figures from the chapters are included. A complete set of images from the book can be found on the Instructor Companion Site. </a:t>
            </a:r>
          </a:p>
        </p:txBody>
      </p:sp>
      <p:sp>
        <p:nvSpPr>
          <p:cNvPr id="3" name="Rectangle 2"/>
          <p:cNvSpPr/>
          <p:nvPr/>
        </p:nvSpPr>
        <p:spPr>
          <a:xfrm>
            <a:off x="2057399" y="6324600"/>
            <a:ext cx="45720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00" dirty="0">
                <a:latin typeface="Times New Roman" panose="02020603050405020304" pitchFamily="18" charset="0"/>
              </a:rPr>
              <a:t>© 2016 Cengage Learning®. May not be scanned, copied or duplicated, or posted to a publicly accessible website, in whole or in part</a:t>
            </a:r>
            <a:r>
              <a:rPr lang="en-US" dirty="0">
                <a:latin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609600" y="1447800"/>
            <a:ext cx="8001000" cy="2209800"/>
          </a:xfrm>
        </p:spPr>
        <p:txBody>
          <a:bodyPr/>
          <a:lstStyle/>
          <a:p>
            <a:pPr eaLnBrk="1" hangingPunct="1"/>
            <a:r>
              <a:rPr lang="en-US" b="1" dirty="0" smtClean="0"/>
              <a:t>Network+ Guide to Networks</a:t>
            </a:r>
            <a:br>
              <a:rPr lang="en-US" b="1" dirty="0" smtClean="0"/>
            </a:br>
            <a:r>
              <a:rPr lang="en-US" b="1" dirty="0" smtClean="0"/>
              <a:t>7</a:t>
            </a:r>
            <a:r>
              <a:rPr lang="en-US" b="1" baseline="30000" dirty="0" smtClean="0"/>
              <a:t>th</a:t>
            </a:r>
            <a:r>
              <a:rPr lang="en-US" b="1" dirty="0" smtClean="0"/>
              <a:t> Edition</a:t>
            </a:r>
          </a:p>
        </p:txBody>
      </p:sp>
      <p:sp>
        <p:nvSpPr>
          <p:cNvPr id="17411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609600" y="4419600"/>
            <a:ext cx="8077200" cy="1447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3400" i="1" dirty="0" smtClean="0"/>
              <a:t>Chapter 1</a:t>
            </a:r>
          </a:p>
          <a:p>
            <a:pPr eaLnBrk="1" hangingPunct="1">
              <a:lnSpc>
                <a:spcPct val="90000"/>
              </a:lnSpc>
            </a:pPr>
            <a:r>
              <a:rPr lang="en-US" sz="3400" i="1" dirty="0" smtClean="0"/>
              <a:t>An Introduction to Networking</a:t>
            </a:r>
          </a:p>
        </p:txBody>
      </p:sp>
      <p:pic>
        <p:nvPicPr>
          <p:cNvPr id="5" name="Picture 2" descr="C:\Users\Julie\Documents\DropBox\InstructorResources\cengage-lo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"/>
            <a:ext cx="2286001" cy="704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286000" y="6429345"/>
            <a:ext cx="4648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00" dirty="0">
                <a:latin typeface="Times New Roman" panose="02020603050405020304" pitchFamily="18" charset="0"/>
              </a:rPr>
              <a:t>© 2016 Cengage Learning®. May not be scanned, copied or duplicated, or posted to a publicly accessible website, in whole or in part.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</a:p>
        </p:txBody>
      </p:sp>
      <p:sp>
        <p:nvSpPr>
          <p:cNvPr id="18437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Identify types of applications and protocols used on a network</a:t>
            </a:r>
          </a:p>
          <a:p>
            <a:r>
              <a:rPr lang="en-US" dirty="0" smtClean="0"/>
              <a:t>Distinguish between the client-server and peer-to-peer models used to control access to a network</a:t>
            </a:r>
          </a:p>
          <a:p>
            <a:r>
              <a:rPr lang="en-US" dirty="0" smtClean="0"/>
              <a:t>Describe various networking hardware devices and the most common physical topologies</a:t>
            </a:r>
          </a:p>
          <a:p>
            <a:endParaRPr lang="en-US" dirty="0" smtClean="0"/>
          </a:p>
        </p:txBody>
      </p:sp>
      <p:sp>
        <p:nvSpPr>
          <p:cNvPr id="1843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DDB06A50-9E8D-4F10-A253-1A8E9C03BABB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Network+ Guide to Networks, 7th Edition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060DDEA-F650-4F1F-AB13-C84183433485}" type="slidenum">
              <a:rPr lang="en-US"/>
              <a:pPr eaLnBrk="1" hangingPunct="1"/>
              <a:t>4</a:t>
            </a:fld>
            <a:endParaRPr lang="en-US" dirty="0"/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Objectives</a:t>
            </a:r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Describe the seven layers of the OSI model</a:t>
            </a:r>
          </a:p>
          <a:p>
            <a:r>
              <a:rPr lang="en-US" dirty="0"/>
              <a:t>Explore best practices for safety when working with networks and </a:t>
            </a:r>
            <a:r>
              <a:rPr lang="en-US" dirty="0" smtClean="0"/>
              <a:t>computers</a:t>
            </a:r>
            <a:endParaRPr lang="en-US" dirty="0"/>
          </a:p>
          <a:p>
            <a:r>
              <a:rPr lang="en-US" dirty="0" smtClean="0"/>
              <a:t>Describe the seven-step troubleshooting model for solving a networking problem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Network+ Guide to Networks, 7th Edition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Networks Are Used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Network services - the resources a network makes available to its users</a:t>
            </a:r>
          </a:p>
          <a:p>
            <a:pPr lvl="1"/>
            <a:r>
              <a:rPr lang="en-US" dirty="0" smtClean="0"/>
              <a:t>Includes applications and the data provided by these applications</a:t>
            </a:r>
          </a:p>
          <a:p>
            <a:r>
              <a:rPr lang="en-US" dirty="0" smtClean="0"/>
              <a:t>Types of applications found on most networks:</a:t>
            </a:r>
          </a:p>
          <a:p>
            <a:pPr lvl="1"/>
            <a:r>
              <a:rPr lang="en-US" dirty="0" smtClean="0"/>
              <a:t>Client-Server </a:t>
            </a:r>
          </a:p>
          <a:p>
            <a:pPr lvl="1"/>
            <a:r>
              <a:rPr lang="en-US" dirty="0" smtClean="0"/>
              <a:t>File and Print Services </a:t>
            </a:r>
          </a:p>
          <a:p>
            <a:pPr lvl="1"/>
            <a:r>
              <a:rPr lang="en-US" dirty="0" smtClean="0"/>
              <a:t>Communications Services</a:t>
            </a:r>
          </a:p>
          <a:p>
            <a:pPr marL="457200" lvl="1" indent="0">
              <a:buNone/>
            </a:pP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Network+ Guide to Networks, 7</a:t>
            </a:r>
            <a:r>
              <a:rPr lang="en-US" baseline="30000" smtClean="0"/>
              <a:t>th</a:t>
            </a:r>
            <a:r>
              <a:rPr lang="en-US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22835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Client-Server Applications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Client computer requests data or a service from a second computer, called the server</a:t>
            </a:r>
          </a:p>
          <a:p>
            <a:r>
              <a:rPr lang="en-US" dirty="0" smtClean="0"/>
              <a:t>List of several popular client-server applications:</a:t>
            </a:r>
          </a:p>
          <a:p>
            <a:pPr lvl="1"/>
            <a:r>
              <a:rPr lang="en-US" dirty="0" smtClean="0"/>
              <a:t>Web service</a:t>
            </a:r>
          </a:p>
          <a:p>
            <a:pPr lvl="1"/>
            <a:r>
              <a:rPr lang="en-US" dirty="0" smtClean="0"/>
              <a:t>Email services</a:t>
            </a:r>
          </a:p>
          <a:p>
            <a:pPr lvl="1"/>
            <a:r>
              <a:rPr lang="en-US" dirty="0" smtClean="0"/>
              <a:t>FTP service</a:t>
            </a:r>
          </a:p>
          <a:p>
            <a:pPr lvl="1"/>
            <a:r>
              <a:rPr lang="en-US" dirty="0" smtClean="0"/>
              <a:t>Telnet service</a:t>
            </a:r>
          </a:p>
          <a:p>
            <a:pPr lvl="1"/>
            <a:r>
              <a:rPr lang="en-US" dirty="0" smtClean="0"/>
              <a:t>Remote Desktop</a:t>
            </a:r>
          </a:p>
          <a:p>
            <a:pPr lvl="1"/>
            <a:r>
              <a:rPr lang="en-US" dirty="0" smtClean="0"/>
              <a:t>Remote applications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Network+ Guide to Networks, 7</a:t>
            </a:r>
            <a:r>
              <a:rPr lang="en-US" baseline="30000" smtClean="0"/>
              <a:t>th</a:t>
            </a:r>
            <a:r>
              <a:rPr lang="en-US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2425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Client-Server Applications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Network+ Guide to Networks, 7</a:t>
            </a:r>
            <a:r>
              <a:rPr lang="en-US" baseline="30000" smtClean="0"/>
              <a:t>th</a:t>
            </a:r>
            <a:r>
              <a:rPr lang="en-US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1026" name="Picture 2" descr="A Web browser (client application) requests a Web page from a Web server (server application); the Web server returns the requested data to the client" title="Figure 1-1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362200"/>
            <a:ext cx="7571914" cy="2463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5670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Client-Server Applications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Network+ Guide to Networks, 7</a:t>
            </a:r>
            <a:r>
              <a:rPr lang="en-US" baseline="30000" smtClean="0"/>
              <a:t>th</a:t>
            </a:r>
            <a:r>
              <a:rPr lang="en-US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2050" name="Picture 2" descr="SMTP is used to send e-mail to a recipient's mail server, and POP3 or IMAP4 is used bythe client to receive email" title="Figure 1-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905000"/>
            <a:ext cx="6806949" cy="3458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90126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File and Print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File services - a server’s ability to share data files and disk storage space</a:t>
            </a:r>
          </a:p>
          <a:p>
            <a:r>
              <a:rPr lang="en-US" dirty="0" smtClean="0"/>
              <a:t>File server - a computer that provides file services</a:t>
            </a:r>
          </a:p>
          <a:p>
            <a:r>
              <a:rPr lang="en-US" dirty="0" smtClean="0"/>
              <a:t>Print services - ability to share printers across a network</a:t>
            </a:r>
          </a:p>
          <a:p>
            <a:pPr lvl="1"/>
            <a:r>
              <a:rPr lang="en-US" dirty="0" smtClean="0"/>
              <a:t>With one printer, less time is spent on maintenance and management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Network+ Guide to Networks, 7</a:t>
            </a:r>
            <a:r>
              <a:rPr lang="en-US" baseline="30000" smtClean="0"/>
              <a:t>th</a:t>
            </a:r>
            <a:r>
              <a:rPr lang="en-US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6302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Communication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Convergence - using the same network to deliver multiple types of communications services</a:t>
            </a:r>
          </a:p>
          <a:p>
            <a:r>
              <a:rPr lang="en-US" dirty="0" smtClean="0"/>
              <a:t>Unified communication (UC) - refers to the centralized management of multiple network-based communications</a:t>
            </a:r>
          </a:p>
          <a:p>
            <a:r>
              <a:rPr lang="en-US" dirty="0" smtClean="0"/>
              <a:t>Three types of communication services:</a:t>
            </a:r>
          </a:p>
          <a:p>
            <a:pPr lvl="1"/>
            <a:r>
              <a:rPr lang="en-US" dirty="0" smtClean="0"/>
              <a:t>Conversational voice - VoIP (Voice over IP)</a:t>
            </a:r>
          </a:p>
          <a:p>
            <a:pPr lvl="1"/>
            <a:r>
              <a:rPr lang="en-US" dirty="0" smtClean="0"/>
              <a:t>Streaming live audio and video</a:t>
            </a:r>
          </a:p>
          <a:p>
            <a:pPr lvl="1"/>
            <a:r>
              <a:rPr lang="en-US" dirty="0" smtClean="0"/>
              <a:t>Streaming stored audio and video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Network+ Guide to Networks, 7</a:t>
            </a:r>
            <a:r>
              <a:rPr lang="en-US" baseline="30000" smtClean="0"/>
              <a:t>th</a:t>
            </a:r>
            <a:r>
              <a:rPr lang="en-US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21632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Communication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Voice and video transmissions are delay-sensitive</a:t>
            </a:r>
          </a:p>
          <a:p>
            <a:pPr lvl="1"/>
            <a:r>
              <a:rPr lang="en-US" dirty="0" smtClean="0"/>
              <a:t>You don’t want to hear or see breaks in transmission</a:t>
            </a:r>
          </a:p>
          <a:p>
            <a:r>
              <a:rPr lang="en-US" dirty="0" smtClean="0"/>
              <a:t>Voice and video transmission are considered loss-tolerant</a:t>
            </a:r>
          </a:p>
          <a:p>
            <a:r>
              <a:rPr lang="en-US" dirty="0" smtClean="0"/>
              <a:t>Network administrators must pay attention to the quality of service (</a:t>
            </a:r>
            <a:r>
              <a:rPr lang="en-US" dirty="0" err="1" smtClean="0"/>
              <a:t>QoS</a:t>
            </a:r>
            <a:r>
              <a:rPr lang="en-US" dirty="0" smtClean="0"/>
              <a:t>) a network provides for voice and video</a:t>
            </a:r>
          </a:p>
          <a:p>
            <a:r>
              <a:rPr lang="en-US" dirty="0" smtClean="0"/>
              <a:t>Bandwidth - the amount of traffic, or data transmission activity, on the network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Network+ Guide to Networks, 7</a:t>
            </a:r>
            <a:r>
              <a:rPr lang="en-US" baseline="30000" smtClean="0"/>
              <a:t>th</a:t>
            </a:r>
            <a:r>
              <a:rPr lang="en-US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17915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Controlling Network Access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Topology - how parts of a whole work together</a:t>
            </a:r>
          </a:p>
          <a:p>
            <a:r>
              <a:rPr lang="en-US" dirty="0" smtClean="0"/>
              <a:t>Physical topology - mostly applies to hardware and describes how computers, other devices, and cables fir together to form the physical network</a:t>
            </a:r>
          </a:p>
          <a:p>
            <a:r>
              <a:rPr lang="en-US" dirty="0" smtClean="0"/>
              <a:t>Logical topology - has to do with software and describes how access to the network is controlled</a:t>
            </a:r>
          </a:p>
          <a:p>
            <a:pPr lvl="1"/>
            <a:r>
              <a:rPr lang="en-US" dirty="0" smtClean="0"/>
              <a:t>How users and programs initially gain access to the network</a:t>
            </a:r>
          </a:p>
          <a:p>
            <a:r>
              <a:rPr lang="en-US" dirty="0" smtClean="0"/>
              <a:t>Network operating system - controls access to the entire network</a:t>
            </a:r>
          </a:p>
          <a:p>
            <a:pPr lvl="1"/>
            <a:r>
              <a:rPr lang="en-US" dirty="0" smtClean="0"/>
              <a:t>Required by client-server models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Network+ Guide to Networks, 7</a:t>
            </a:r>
            <a:r>
              <a:rPr lang="en-US" baseline="30000" smtClean="0"/>
              <a:t>th</a:t>
            </a:r>
            <a:r>
              <a:rPr lang="en-US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65829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/>
              <a:t>Network+ Guide to Networks, 7th Edition</a:t>
            </a:r>
            <a:endParaRPr lang="en-US" dirty="0"/>
          </a:p>
        </p:txBody>
      </p:sp>
      <p:sp>
        <p:nvSpPr>
          <p:cNvPr id="22531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BF0757E-0F4F-48EF-8DB1-0B8EE89DBA01}" type="slidenum">
              <a:rPr lang="en-US"/>
              <a:pPr eaLnBrk="1" hangingPunct="1"/>
              <a:t>13</a:t>
            </a:fld>
            <a:endParaRPr lang="en-US" dirty="0"/>
          </a:p>
        </p:txBody>
      </p:sp>
      <p:sp>
        <p:nvSpPr>
          <p:cNvPr id="2253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Peer-to-Peer Model</a:t>
            </a:r>
          </a:p>
        </p:txBody>
      </p:sp>
      <p:sp>
        <p:nvSpPr>
          <p:cNvPr id="2253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Peer-to-peer (P2P) network model - the OS of each computer on the network is responsible for controlling access to its resources</a:t>
            </a:r>
          </a:p>
          <a:p>
            <a:pPr lvl="1" eaLnBrk="1" hangingPunct="1"/>
            <a:r>
              <a:rPr lang="en-US" dirty="0" smtClean="0"/>
              <a:t>No centralized control</a:t>
            </a:r>
          </a:p>
          <a:p>
            <a:pPr eaLnBrk="1" hangingPunct="1"/>
            <a:r>
              <a:rPr lang="en-US" dirty="0" smtClean="0"/>
              <a:t>Computers, called nodes or hosts, form a logical group of computers and users</a:t>
            </a:r>
          </a:p>
          <a:p>
            <a:pPr lvl="1" eaLnBrk="1" hangingPunct="1"/>
            <a:r>
              <a:rPr lang="en-US" dirty="0" smtClean="0"/>
              <a:t>May share resources</a:t>
            </a:r>
          </a:p>
          <a:p>
            <a:pPr lvl="1" eaLnBrk="1" hangingPunct="1"/>
            <a:r>
              <a:rPr lang="en-US" dirty="0" smtClean="0"/>
              <a:t>May prevent access to resources</a:t>
            </a:r>
          </a:p>
          <a:p>
            <a:pPr eaLnBrk="1" hangingPunct="1"/>
            <a:r>
              <a:rPr lang="en-US" dirty="0" smtClean="0"/>
              <a:t>Each computer user has a Windows local account</a:t>
            </a:r>
          </a:p>
          <a:p>
            <a:pPr lvl="1" eaLnBrk="1" hangingPunct="1"/>
            <a:r>
              <a:rPr lang="en-US" dirty="0" smtClean="0"/>
              <a:t>Works only on that one computer</a:t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/>
              <a:t>Network+ Guide to Networks, 7th Edition</a:t>
            </a:r>
            <a:endParaRPr lang="en-US" dirty="0"/>
          </a:p>
        </p:txBody>
      </p:sp>
      <p:sp>
        <p:nvSpPr>
          <p:cNvPr id="2355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D65993D-1F3F-4A82-B676-9843B33F5984}" type="slidenum">
              <a:rPr lang="en-US"/>
              <a:pPr eaLnBrk="1" hangingPunct="1"/>
              <a:t>14</a:t>
            </a:fld>
            <a:endParaRPr lang="en-US" dirty="0"/>
          </a:p>
        </p:txBody>
      </p:sp>
      <p:sp>
        <p:nvSpPr>
          <p:cNvPr id="2355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Peer-to-Peer Model</a:t>
            </a:r>
            <a:endParaRPr lang="en-US" dirty="0" smtClean="0"/>
          </a:p>
        </p:txBody>
      </p:sp>
      <p:pic>
        <p:nvPicPr>
          <p:cNvPr id="3074" name="Picture 2" descr="In a peer-to-peer network, no computer has more authority than another; each computer controls its own resources, and communicates directly with other computers" title="Figure 1-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368502"/>
            <a:ext cx="5724525" cy="4756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/>
              <a:t>Network+ Guide to Networks, 7th Edition</a:t>
            </a:r>
            <a:endParaRPr lang="en-US" dirty="0"/>
          </a:p>
        </p:txBody>
      </p:sp>
      <p:sp>
        <p:nvSpPr>
          <p:cNvPr id="24579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05366D6-A4DE-4F4F-A0B3-9F476A947F84}" type="slidenum">
              <a:rPr lang="en-US"/>
              <a:pPr eaLnBrk="1" hangingPunct="1"/>
              <a:t>15</a:t>
            </a:fld>
            <a:endParaRPr lang="en-US" dirty="0"/>
          </a:p>
        </p:txBody>
      </p:sp>
      <p:sp>
        <p:nvSpPr>
          <p:cNvPr id="2458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Peer-to-Peer Model</a:t>
            </a:r>
            <a:endParaRPr lang="en-US" dirty="0" smtClean="0"/>
          </a:p>
        </p:txBody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Advantages</a:t>
            </a:r>
          </a:p>
          <a:p>
            <a:pPr lvl="1" eaLnBrk="1" hangingPunct="1"/>
            <a:r>
              <a:rPr lang="en-US" dirty="0" smtClean="0"/>
              <a:t>Simple configuration</a:t>
            </a:r>
          </a:p>
          <a:p>
            <a:pPr lvl="1" eaLnBrk="1" hangingPunct="1"/>
            <a:r>
              <a:rPr lang="en-US" dirty="0" smtClean="0"/>
              <a:t>Less expensive</a:t>
            </a:r>
          </a:p>
          <a:p>
            <a:pPr lvl="2" eaLnBrk="1" hangingPunct="1"/>
            <a:r>
              <a:rPr lang="en-US" dirty="0" smtClean="0"/>
              <a:t>Compared to other network models</a:t>
            </a:r>
          </a:p>
          <a:p>
            <a:pPr eaLnBrk="1" hangingPunct="1"/>
            <a:r>
              <a:rPr lang="en-US" dirty="0" smtClean="0"/>
              <a:t>Disadvantages</a:t>
            </a:r>
          </a:p>
          <a:p>
            <a:pPr lvl="1" eaLnBrk="1" hangingPunct="1"/>
            <a:r>
              <a:rPr lang="en-US" dirty="0" smtClean="0"/>
              <a:t>Not scalable</a:t>
            </a:r>
          </a:p>
          <a:p>
            <a:pPr lvl="1" eaLnBrk="1" hangingPunct="1"/>
            <a:r>
              <a:rPr lang="en-US" dirty="0" smtClean="0"/>
              <a:t>Not necessarily secure</a:t>
            </a:r>
          </a:p>
          <a:p>
            <a:pPr lvl="1" eaLnBrk="1" hangingPunct="1"/>
            <a:r>
              <a:rPr lang="en-US" dirty="0" smtClean="0"/>
              <a:t>Not practical for large installations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/>
              <a:t>Network+ Guide to Networks, 7th Edition</a:t>
            </a:r>
            <a:endParaRPr lang="en-US" dirty="0"/>
          </a:p>
        </p:txBody>
      </p:sp>
      <p:sp>
        <p:nvSpPr>
          <p:cNvPr id="26627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B10FB7E-7FAD-4501-84CF-7BC61845F29A}" type="slidenum">
              <a:rPr lang="en-US"/>
              <a:pPr eaLnBrk="1" hangingPunct="1"/>
              <a:t>16</a:t>
            </a:fld>
            <a:endParaRPr lang="en-US" dirty="0"/>
          </a:p>
        </p:txBody>
      </p:sp>
      <p:sp>
        <p:nvSpPr>
          <p:cNvPr id="2662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Client-Server Network Model</a:t>
            </a:r>
          </a:p>
        </p:txBody>
      </p:sp>
      <p:sp>
        <p:nvSpPr>
          <p:cNvPr id="2662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Resources are managed by the network operating system (NOS) via a centralized directory database</a:t>
            </a:r>
          </a:p>
          <a:p>
            <a:pPr eaLnBrk="1" hangingPunct="1"/>
            <a:r>
              <a:rPr lang="en-US" dirty="0" smtClean="0"/>
              <a:t>Windows domain - a logical group of computers that a Windows Server can control</a:t>
            </a:r>
          </a:p>
          <a:p>
            <a:pPr eaLnBrk="1" hangingPunct="1"/>
            <a:r>
              <a:rPr lang="en-US" dirty="0" smtClean="0"/>
              <a:t>Active Directory (AD) - the centralized directory database that contains user account information and security for the entire group of computers</a:t>
            </a:r>
          </a:p>
          <a:p>
            <a:pPr eaLnBrk="1" hangingPunct="1"/>
            <a:r>
              <a:rPr lang="en-US" dirty="0" smtClean="0"/>
              <a:t>Global account (a.k.a. global username or network ID) - a domain-level account assigned by the network administrator and is kept in AD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/>
              <a:t>Network+ Guide to Networks, 7th Edition</a:t>
            </a:r>
            <a:endParaRPr lang="en-US" dirty="0"/>
          </a:p>
        </p:txBody>
      </p:sp>
      <p:sp>
        <p:nvSpPr>
          <p:cNvPr id="26627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B10FB7E-7FAD-4501-84CF-7BC61845F29A}" type="slidenum">
              <a:rPr lang="en-US"/>
              <a:pPr eaLnBrk="1" hangingPunct="1"/>
              <a:t>17</a:t>
            </a:fld>
            <a:endParaRPr lang="en-US" dirty="0"/>
          </a:p>
        </p:txBody>
      </p:sp>
      <p:sp>
        <p:nvSpPr>
          <p:cNvPr id="2662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Client-Server Network Model</a:t>
            </a:r>
          </a:p>
        </p:txBody>
      </p:sp>
      <p:sp>
        <p:nvSpPr>
          <p:cNvPr id="2662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 user can sign on to the network from any computer on the network and gain access to the resources that AD allows</a:t>
            </a:r>
          </a:p>
          <a:p>
            <a:pPr lvl="1" eaLnBrk="1" hangingPunct="1"/>
            <a:r>
              <a:rPr lang="en-US" dirty="0" smtClean="0"/>
              <a:t>This process is managed by Active Directory Domain Services (AD DS)</a:t>
            </a:r>
          </a:p>
          <a:p>
            <a:pPr eaLnBrk="1" hangingPunct="1"/>
            <a:r>
              <a:rPr lang="en-US" dirty="0" smtClean="0"/>
              <a:t>Clients don’t share their resources directly with each other</a:t>
            </a:r>
          </a:p>
          <a:p>
            <a:pPr lvl="1" eaLnBrk="1" hangingPunct="1"/>
            <a:r>
              <a:rPr lang="en-US" dirty="0" smtClean="0"/>
              <a:t>Access is controlled by entries in the centralized domain database</a:t>
            </a:r>
          </a:p>
        </p:txBody>
      </p:sp>
    </p:spTree>
    <p:extLst>
      <p:ext uri="{BB962C8B-B14F-4D97-AF65-F5344CB8AC3E}">
        <p14:creationId xmlns:p14="http://schemas.microsoft.com/office/powerpoint/2010/main" val="2165744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/>
              <a:t>Network+ Guide to Networks, 7th Edition</a:t>
            </a:r>
            <a:endParaRPr lang="en-US" dirty="0"/>
          </a:p>
        </p:txBody>
      </p:sp>
      <p:sp>
        <p:nvSpPr>
          <p:cNvPr id="2867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B9BFDF8-0D75-42B9-99FA-1BBC483FC8D8}" type="slidenum">
              <a:rPr lang="en-US"/>
              <a:pPr eaLnBrk="1" hangingPunct="1"/>
              <a:t>18</a:t>
            </a:fld>
            <a:endParaRPr lang="en-US" dirty="0"/>
          </a:p>
        </p:txBody>
      </p:sp>
      <p:sp>
        <p:nvSpPr>
          <p:cNvPr id="2867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Client-Server Network Model</a:t>
            </a:r>
            <a:endParaRPr lang="en-US" dirty="0" smtClean="0"/>
          </a:p>
        </p:txBody>
      </p:sp>
      <p:pic>
        <p:nvPicPr>
          <p:cNvPr id="4098" name="Picture 2" descr="A Windows domain uses the client-server model to control access to the network, where security on each computer or device is controlled by a centralized database on a domain controller" title="Figure 1-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295400"/>
            <a:ext cx="4953000" cy="488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/>
              <a:t>Network+ Guide to Networks, 7th Edition</a:t>
            </a:r>
            <a:endParaRPr lang="en-US" dirty="0"/>
          </a:p>
        </p:txBody>
      </p:sp>
      <p:sp>
        <p:nvSpPr>
          <p:cNvPr id="29699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DCC5C40-B6FA-475A-9E9B-479C703AEE7D}" type="slidenum">
              <a:rPr lang="en-US"/>
              <a:pPr eaLnBrk="1" hangingPunct="1"/>
              <a:t>19</a:t>
            </a:fld>
            <a:endParaRPr lang="en-US" dirty="0"/>
          </a:p>
        </p:txBody>
      </p:sp>
      <p:sp>
        <p:nvSpPr>
          <p:cNvPr id="297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Client-Server Network Model</a:t>
            </a:r>
            <a:endParaRPr lang="en-US" dirty="0" smtClean="0"/>
          </a:p>
        </p:txBody>
      </p:sp>
      <p:sp>
        <p:nvSpPr>
          <p:cNvPr id="2970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/>
              <a:t>The NOS is responsible for: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Manages client data, resources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Ensures authorized user access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Controls user file access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Restricts user network access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Dictates computer communication rules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Supplies application to clients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Server examples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Windows Server 2012 R2, Ubuntu Server, or Red Hat Linux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/>
              <a:t>Network+ Guide to Networks, 7th Edition</a:t>
            </a:r>
            <a:endParaRPr lang="en-US" dirty="0"/>
          </a:p>
        </p:txBody>
      </p:sp>
      <p:sp>
        <p:nvSpPr>
          <p:cNvPr id="30723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375B5EE8-B607-414B-970C-5047FC0945E9}" type="slidenum">
              <a:rPr lang="en-US"/>
              <a:pPr eaLnBrk="1" hangingPunct="1"/>
              <a:t>20</a:t>
            </a:fld>
            <a:endParaRPr lang="en-US" dirty="0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Client-Server Network Model</a:t>
            </a:r>
            <a:endParaRPr lang="en-US" dirty="0" smtClean="0"/>
          </a:p>
        </p:txBody>
      </p:sp>
      <p:sp>
        <p:nvSpPr>
          <p:cNvPr id="3072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Servers that have a NOS installed require:</a:t>
            </a:r>
          </a:p>
          <a:p>
            <a:pPr lvl="1" eaLnBrk="1" hangingPunct="1"/>
            <a:r>
              <a:rPr lang="en-US" dirty="0" smtClean="0"/>
              <a:t>More memory, processing, storage capacity</a:t>
            </a:r>
          </a:p>
          <a:p>
            <a:pPr lvl="1" eaLnBrk="1" hangingPunct="1"/>
            <a:r>
              <a:rPr lang="en-US" dirty="0" smtClean="0"/>
              <a:t>Equipped with special hardware</a:t>
            </a:r>
          </a:p>
          <a:p>
            <a:pPr lvl="2" eaLnBrk="1" hangingPunct="1"/>
            <a:r>
              <a:rPr lang="en-US" dirty="0" smtClean="0"/>
              <a:t>Provides network management functions</a:t>
            </a:r>
          </a:p>
          <a:p>
            <a:pPr eaLnBrk="1" hangingPunct="1"/>
            <a:r>
              <a:rPr lang="en-US" dirty="0"/>
              <a:t>Advantages relative to peer-to-peer networks</a:t>
            </a:r>
          </a:p>
          <a:p>
            <a:pPr lvl="1" eaLnBrk="1" hangingPunct="1"/>
            <a:r>
              <a:rPr lang="en-US" dirty="0"/>
              <a:t>User credential assigned from one place</a:t>
            </a:r>
          </a:p>
          <a:p>
            <a:pPr lvl="1" eaLnBrk="1" hangingPunct="1"/>
            <a:r>
              <a:rPr lang="en-US" dirty="0"/>
              <a:t>Multiple shared resource access centrally controlled</a:t>
            </a:r>
          </a:p>
          <a:p>
            <a:pPr lvl="1" eaLnBrk="1" hangingPunct="1"/>
            <a:r>
              <a:rPr lang="en-US" dirty="0"/>
              <a:t>Central problem monitoring, diagnostics, correction capabilities</a:t>
            </a:r>
          </a:p>
          <a:p>
            <a:pPr lvl="1" eaLnBrk="1" hangingPunct="1"/>
            <a:r>
              <a:rPr lang="en-US" dirty="0" smtClean="0"/>
              <a:t>More </a:t>
            </a:r>
            <a:r>
              <a:rPr lang="en-US" dirty="0"/>
              <a:t>scalable</a:t>
            </a:r>
          </a:p>
          <a:p>
            <a:pPr eaLnBrk="1" hangingPunct="1"/>
            <a:endParaRPr lang="en-US" dirty="0" smtClean="0"/>
          </a:p>
          <a:p>
            <a:pPr lvl="1"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Networking Hardware and Physical Topologies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Network+ Guide to Networks, 7</a:t>
            </a:r>
            <a:r>
              <a:rPr lang="en-US" baseline="30000" smtClean="0"/>
              <a:t>th</a:t>
            </a:r>
            <a:r>
              <a:rPr lang="en-US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5122" name="Picture 2" descr="This LAN has five computers, a network printer, a local printer, a scanner, and a switch, and is using a star topology" title="Figure 1-6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5639" y="1600200"/>
            <a:ext cx="4892722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32418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LANs and Their Hardware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Local area network (LAN) - usually contained in a small space</a:t>
            </a:r>
          </a:p>
          <a:p>
            <a:pPr lvl="1"/>
            <a:r>
              <a:rPr lang="en-US" dirty="0" smtClean="0"/>
              <a:t>Such as an office or building</a:t>
            </a:r>
          </a:p>
          <a:p>
            <a:r>
              <a:rPr lang="en-US" dirty="0" smtClean="0"/>
              <a:t>Switch - receives incoming data from one of its ports and redirects it to another port or multiple ports</a:t>
            </a:r>
          </a:p>
          <a:p>
            <a:pPr lvl="1"/>
            <a:r>
              <a:rPr lang="en-US" dirty="0" smtClean="0"/>
              <a:t>Will send the data to its intended destination</a:t>
            </a:r>
          </a:p>
          <a:p>
            <a:r>
              <a:rPr lang="en-US" dirty="0" smtClean="0"/>
              <a:t>Star topology - all devices connect to one central device (usually a switch)</a:t>
            </a:r>
          </a:p>
          <a:p>
            <a:r>
              <a:rPr lang="en-US" dirty="0" smtClean="0"/>
              <a:t>Network interface card (NIC) - a network port used to attach a device to a network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Network+ Guide to Networks, 7</a:t>
            </a:r>
            <a:r>
              <a:rPr lang="en-US" baseline="30000" smtClean="0"/>
              <a:t>th</a:t>
            </a:r>
            <a:r>
              <a:rPr lang="en-US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49861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LANs and Their Hardware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/>
          <a:lstStyle/>
          <a:p>
            <a:r>
              <a:rPr lang="en-US" dirty="0" smtClean="0"/>
              <a:t>A LAN can have several switches</a:t>
            </a:r>
          </a:p>
          <a:p>
            <a:r>
              <a:rPr lang="en-US" dirty="0" smtClean="0"/>
              <a:t>Backbone - a central conduit that connects the segments (pieces) of a network</a:t>
            </a:r>
          </a:p>
          <a:p>
            <a:pPr lvl="1"/>
            <a:r>
              <a:rPr lang="en-US" dirty="0" smtClean="0"/>
              <a:t>Might use higher transmission speeds and different cabling than network cables connected to computers</a:t>
            </a:r>
          </a:p>
          <a:p>
            <a:r>
              <a:rPr lang="en-US" dirty="0" smtClean="0"/>
              <a:t>Three switches daisy-chained together in a single line is said to use a bus topology</a:t>
            </a:r>
          </a:p>
          <a:p>
            <a:pPr lvl="1"/>
            <a:r>
              <a:rPr lang="en-US" dirty="0" smtClean="0"/>
              <a:t>However, each switch is connected to computers via a star topology, making it a star-bus topology</a:t>
            </a:r>
          </a:p>
          <a:p>
            <a:pPr lvl="1"/>
            <a:r>
              <a:rPr lang="en-US" dirty="0" smtClean="0"/>
              <a:t>A topology that combines topologies is known as a hybrid topology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Network+ Guide to Networks, 7</a:t>
            </a:r>
            <a:r>
              <a:rPr lang="en-US" baseline="30000" smtClean="0"/>
              <a:t>th</a:t>
            </a:r>
            <a:r>
              <a:rPr lang="en-US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68229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LANs and Their Hardware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Network+ Guide to Networks, 7</a:t>
            </a:r>
            <a:r>
              <a:rPr lang="en-US" baseline="30000" smtClean="0"/>
              <a:t>th</a:t>
            </a:r>
            <a:r>
              <a:rPr lang="en-US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6146" name="Picture 2" descr="This local network has three switches, and is using a star-bus topology" title="Figure 1-10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362200"/>
            <a:ext cx="7263327" cy="2829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22954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LANs and Their Hardware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Router - a device that manages traffic between two or more networks </a:t>
            </a:r>
          </a:p>
          <a:p>
            <a:pPr lvl="1"/>
            <a:r>
              <a:rPr lang="en-US" dirty="0" smtClean="0"/>
              <a:t>Can help find the best path for traffic to get from one network to another</a:t>
            </a:r>
          </a:p>
          <a:p>
            <a:r>
              <a:rPr lang="en-US" dirty="0" smtClean="0"/>
              <a:t>Routers can be used in small home networks to connect the home LAN to the Internet</a:t>
            </a:r>
          </a:p>
          <a:p>
            <a:r>
              <a:rPr lang="en-US" dirty="0" smtClean="0"/>
              <a:t>Industrial-grade routers can have several network ports, one for each network it connects to</a:t>
            </a:r>
          </a:p>
          <a:p>
            <a:r>
              <a:rPr lang="en-US" dirty="0" smtClean="0"/>
              <a:t>Difference between router and switch:</a:t>
            </a:r>
          </a:p>
          <a:p>
            <a:pPr lvl="1"/>
            <a:r>
              <a:rPr lang="en-US" dirty="0" smtClean="0"/>
              <a:t>Router is like a gateway between networks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Network+ Guide to Networks, 7</a:t>
            </a:r>
            <a:r>
              <a:rPr lang="en-US" baseline="30000" smtClean="0"/>
              <a:t>th</a:t>
            </a:r>
            <a:r>
              <a:rPr lang="en-US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35156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LANs and Their Hardware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Network+ Guide to Networks, 7</a:t>
            </a:r>
            <a:r>
              <a:rPr lang="en-US" baseline="30000" smtClean="0"/>
              <a:t>th</a:t>
            </a:r>
            <a:r>
              <a:rPr lang="en-US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26</a:t>
            </a:fld>
            <a:endParaRPr lang="en-US" dirty="0"/>
          </a:p>
        </p:txBody>
      </p:sp>
      <p:pic>
        <p:nvPicPr>
          <p:cNvPr id="7170" name="Picture 2" descr="Three LANs connected by a router" title="Figure 1-1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675" y="1600200"/>
            <a:ext cx="5974649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23432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MANs and WANs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Metropolitan area network (MAN) - a group of connected LANs in the same geographical area</a:t>
            </a:r>
          </a:p>
          <a:p>
            <a:pPr lvl="1"/>
            <a:r>
              <a:rPr lang="en-US" dirty="0" smtClean="0"/>
              <a:t>Also known as a campus area network (CAN)</a:t>
            </a:r>
          </a:p>
          <a:p>
            <a:r>
              <a:rPr lang="en-US" dirty="0" smtClean="0"/>
              <a:t>WAN (wide area network) - a group of LANs that spread over a wide geographical area</a:t>
            </a:r>
          </a:p>
          <a:p>
            <a:pPr lvl="1"/>
            <a:r>
              <a:rPr lang="en-US" dirty="0" smtClean="0"/>
              <a:t>Internet is the largest and most varied WAN</a:t>
            </a:r>
          </a:p>
          <a:p>
            <a:r>
              <a:rPr lang="en-US" dirty="0" smtClean="0"/>
              <a:t>MANs and WANs often use different transmission methods and media than LANs</a:t>
            </a:r>
          </a:p>
          <a:p>
            <a:r>
              <a:rPr lang="en-US" dirty="0" smtClean="0"/>
              <a:t>PAN (personal area network) - smallest network</a:t>
            </a:r>
          </a:p>
          <a:p>
            <a:pPr lvl="1"/>
            <a:r>
              <a:rPr lang="en-US" dirty="0" smtClean="0"/>
              <a:t>A network of personal devices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Network+ Guide to Networks, 7</a:t>
            </a:r>
            <a:r>
              <a:rPr lang="en-US" baseline="30000" smtClean="0"/>
              <a:t>th</a:t>
            </a:r>
            <a:r>
              <a:rPr lang="en-US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44967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MANs and WANs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Network+ Guide to Networks, 7</a:t>
            </a:r>
            <a:r>
              <a:rPr lang="en-US" baseline="30000" smtClean="0"/>
              <a:t>th</a:t>
            </a:r>
            <a:r>
              <a:rPr lang="en-US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28</a:t>
            </a:fld>
            <a:endParaRPr lang="en-US" dirty="0"/>
          </a:p>
        </p:txBody>
      </p:sp>
      <p:pic>
        <p:nvPicPr>
          <p:cNvPr id="8194" name="Picture 2" descr="A WAN connects two LANs in different geographical areas" title="Figure 1-14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371600"/>
            <a:ext cx="4364844" cy="475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4191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Seven-Layer OSI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OSI (Open Systems Interconnection) reference model - a seven-layer model developed to categorize the layers of communication</a:t>
            </a:r>
          </a:p>
          <a:p>
            <a:pPr eaLnBrk="1" hangingPunct="1"/>
            <a:r>
              <a:rPr lang="en-US" dirty="0" smtClean="0"/>
              <a:t>Developed </a:t>
            </a:r>
            <a:r>
              <a:rPr lang="en-US" dirty="0"/>
              <a:t>by ISO in the 1980s</a:t>
            </a:r>
          </a:p>
          <a:p>
            <a:pPr eaLnBrk="1" hangingPunct="1"/>
            <a:r>
              <a:rPr lang="en-US" dirty="0" smtClean="0"/>
              <a:t>The layers are numbered in order, starting with Layer 1, the Physical layer at the bottom</a:t>
            </a:r>
            <a:endParaRPr lang="en-US" dirty="0"/>
          </a:p>
          <a:p>
            <a:pPr lvl="1" eaLnBrk="1" hangingPunct="1"/>
            <a:r>
              <a:rPr lang="en-US" dirty="0"/>
              <a:t>Physical, Data Link, Network, Transport, Session, Presentation, Application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Network+ Guide to Networks, 7</a:t>
            </a:r>
            <a:r>
              <a:rPr lang="en-US" baseline="30000" smtClean="0"/>
              <a:t>th</a:t>
            </a:r>
            <a:r>
              <a:rPr lang="en-US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974813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Seven-Layer OSI Model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Network+ Guide to Networks, 7</a:t>
            </a:r>
            <a:r>
              <a:rPr lang="en-US" baseline="30000" smtClean="0"/>
              <a:t>th</a:t>
            </a:r>
            <a:r>
              <a:rPr lang="en-US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30</a:t>
            </a:fld>
            <a:endParaRPr lang="en-US" dirty="0"/>
          </a:p>
        </p:txBody>
      </p:sp>
      <p:pic>
        <p:nvPicPr>
          <p:cNvPr id="9218" name="Picture 2" descr="How software, protocols, and hardware map to the seven-layer OSI model" title="Figure 1-16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447800"/>
            <a:ext cx="5140820" cy="4372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44139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Layer 7: Application Layer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Application layer - describes the interface between two applications, on separate computers</a:t>
            </a:r>
          </a:p>
          <a:p>
            <a:r>
              <a:rPr lang="en-US" dirty="0" smtClean="0"/>
              <a:t>Application layer protocols are used by programs that fall into two categories:</a:t>
            </a:r>
          </a:p>
          <a:p>
            <a:pPr lvl="1"/>
            <a:r>
              <a:rPr lang="en-US" dirty="0" smtClean="0"/>
              <a:t>Provide services to a user, such as a browser and Web server</a:t>
            </a:r>
          </a:p>
          <a:p>
            <a:pPr lvl="1"/>
            <a:r>
              <a:rPr lang="en-US" dirty="0" smtClean="0"/>
              <a:t>Utility programs that provide services to the system, such as SNMP that monitor and gather information about network traffic</a:t>
            </a:r>
          </a:p>
          <a:p>
            <a:r>
              <a:rPr lang="en-US" dirty="0" smtClean="0"/>
              <a:t>Payload - data that is passed between applications or utility programs and the OS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Network+ Guide to Networks, 7</a:t>
            </a:r>
            <a:r>
              <a:rPr lang="en-US" baseline="30000" smtClean="0"/>
              <a:t>th</a:t>
            </a:r>
            <a:r>
              <a:rPr lang="en-US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56743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Layer 6: Presentation Layer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Presentation layer - responsible for reformatting, compressing, and/or encrypting data in a way that the receiving application can read</a:t>
            </a:r>
          </a:p>
          <a:p>
            <a:r>
              <a:rPr lang="en-US" dirty="0" smtClean="0"/>
              <a:t>Example:</a:t>
            </a:r>
          </a:p>
          <a:p>
            <a:pPr lvl="1"/>
            <a:r>
              <a:rPr lang="en-US" dirty="0" smtClean="0"/>
              <a:t>An email message can be encrypted at the Presentation layer by the email client or by the OS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Network+ Guide to Networks, 7</a:t>
            </a:r>
            <a:r>
              <a:rPr lang="en-US" baseline="30000" smtClean="0"/>
              <a:t>th</a:t>
            </a:r>
            <a:r>
              <a:rPr lang="en-US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998461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Layer 5: Session Layer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Session layer - describes how data between applications is synched and recovered if messages don’t arrive intact at the receiving application</a:t>
            </a:r>
          </a:p>
          <a:p>
            <a:r>
              <a:rPr lang="en-US" dirty="0" smtClean="0"/>
              <a:t>The Application, Presentation, and Session layers are intertwined</a:t>
            </a:r>
          </a:p>
          <a:p>
            <a:pPr lvl="1"/>
            <a:r>
              <a:rPr lang="en-US" dirty="0" smtClean="0"/>
              <a:t>Often difficult to distinguish between them</a:t>
            </a:r>
          </a:p>
          <a:p>
            <a:r>
              <a:rPr lang="en-US" dirty="0" smtClean="0"/>
              <a:t>Most tasks are performed by the OS when an application makes an API call to the OS</a:t>
            </a:r>
          </a:p>
          <a:p>
            <a:pPr lvl="1"/>
            <a:r>
              <a:rPr lang="en-US" dirty="0" smtClean="0"/>
              <a:t>Application programming interface (API) call is the method an application uses when it makes a request of the OS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Network+ Guide to Networks, 7</a:t>
            </a:r>
            <a:r>
              <a:rPr lang="en-US" baseline="30000" smtClean="0"/>
              <a:t>th</a:t>
            </a:r>
            <a:r>
              <a:rPr lang="en-US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906035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Layer 4: Transport Layer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Transport layer - responsible for transporting Application layer payloads from one application to another	</a:t>
            </a:r>
          </a:p>
          <a:p>
            <a:r>
              <a:rPr lang="en-US" dirty="0" smtClean="0"/>
              <a:t>Two main Transport layer protocols are: </a:t>
            </a:r>
          </a:p>
          <a:p>
            <a:pPr lvl="1"/>
            <a:r>
              <a:rPr lang="en-US" dirty="0" smtClean="0"/>
              <a:t>TCP (Transmission Control Protocol) - makes a connection with the end host, checks whether data was received; called a connection-oriented protocol</a:t>
            </a:r>
          </a:p>
          <a:p>
            <a:pPr lvl="1"/>
            <a:r>
              <a:rPr lang="en-US" dirty="0" smtClean="0"/>
              <a:t>UDP (User Datagram Protocol) - does not guarantee delivery by first connecting and checking whether data is received; called a connectionless protocol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Network+ Guide to Networks, 7</a:t>
            </a:r>
            <a:r>
              <a:rPr lang="en-US" baseline="30000" smtClean="0"/>
              <a:t>th</a:t>
            </a:r>
            <a:r>
              <a:rPr lang="en-US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06436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Layer 4: Transport Layer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Protocols add their own control information in an area at the beginning of the payload (called a header) </a:t>
            </a:r>
          </a:p>
          <a:p>
            <a:r>
              <a:rPr lang="en-US" dirty="0" smtClean="0"/>
              <a:t>Encapsulation - process of adding a header to the data inherited from the layer above</a:t>
            </a:r>
          </a:p>
          <a:p>
            <a:r>
              <a:rPr lang="en-US" dirty="0" smtClean="0"/>
              <a:t>The Transport layer header addresses the receiving application by a number called a port number</a:t>
            </a:r>
          </a:p>
          <a:p>
            <a:r>
              <a:rPr lang="en-US" dirty="0" smtClean="0"/>
              <a:t>If message is too large, TCP divides it into smaller messages called segments</a:t>
            </a:r>
          </a:p>
          <a:p>
            <a:pPr lvl="1"/>
            <a:r>
              <a:rPr lang="en-US" dirty="0" smtClean="0"/>
              <a:t>In UDP, the message is called a datagram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Network+ Guide to Networks, 7</a:t>
            </a:r>
            <a:r>
              <a:rPr lang="en-US" baseline="30000" smtClean="0"/>
              <a:t>th</a:t>
            </a:r>
            <a:r>
              <a:rPr lang="en-US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060792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Layer 3: Network Layer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Network layer - responsible for moving messages from one node to another until reaches destination</a:t>
            </a:r>
          </a:p>
          <a:p>
            <a:r>
              <a:rPr lang="en-US" dirty="0" smtClean="0"/>
              <a:t>IP adds its own Network layer header to the segment or datagram</a:t>
            </a:r>
          </a:p>
          <a:p>
            <a:pPr lvl="1"/>
            <a:r>
              <a:rPr lang="en-US" dirty="0" smtClean="0"/>
              <a:t>The entire Network layer message is called a packet</a:t>
            </a:r>
          </a:p>
          <a:p>
            <a:r>
              <a:rPr lang="en-US" dirty="0" smtClean="0"/>
              <a:t>IP address - assigned to each node on a network</a:t>
            </a:r>
          </a:p>
          <a:p>
            <a:pPr lvl="1"/>
            <a:r>
              <a:rPr lang="en-US" dirty="0" smtClean="0"/>
              <a:t>Network layer uses it to uniquely identify each host</a:t>
            </a:r>
          </a:p>
          <a:p>
            <a:r>
              <a:rPr lang="en-US" dirty="0" smtClean="0"/>
              <a:t>IP relies on several routing protocols to find the best route for a packet to take to reach destination</a:t>
            </a:r>
          </a:p>
          <a:p>
            <a:pPr lvl="1"/>
            <a:r>
              <a:rPr lang="en-US" dirty="0" smtClean="0"/>
              <a:t>ICMP and ARP are examples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Network+ Guide to Networks, 7</a:t>
            </a:r>
            <a:r>
              <a:rPr lang="en-US" baseline="30000" smtClean="0"/>
              <a:t>th</a:t>
            </a:r>
            <a:r>
              <a:rPr lang="en-US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886806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Layer 2: Data Link Layer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Layers 2 and 1 are responsible for interfacing with physical hardware on the local network</a:t>
            </a:r>
          </a:p>
          <a:p>
            <a:pPr lvl="1"/>
            <a:r>
              <a:rPr lang="en-US" dirty="0" smtClean="0"/>
              <a:t>Protocols at these layers are programmed into firmware of a computer’s NIC and other hardware</a:t>
            </a:r>
          </a:p>
          <a:p>
            <a:r>
              <a:rPr lang="en-US" dirty="0" smtClean="0"/>
              <a:t>Type of networking hardware or technology used on a network determine the Link Layer protocol used</a:t>
            </a:r>
          </a:p>
          <a:p>
            <a:pPr lvl="1"/>
            <a:r>
              <a:rPr lang="en-US" dirty="0" smtClean="0"/>
              <a:t>Ethernet and Wi-Fi are examples</a:t>
            </a:r>
          </a:p>
          <a:p>
            <a:r>
              <a:rPr lang="en-US" dirty="0" smtClean="0"/>
              <a:t>The Link layer puts control information in a Link layer header and at the end of the packet in a trailer</a:t>
            </a:r>
          </a:p>
          <a:p>
            <a:pPr lvl="1"/>
            <a:r>
              <a:rPr lang="en-US" dirty="0" smtClean="0"/>
              <a:t>Entire Link layer is called a frame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Network+ Guide to Networks, 7</a:t>
            </a:r>
            <a:r>
              <a:rPr lang="en-US" baseline="30000" smtClean="0"/>
              <a:t>th</a:t>
            </a:r>
            <a:r>
              <a:rPr lang="en-US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0039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Layer 2: Data Link Layer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MAC (Media Access Control) address - hardware address of the source and destination NICs</a:t>
            </a:r>
          </a:p>
          <a:p>
            <a:pPr lvl="1"/>
            <a:r>
              <a:rPr lang="en-US" dirty="0" smtClean="0"/>
              <a:t>Also called a physical address, hardware address, or Data Link layer address</a:t>
            </a:r>
          </a:p>
          <a:p>
            <a:pPr lvl="1"/>
            <a:r>
              <a:rPr lang="en-US" dirty="0" smtClean="0"/>
              <a:t>Embedded on every network adapter and are considered short-range addresses that can only find nodes on the local network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Network+ Guide to Networks, 7</a:t>
            </a:r>
            <a:r>
              <a:rPr lang="en-US" baseline="30000" smtClean="0"/>
              <a:t>th</a:t>
            </a:r>
            <a:r>
              <a:rPr lang="en-US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03805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Layer 1: Physical Layer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Physical layer - simplest layer and is responsible for sending bits via a wired or wireless transmission</a:t>
            </a:r>
          </a:p>
          <a:p>
            <a:r>
              <a:rPr lang="en-US" dirty="0" smtClean="0"/>
              <a:t>Can be transmitted as:</a:t>
            </a:r>
          </a:p>
          <a:p>
            <a:pPr lvl="1"/>
            <a:r>
              <a:rPr lang="en-US" dirty="0" smtClean="0"/>
              <a:t>Wavelengths in the air</a:t>
            </a:r>
          </a:p>
          <a:p>
            <a:pPr lvl="1"/>
            <a:r>
              <a:rPr lang="en-US" dirty="0" smtClean="0"/>
              <a:t>Voltage on a copper wire</a:t>
            </a:r>
          </a:p>
          <a:p>
            <a:pPr lvl="1"/>
            <a:r>
              <a:rPr lang="en-US" dirty="0" smtClean="0"/>
              <a:t>Light (via fiber-optic cabling)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Network+ Guide to Networks, 7</a:t>
            </a:r>
            <a:r>
              <a:rPr lang="en-US" baseline="30000" smtClean="0"/>
              <a:t>th</a:t>
            </a:r>
            <a:r>
              <a:rPr lang="en-US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41769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Protocol Data Unit or PDU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Protocol data unit (PDU) - the technical name for a group of bits as it moves from one layer to the next and from one LAN to the next</a:t>
            </a:r>
          </a:p>
          <a:p>
            <a:pPr lvl="1"/>
            <a:r>
              <a:rPr lang="en-US" dirty="0" smtClean="0"/>
              <a:t>Technicians loosely call this group of bits a message or a transmission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Network+ Guide to Networks, 7</a:t>
            </a:r>
            <a:r>
              <a:rPr lang="en-US" baseline="30000" smtClean="0"/>
              <a:t>th</a:t>
            </a:r>
            <a:r>
              <a:rPr lang="en-US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40</a:t>
            </a:fld>
            <a:endParaRPr lang="en-US" dirty="0"/>
          </a:p>
        </p:txBody>
      </p:sp>
      <p:pic>
        <p:nvPicPr>
          <p:cNvPr id="10242" name="Picture 2" descr="Names for a PDU or message as it moves from one layer to another" title="Table 1-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3886200"/>
            <a:ext cx="6858000" cy="2059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167014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How the Layers Work Together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Network+ Guide to Networks, 7</a:t>
            </a:r>
            <a:r>
              <a:rPr lang="en-US" baseline="30000" smtClean="0"/>
              <a:t>th</a:t>
            </a:r>
            <a:r>
              <a:rPr lang="en-US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41</a:t>
            </a:fld>
            <a:endParaRPr lang="en-US" dirty="0"/>
          </a:p>
        </p:txBody>
      </p:sp>
      <p:pic>
        <p:nvPicPr>
          <p:cNvPr id="1026" name="Picture 2" descr="Follow the red line to see how the OSI layers work when a browser makes a request to a Web server" title="Figure 1-17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209800"/>
            <a:ext cx="7127767" cy="3129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364619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How the Layers Work Together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Network+ Guide to Networks, 7</a:t>
            </a:r>
            <a:r>
              <a:rPr lang="en-US" baseline="30000" smtClean="0"/>
              <a:t>th</a:t>
            </a:r>
            <a:r>
              <a:rPr lang="en-US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42</a:t>
            </a:fld>
            <a:endParaRPr lang="en-US" dirty="0"/>
          </a:p>
        </p:txBody>
      </p:sp>
      <p:pic>
        <p:nvPicPr>
          <p:cNvPr id="11266" name="Picture 2" descr="Steps through the OSI layers during a browser-to-Web server transmission" title="Table 1-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524000"/>
            <a:ext cx="5912943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053632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Staying Safe When Working with Networks and Computers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Network and computer technicians need to know how to protect themselves</a:t>
            </a:r>
          </a:p>
          <a:p>
            <a:pPr lvl="1"/>
            <a:r>
              <a:rPr lang="en-US" dirty="0" smtClean="0"/>
              <a:t>As wells as protect sensitive electronic components</a:t>
            </a:r>
          </a:p>
          <a:p>
            <a:r>
              <a:rPr lang="en-US" dirty="0" smtClean="0"/>
              <a:t>This section takes a look at some best practices for safety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Network+ Guide to Networks, 7</a:t>
            </a:r>
            <a:r>
              <a:rPr lang="en-US" baseline="30000" smtClean="0"/>
              <a:t>th</a:t>
            </a:r>
            <a:r>
              <a:rPr lang="en-US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561313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Emergency Procedures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Know the best escape route or emergency exit</a:t>
            </a:r>
          </a:p>
          <a:p>
            <a:r>
              <a:rPr lang="en-US" dirty="0" smtClean="0"/>
              <a:t>Fire Suppression Systems - have a fire suppression system in the data center that includes:</a:t>
            </a:r>
          </a:p>
          <a:p>
            <a:pPr lvl="1"/>
            <a:r>
              <a:rPr lang="en-US" dirty="0" smtClean="0"/>
              <a:t>Emergency alert system</a:t>
            </a:r>
          </a:p>
          <a:p>
            <a:pPr lvl="1"/>
            <a:r>
              <a:rPr lang="en-US" dirty="0" smtClean="0"/>
              <a:t>Portable fire extinguishers</a:t>
            </a:r>
          </a:p>
          <a:p>
            <a:pPr lvl="1"/>
            <a:r>
              <a:rPr lang="en-US" dirty="0" smtClean="0"/>
              <a:t>Emergency power-off switch</a:t>
            </a:r>
          </a:p>
          <a:p>
            <a:pPr lvl="1"/>
            <a:r>
              <a:rPr lang="en-US" dirty="0" smtClean="0"/>
              <a:t>Suppression agent</a:t>
            </a:r>
          </a:p>
          <a:p>
            <a:r>
              <a:rPr lang="en-US" dirty="0"/>
              <a:t>Fail Open or Fail Close - does the security system allow access during a failure (fail open) or deny access during the failure (fail close)</a:t>
            </a: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Network+ Guide to Networks, 7</a:t>
            </a:r>
            <a:r>
              <a:rPr lang="en-US" baseline="30000" smtClean="0"/>
              <a:t>th</a:t>
            </a:r>
            <a:r>
              <a:rPr lang="en-US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84063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Emergency Procedures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Material Safety Data Sheet (MSDS) - explains how to properly handle substances such as chemical solvents and how to dispose of them</a:t>
            </a:r>
          </a:p>
          <a:p>
            <a:pPr lvl="1"/>
            <a:r>
              <a:rPr lang="en-US" dirty="0" smtClean="0"/>
              <a:t>Includes information such as physical data, toxicity, health effects, first aid, storage, shipping, disposal, and spill procedures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Network+ Guide to Networks, 7</a:t>
            </a:r>
            <a:r>
              <a:rPr lang="en-US" baseline="30000" smtClean="0"/>
              <a:t>th</a:t>
            </a:r>
            <a:r>
              <a:rPr lang="en-US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01781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HVAC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/>
          <a:lstStyle/>
          <a:p>
            <a:r>
              <a:rPr lang="en-US" dirty="0" smtClean="0"/>
              <a:t>Heating, ventilation, and air conditioning (HVAC) system - controls the environment in a data center</a:t>
            </a:r>
          </a:p>
          <a:p>
            <a:pPr lvl="1"/>
            <a:r>
              <a:rPr lang="en-US" dirty="0" smtClean="0"/>
              <a:t>Including the temperature, humidity, airflow, and air filtering</a:t>
            </a:r>
          </a:p>
          <a:p>
            <a:r>
              <a:rPr lang="en-US" dirty="0" smtClean="0"/>
              <a:t>HVAC system must provide acceptable temperature and humidity ranges for devices that might overheat or fail due to high humidity</a:t>
            </a:r>
          </a:p>
          <a:p>
            <a:r>
              <a:rPr lang="en-US" dirty="0" smtClean="0"/>
              <a:t>HVAC systems and network cabling often occupy the space above the ceiling or below the floor in a data center</a:t>
            </a:r>
          </a:p>
          <a:p>
            <a:pPr lvl="1"/>
            <a:r>
              <a:rPr lang="en-US" dirty="0" smtClean="0"/>
              <a:t>Called the plenum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Network+ Guide to Networks, 7</a:t>
            </a:r>
            <a:r>
              <a:rPr lang="en-US" baseline="30000" smtClean="0"/>
              <a:t>th</a:t>
            </a:r>
            <a:r>
              <a:rPr lang="en-US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89743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Protecting Against Static Electricity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Computer components are grounded inside a computer case</a:t>
            </a:r>
          </a:p>
          <a:p>
            <a:r>
              <a:rPr lang="en-US" dirty="0" smtClean="0"/>
              <a:t>Sensitive electronic components can be damaged by electrostatic discharge (ESD)</a:t>
            </a:r>
          </a:p>
          <a:p>
            <a:r>
              <a:rPr lang="en-US" dirty="0" smtClean="0"/>
              <a:t>Static electricity can cause two types of damage:</a:t>
            </a:r>
          </a:p>
          <a:p>
            <a:pPr lvl="1"/>
            <a:r>
              <a:rPr lang="en-US" dirty="0" smtClean="0"/>
              <a:t>Catastrophic failure - destroyed beyond use</a:t>
            </a:r>
          </a:p>
          <a:p>
            <a:pPr lvl="1"/>
            <a:r>
              <a:rPr lang="en-US" dirty="0" smtClean="0"/>
              <a:t>Upset failure - shorten the life of a component</a:t>
            </a:r>
          </a:p>
          <a:p>
            <a:pPr lvl="1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Network+ Guide to Networks, 7</a:t>
            </a:r>
            <a:r>
              <a:rPr lang="en-US" baseline="30000" smtClean="0"/>
              <a:t>th</a:t>
            </a:r>
            <a:r>
              <a:rPr lang="en-US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916560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Protecting Against Static Electricity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Before touching a component, ground yourself by:</a:t>
            </a:r>
          </a:p>
          <a:p>
            <a:pPr lvl="1"/>
            <a:r>
              <a:rPr lang="en-US" dirty="0" smtClean="0"/>
              <a:t>Wearing an ESD strap around your wrist that clips onto the chassis or computer case</a:t>
            </a:r>
          </a:p>
          <a:p>
            <a:pPr lvl="1"/>
            <a:r>
              <a:rPr lang="en-US" dirty="0" smtClean="0"/>
              <a:t>Touching the case before touching any component inside the case</a:t>
            </a:r>
          </a:p>
          <a:p>
            <a:pPr lvl="1"/>
            <a:r>
              <a:rPr lang="en-US" dirty="0" smtClean="0"/>
              <a:t>Storing a component inside an antistatic bag</a:t>
            </a:r>
          </a:p>
          <a:p>
            <a:r>
              <a:rPr lang="en-US" dirty="0" smtClean="0"/>
              <a:t>In addition to protecting against ESD, always shut down and unplug a computer before working inside it</a:t>
            </a:r>
          </a:p>
          <a:p>
            <a:pPr lvl="1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Network+ Guide to Networks, 7</a:t>
            </a:r>
            <a:r>
              <a:rPr lang="en-US" baseline="30000" smtClean="0"/>
              <a:t>th</a:t>
            </a:r>
            <a:r>
              <a:rPr lang="en-US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52289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Installation Safety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Lifting Heavy Objects - follow these guidelines:</a:t>
            </a:r>
          </a:p>
          <a:p>
            <a:pPr lvl="1"/>
            <a:r>
              <a:rPr lang="en-US" dirty="0" smtClean="0"/>
              <a:t>Decide which side of object to face so load is most balanced</a:t>
            </a:r>
          </a:p>
          <a:p>
            <a:pPr lvl="1"/>
            <a:r>
              <a:rPr lang="en-US" dirty="0" smtClean="0"/>
              <a:t>Stand close to the object with your feet apart</a:t>
            </a:r>
          </a:p>
          <a:p>
            <a:pPr lvl="1"/>
            <a:r>
              <a:rPr lang="en-US" dirty="0" smtClean="0"/>
              <a:t>Keep your back straight, bend knees and grip load</a:t>
            </a:r>
          </a:p>
          <a:p>
            <a:pPr lvl="1"/>
            <a:r>
              <a:rPr lang="en-US" dirty="0" smtClean="0"/>
              <a:t>Lift with your legs, arms, and shoulders</a:t>
            </a:r>
            <a:r>
              <a:rPr lang="en-US" dirty="0"/>
              <a:t> </a:t>
            </a:r>
            <a:r>
              <a:rPr lang="en-US" dirty="0" smtClean="0"/>
              <a:t>(not your back or stomach)</a:t>
            </a:r>
          </a:p>
          <a:p>
            <a:pPr lvl="1"/>
            <a:r>
              <a:rPr lang="en-US" dirty="0" smtClean="0"/>
              <a:t>Keep the load close to your body and avoid twisting your body while you’re holding it</a:t>
            </a:r>
          </a:p>
          <a:p>
            <a:pPr lvl="1"/>
            <a:r>
              <a:rPr lang="en-US" dirty="0" smtClean="0"/>
              <a:t>To put the object down, keep your back as straight as possible and lower object by bending your knees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Network+ Guide to Networks, 7</a:t>
            </a:r>
            <a:r>
              <a:rPr lang="en-US" baseline="30000" smtClean="0"/>
              <a:t>th</a:t>
            </a:r>
            <a:r>
              <a:rPr lang="en-US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91144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Installation Safety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Rack Installations - switches, routers, servers, and patch panels can be installed in racks</a:t>
            </a:r>
          </a:p>
          <a:p>
            <a:pPr lvl="1"/>
            <a:r>
              <a:rPr lang="en-US" dirty="0" smtClean="0"/>
              <a:t>Follow device manufacturer’s guidelines for requirements for the rack and the direction for installation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Network+ Guide to Networks, 7</a:t>
            </a:r>
            <a:r>
              <a:rPr lang="en-US" baseline="30000" smtClean="0"/>
              <a:t>th</a:t>
            </a:r>
            <a:r>
              <a:rPr lang="en-US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50</a:t>
            </a:fld>
            <a:endParaRPr lang="en-US" dirty="0"/>
          </a:p>
        </p:txBody>
      </p:sp>
      <p:pic>
        <p:nvPicPr>
          <p:cNvPr id="12290" name="Picture 2" descr="This patch panel can be installed in a rack and is used where cables converge" title="Figure 1-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3733800"/>
            <a:ext cx="5050243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109266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Installation Safety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General directions for safely installing rack-mountable devices:</a:t>
            </a:r>
          </a:p>
          <a:p>
            <a:pPr lvl="1"/>
            <a:r>
              <a:rPr lang="en-US" dirty="0" smtClean="0"/>
              <a:t>Engage brakes on rack wheels, if applicable</a:t>
            </a:r>
          </a:p>
          <a:p>
            <a:pPr lvl="1"/>
            <a:r>
              <a:rPr lang="en-US" dirty="0" smtClean="0"/>
              <a:t>Wear an ESD strap</a:t>
            </a:r>
          </a:p>
          <a:p>
            <a:pPr lvl="1"/>
            <a:r>
              <a:rPr lang="en-US" dirty="0" smtClean="0"/>
              <a:t>Place the device in the rack for good airflow</a:t>
            </a:r>
          </a:p>
          <a:p>
            <a:pPr lvl="1"/>
            <a:r>
              <a:rPr lang="en-US" dirty="0" smtClean="0"/>
              <a:t>Device must be well grounded</a:t>
            </a:r>
          </a:p>
          <a:p>
            <a:pPr lvl="1"/>
            <a:r>
              <a:rPr lang="en-US" dirty="0" smtClean="0"/>
              <a:t>Pay attention to tools as you work so they don’t accidentally fall into a rack of expensive equipment</a:t>
            </a:r>
          </a:p>
          <a:p>
            <a:pPr lvl="1"/>
            <a:r>
              <a:rPr lang="en-US" dirty="0" smtClean="0"/>
              <a:t>Install fan trays so that air flows in the same direction as the fans inside the device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Network+ Guide to Networks, 7</a:t>
            </a:r>
            <a:r>
              <a:rPr lang="en-US" baseline="30000" smtClean="0"/>
              <a:t>th</a:t>
            </a:r>
            <a:r>
              <a:rPr lang="en-US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490651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Installation Safety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Network+ Guide to Networks, 7</a:t>
            </a:r>
            <a:r>
              <a:rPr lang="en-US" baseline="30000" smtClean="0"/>
              <a:t>th</a:t>
            </a:r>
            <a:r>
              <a:rPr lang="en-US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52</a:t>
            </a:fld>
            <a:endParaRPr lang="en-US" dirty="0"/>
          </a:p>
        </p:txBody>
      </p:sp>
      <p:pic>
        <p:nvPicPr>
          <p:cNvPr id="13314" name="Picture 2" descr="This switch uses brackets and sliders to install in a rack" title="Figure 1-2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524000"/>
            <a:ext cx="5029200" cy="4235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632210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Electrical and Tool Safety in Data Centers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Electrical and tool safety is generally regulated by OSHA (Occupational Safety and Health Administration)</a:t>
            </a:r>
          </a:p>
          <a:p>
            <a:r>
              <a:rPr lang="en-US" dirty="0" smtClean="0"/>
              <a:t>OSHA guidelines when using power tools:</a:t>
            </a:r>
          </a:p>
          <a:p>
            <a:pPr lvl="1"/>
            <a:r>
              <a:rPr lang="en-US" dirty="0" smtClean="0"/>
              <a:t>Wear personal protective equipment (PPE)</a:t>
            </a:r>
          </a:p>
          <a:p>
            <a:pPr lvl="1"/>
            <a:r>
              <a:rPr lang="en-US" dirty="0" smtClean="0"/>
              <a:t>Keep all tools in good condition and properly store tools not in use</a:t>
            </a:r>
          </a:p>
          <a:p>
            <a:pPr lvl="1"/>
            <a:r>
              <a:rPr lang="en-US" dirty="0" smtClean="0"/>
              <a:t>Use the right tool for the job and operate the tool according to the manufacturer’s instructions</a:t>
            </a:r>
          </a:p>
          <a:p>
            <a:pPr lvl="1"/>
            <a:r>
              <a:rPr lang="en-US" dirty="0" smtClean="0"/>
              <a:t>Watch out for trip hazards, so you and others don’t stumble on a tool or cord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Network+ Guide to Networks, 7</a:t>
            </a:r>
            <a:r>
              <a:rPr lang="en-US" baseline="30000" smtClean="0"/>
              <a:t>th</a:t>
            </a:r>
            <a:r>
              <a:rPr lang="en-US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577733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Troubleshooting Network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Troubleshooting </a:t>
            </a:r>
            <a:r>
              <a:rPr lang="en-US" dirty="0" smtClean="0"/>
              <a:t>steps used by most expert networking troubleshooters:</a:t>
            </a:r>
            <a:endParaRPr lang="en-US" dirty="0"/>
          </a:p>
          <a:p>
            <a:pPr lvl="1" eaLnBrk="1" hangingPunct="1"/>
            <a:r>
              <a:rPr lang="en-US" dirty="0"/>
              <a:t>Identify problem</a:t>
            </a:r>
          </a:p>
          <a:p>
            <a:pPr lvl="2" eaLnBrk="1" hangingPunct="1"/>
            <a:r>
              <a:rPr lang="en-US" dirty="0"/>
              <a:t>Gather information</a:t>
            </a:r>
          </a:p>
          <a:p>
            <a:pPr lvl="2" eaLnBrk="1" hangingPunct="1"/>
            <a:r>
              <a:rPr lang="en-US" dirty="0"/>
              <a:t>Identify symptoms</a:t>
            </a:r>
          </a:p>
          <a:p>
            <a:pPr lvl="2" eaLnBrk="1" hangingPunct="1"/>
            <a:r>
              <a:rPr lang="en-US" dirty="0"/>
              <a:t>Question users</a:t>
            </a:r>
          </a:p>
          <a:p>
            <a:pPr lvl="2" eaLnBrk="1" hangingPunct="1"/>
            <a:r>
              <a:rPr lang="en-US" dirty="0"/>
              <a:t>Determine if anything has changed</a:t>
            </a:r>
          </a:p>
          <a:p>
            <a:pPr lvl="1" eaLnBrk="1" hangingPunct="1"/>
            <a:r>
              <a:rPr lang="en-US" dirty="0"/>
              <a:t>Establish theory of probable cause</a:t>
            </a:r>
          </a:p>
          <a:p>
            <a:pPr lvl="2" eaLnBrk="1" hangingPunct="1"/>
            <a:r>
              <a:rPr lang="en-US" dirty="0"/>
              <a:t>Question the obvious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Network+ Guide to Networks, 7</a:t>
            </a:r>
            <a:r>
              <a:rPr lang="en-US" baseline="30000" smtClean="0"/>
              <a:t>th</a:t>
            </a:r>
            <a:r>
              <a:rPr lang="en-US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076136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Troubleshooting Network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Troubleshooting steps (</a:t>
            </a:r>
            <a:r>
              <a:rPr lang="en-US" dirty="0" smtClean="0"/>
              <a:t>cont’d)</a:t>
            </a:r>
            <a:endParaRPr lang="en-US" dirty="0"/>
          </a:p>
          <a:p>
            <a:pPr lvl="1" eaLnBrk="1" hangingPunct="1"/>
            <a:r>
              <a:rPr lang="en-US" dirty="0"/>
              <a:t>Test theory to determine cause</a:t>
            </a:r>
          </a:p>
          <a:p>
            <a:pPr lvl="2" eaLnBrk="1" hangingPunct="1"/>
            <a:r>
              <a:rPr lang="en-US" dirty="0"/>
              <a:t>If theory confirmed, determine next steps</a:t>
            </a:r>
          </a:p>
          <a:p>
            <a:pPr lvl="2" eaLnBrk="1" hangingPunct="1"/>
            <a:r>
              <a:rPr lang="en-US" dirty="0"/>
              <a:t>If theory not confirmed, establish new theory or escalate</a:t>
            </a:r>
          </a:p>
          <a:p>
            <a:pPr lvl="1" eaLnBrk="1" hangingPunct="1"/>
            <a:r>
              <a:rPr lang="en-US" dirty="0"/>
              <a:t>Establish action plan</a:t>
            </a:r>
          </a:p>
          <a:p>
            <a:pPr lvl="1" eaLnBrk="1" hangingPunct="1"/>
            <a:r>
              <a:rPr lang="en-US" dirty="0"/>
              <a:t>Implement solution or </a:t>
            </a:r>
            <a:r>
              <a:rPr lang="en-US" dirty="0" smtClean="0"/>
              <a:t>escalate the problem</a:t>
            </a:r>
            <a:endParaRPr lang="en-US" dirty="0"/>
          </a:p>
          <a:p>
            <a:pPr lvl="1" eaLnBrk="1" hangingPunct="1"/>
            <a:r>
              <a:rPr lang="en-US" dirty="0"/>
              <a:t>Verify full functionality</a:t>
            </a:r>
          </a:p>
          <a:p>
            <a:pPr lvl="2" eaLnBrk="1" hangingPunct="1"/>
            <a:r>
              <a:rPr lang="en-US" dirty="0"/>
              <a:t>Implement preventative measures if applicable</a:t>
            </a:r>
          </a:p>
          <a:p>
            <a:pPr lvl="1" eaLnBrk="1" hangingPunct="1"/>
            <a:r>
              <a:rPr lang="en-US" dirty="0"/>
              <a:t>Document findings, actions, outcomes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Network+ Guide to Networks, 7</a:t>
            </a:r>
            <a:r>
              <a:rPr lang="en-US" baseline="30000" smtClean="0"/>
              <a:t>th</a:t>
            </a:r>
            <a:r>
              <a:rPr lang="en-US" smtClean="0"/>
              <a:t>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F459AD7-A5D3-4044-A21F-E9BACB4CDE09}" type="slidenum">
              <a:rPr lang="en-US" smtClean="0"/>
              <a:pPr/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959686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/>
              <a:t>Network+ Guide to Networks, 7th Edition</a:t>
            </a:r>
            <a:endParaRPr lang="en-US" dirty="0"/>
          </a:p>
        </p:txBody>
      </p:sp>
      <p:sp>
        <p:nvSpPr>
          <p:cNvPr id="63491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954F265-A4AC-453B-BAEA-31EBC7EF8152}" type="slidenum">
              <a:rPr lang="en-US"/>
              <a:pPr eaLnBrk="1" hangingPunct="1"/>
              <a:t>56</a:t>
            </a:fld>
            <a:endParaRPr lang="en-US" dirty="0"/>
          </a:p>
        </p:txBody>
      </p:sp>
      <p:sp>
        <p:nvSpPr>
          <p:cNvPr id="6349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Summary</a:t>
            </a:r>
          </a:p>
        </p:txBody>
      </p:sp>
      <p:sp>
        <p:nvSpPr>
          <p:cNvPr id="6349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Networks provide a wide range of services, including client-server applications, file and print services, and communications services</a:t>
            </a:r>
            <a:endParaRPr lang="en-US" dirty="0"/>
          </a:p>
          <a:p>
            <a:pPr eaLnBrk="1" hangingPunct="1"/>
            <a:r>
              <a:rPr lang="en-US" dirty="0" smtClean="0"/>
              <a:t>File and print services enable multiple users to share data, storage areas, and printers</a:t>
            </a:r>
          </a:p>
          <a:p>
            <a:pPr eaLnBrk="1" hangingPunct="1"/>
            <a:r>
              <a:rPr lang="en-US" dirty="0" smtClean="0"/>
              <a:t>Traditional peer-to-peer networks are usually simple and inexpensive to set up</a:t>
            </a:r>
          </a:p>
          <a:p>
            <a:pPr eaLnBrk="1" hangingPunct="1"/>
            <a:r>
              <a:rPr lang="en-US" dirty="0" smtClean="0"/>
              <a:t>The client-server model for access control relies on a centrally administered server using a NOS that manages shared resources for multiple clients</a:t>
            </a:r>
          </a:p>
          <a:p>
            <a:pPr lvl="1" eaLnBrk="1" hangingPunct="1"/>
            <a:r>
              <a:rPr lang="en-US" dirty="0" smtClean="0"/>
              <a:t>More complex and expensive to install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/>
              <a:t>Network+ Guide to Networks, 7th Edition</a:t>
            </a:r>
            <a:endParaRPr lang="en-US" dirty="0"/>
          </a:p>
        </p:txBody>
      </p:sp>
      <p:sp>
        <p:nvSpPr>
          <p:cNvPr id="6451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A144A95-C6C6-40D0-8BD8-1BCF5468B0FC}" type="slidenum">
              <a:rPr lang="en-US"/>
              <a:pPr eaLnBrk="1" hangingPunct="1"/>
              <a:t>57</a:t>
            </a:fld>
            <a:endParaRPr lang="en-US" dirty="0"/>
          </a:p>
        </p:txBody>
      </p:sp>
      <p:sp>
        <p:nvSpPr>
          <p:cNvPr id="645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Summary</a:t>
            </a:r>
          </a:p>
        </p:txBody>
      </p:sp>
      <p:sp>
        <p:nvSpPr>
          <p:cNvPr id="6451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 LAN is a network of computers and other devices that can directly address all other nodes</a:t>
            </a:r>
          </a:p>
          <a:p>
            <a:pPr eaLnBrk="1" hangingPunct="1"/>
            <a:r>
              <a:rPr lang="en-US" dirty="0" smtClean="0"/>
              <a:t>In a star topology, all computers and network devices connect to one central device</a:t>
            </a:r>
          </a:p>
          <a:p>
            <a:pPr eaLnBrk="1" hangingPunct="1"/>
            <a:r>
              <a:rPr lang="en-US" dirty="0" smtClean="0"/>
              <a:t>A backbone is a central conduit that connects parts of a network and might use the bus topology</a:t>
            </a:r>
          </a:p>
          <a:p>
            <a:pPr eaLnBrk="1" hangingPunct="1"/>
            <a:r>
              <a:rPr lang="en-US" dirty="0" smtClean="0"/>
              <a:t>A router manages traffic between two or more LANS</a:t>
            </a:r>
          </a:p>
          <a:p>
            <a:pPr eaLnBrk="1" hangingPunct="1"/>
            <a:r>
              <a:rPr lang="en-US" dirty="0" smtClean="0"/>
              <a:t>LANS can be interconnected to form WANS, which traverse longer distances in two or more geographical areas</a:t>
            </a:r>
          </a:p>
          <a:p>
            <a:pPr lvl="2"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/>
              <a:t>Network+ Guide to Networks, 7th Edition</a:t>
            </a:r>
            <a:endParaRPr lang="en-US" dirty="0"/>
          </a:p>
        </p:txBody>
      </p:sp>
      <p:sp>
        <p:nvSpPr>
          <p:cNvPr id="6451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A144A95-C6C6-40D0-8BD8-1BCF5468B0FC}" type="slidenum">
              <a:rPr lang="en-US"/>
              <a:pPr eaLnBrk="1" hangingPunct="1"/>
              <a:t>58</a:t>
            </a:fld>
            <a:endParaRPr lang="en-US" dirty="0"/>
          </a:p>
        </p:txBody>
      </p:sp>
      <p:sp>
        <p:nvSpPr>
          <p:cNvPr id="645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Summary</a:t>
            </a:r>
          </a:p>
        </p:txBody>
      </p:sp>
      <p:sp>
        <p:nvSpPr>
          <p:cNvPr id="6451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4525963"/>
          </a:xfrm>
        </p:spPr>
        <p:txBody>
          <a:bodyPr/>
          <a:lstStyle/>
          <a:p>
            <a:pPr eaLnBrk="1" hangingPunct="1"/>
            <a:r>
              <a:rPr lang="en-US" dirty="0" smtClean="0"/>
              <a:t>The seven layers of the OSI model are Application, Presentation, Session, Transport, Network, Data Link, and Physical</a:t>
            </a:r>
          </a:p>
          <a:p>
            <a:pPr eaLnBrk="1" hangingPunct="1"/>
            <a:r>
              <a:rPr lang="en-US" dirty="0" smtClean="0"/>
              <a:t>At Layers 7,6, and 5, data and its control information is known as the payload</a:t>
            </a:r>
          </a:p>
          <a:p>
            <a:pPr eaLnBrk="1" hangingPunct="1"/>
            <a:r>
              <a:rPr lang="en-US" dirty="0" smtClean="0"/>
              <a:t>A message at the Transport layer is called a segment in TCP and a datagram in UDP</a:t>
            </a:r>
          </a:p>
          <a:p>
            <a:pPr eaLnBrk="1" hangingPunct="1"/>
            <a:r>
              <a:rPr lang="en-US" dirty="0" smtClean="0"/>
              <a:t>An IP transmission is called a packet</a:t>
            </a:r>
          </a:p>
          <a:p>
            <a:pPr eaLnBrk="1" hangingPunct="1"/>
            <a:r>
              <a:rPr lang="en-US" dirty="0" smtClean="0"/>
              <a:t>A message at the Data Link layer is called a frame</a:t>
            </a:r>
          </a:p>
          <a:p>
            <a:pPr eaLnBrk="1" hangingPunct="1"/>
            <a:r>
              <a:rPr lang="en-US" dirty="0" smtClean="0"/>
              <a:t>Some switches operate at the Data Link layer and routers operate at the Network layer</a:t>
            </a:r>
          </a:p>
          <a:p>
            <a:pPr lvl="2"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33785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/>
              <a:t>Network+ Guide to Networks, 7th Edition</a:t>
            </a:r>
            <a:endParaRPr lang="en-US" dirty="0"/>
          </a:p>
        </p:txBody>
      </p:sp>
      <p:sp>
        <p:nvSpPr>
          <p:cNvPr id="6451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A144A95-C6C6-40D0-8BD8-1BCF5468B0FC}" type="slidenum">
              <a:rPr lang="en-US"/>
              <a:pPr eaLnBrk="1" hangingPunct="1"/>
              <a:t>59</a:t>
            </a:fld>
            <a:endParaRPr lang="en-US" dirty="0"/>
          </a:p>
        </p:txBody>
      </p:sp>
      <p:sp>
        <p:nvSpPr>
          <p:cNvPr id="645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Summary</a:t>
            </a:r>
          </a:p>
        </p:txBody>
      </p:sp>
      <p:sp>
        <p:nvSpPr>
          <p:cNvPr id="6451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4525963"/>
          </a:xfrm>
        </p:spPr>
        <p:txBody>
          <a:bodyPr/>
          <a:lstStyle/>
          <a:p>
            <a:pPr eaLnBrk="1" hangingPunct="1"/>
            <a:r>
              <a:rPr lang="en-US" dirty="0" smtClean="0"/>
              <a:t>A fire suppression system can include an emergency alert system, portable fire extinguishers, an emergency power-off switch, and suppression agents</a:t>
            </a:r>
          </a:p>
          <a:p>
            <a:pPr eaLnBrk="1" hangingPunct="1"/>
            <a:r>
              <a:rPr lang="en-US" dirty="0" smtClean="0"/>
              <a:t>HVAC systems are responsible for controlling humidity and temperature in a data center</a:t>
            </a:r>
          </a:p>
          <a:p>
            <a:pPr eaLnBrk="1" hangingPunct="1"/>
            <a:r>
              <a:rPr lang="en-US" dirty="0" smtClean="0"/>
              <a:t>When working with sensitive components, protect against ESD by using an ESD strap</a:t>
            </a:r>
          </a:p>
          <a:p>
            <a:pPr eaLnBrk="1" hangingPunct="1"/>
            <a:r>
              <a:rPr lang="en-US" dirty="0" smtClean="0"/>
              <a:t>Troubleshooting problems and their solutions are documented in a call tracking system</a:t>
            </a:r>
          </a:p>
          <a:p>
            <a:pPr lvl="2"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84108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_Default Design">
  <a:themeElements>
    <a:clrScheme name="3_Default Design 8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FFFFF"/>
      </a:accent1>
      <a:accent2>
        <a:srgbClr val="3333CC"/>
      </a:accent2>
      <a:accent3>
        <a:srgbClr val="FFFFFF"/>
      </a:accent3>
      <a:accent4>
        <a:srgbClr val="000000"/>
      </a:accent4>
      <a:accent5>
        <a:srgbClr val="FFFFFF"/>
      </a:accent5>
      <a:accent6>
        <a:srgbClr val="2D2DB9"/>
      </a:accent6>
      <a:hlink>
        <a:srgbClr val="FFFFFF"/>
      </a:hlink>
      <a:folHlink>
        <a:srgbClr val="B2B2B2"/>
      </a:folHlink>
    </a:clrScheme>
    <a:fontScheme name="3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FFFF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2D2DB9"/>
        </a:accent6>
        <a:hlink>
          <a:srgbClr val="FFFF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Default Design">
  <a:themeElements>
    <a:clrScheme name="2_Default Design 8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FFFFF"/>
      </a:accent1>
      <a:accent2>
        <a:srgbClr val="3333CC"/>
      </a:accent2>
      <a:accent3>
        <a:srgbClr val="FFFFFF"/>
      </a:accent3>
      <a:accent4>
        <a:srgbClr val="000000"/>
      </a:accent4>
      <a:accent5>
        <a:srgbClr val="FFFFFF"/>
      </a:accent5>
      <a:accent6>
        <a:srgbClr val="2D2DB9"/>
      </a:accent6>
      <a:hlink>
        <a:srgbClr val="FFFFFF"/>
      </a:hlink>
      <a:folHlink>
        <a:srgbClr val="B2B2B2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FFFF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2D2DB9"/>
        </a:accent6>
        <a:hlink>
          <a:srgbClr val="FFFF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Default Design">
  <a:themeElements>
    <a:clrScheme name="1_Default Design 8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FFFFF"/>
      </a:accent1>
      <a:accent2>
        <a:srgbClr val="3333CC"/>
      </a:accent2>
      <a:accent3>
        <a:srgbClr val="FFFFFF"/>
      </a:accent3>
      <a:accent4>
        <a:srgbClr val="000000"/>
      </a:accent4>
      <a:accent5>
        <a:srgbClr val="FFFFFF"/>
      </a:accent5>
      <a:accent6>
        <a:srgbClr val="2D2DB9"/>
      </a:accent6>
      <a:hlink>
        <a:srgbClr val="FFFFFF"/>
      </a:hlink>
      <a:folHlink>
        <a:srgbClr val="B2B2B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FFFF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2D2DB9"/>
        </a:accent6>
        <a:hlink>
          <a:srgbClr val="FFFF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9469</TotalTime>
  <Words>6307</Words>
  <Application>Microsoft Office PowerPoint</Application>
  <PresentationFormat>On-screen Show (4:3)</PresentationFormat>
  <Paragraphs>834</Paragraphs>
  <Slides>59</Slides>
  <Notes>59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59</vt:i4>
      </vt:variant>
    </vt:vector>
  </HeadingPairs>
  <TitlesOfParts>
    <vt:vector size="67" baseType="lpstr">
      <vt:lpstr>ＭＳ Ｐゴシック</vt:lpstr>
      <vt:lpstr>Arial</vt:lpstr>
      <vt:lpstr>Calibri</vt:lpstr>
      <vt:lpstr>Times New Roman</vt:lpstr>
      <vt:lpstr>3_Default Design</vt:lpstr>
      <vt:lpstr>2_Default Design</vt:lpstr>
      <vt:lpstr>1_Default Design</vt:lpstr>
      <vt:lpstr>Default Design</vt:lpstr>
      <vt:lpstr>About the Presentations</vt:lpstr>
      <vt:lpstr>Network+ Guide to Networks 7th Edition</vt:lpstr>
      <vt:lpstr>Objectives</vt:lpstr>
      <vt:lpstr>Objectives</vt:lpstr>
      <vt:lpstr>How Networks Are Used</vt:lpstr>
      <vt:lpstr>Client-Server Applications</vt:lpstr>
      <vt:lpstr>Client-Server Applications</vt:lpstr>
      <vt:lpstr>Client-Server Applications</vt:lpstr>
      <vt:lpstr>File and Print Services</vt:lpstr>
      <vt:lpstr>Communication Services</vt:lpstr>
      <vt:lpstr>Communication Services</vt:lpstr>
      <vt:lpstr>Controlling Network Access</vt:lpstr>
      <vt:lpstr>Peer-to-Peer Model</vt:lpstr>
      <vt:lpstr>Peer-to-Peer Model</vt:lpstr>
      <vt:lpstr>Peer-to-Peer Model</vt:lpstr>
      <vt:lpstr>Client-Server Network Model</vt:lpstr>
      <vt:lpstr>Client-Server Network Model</vt:lpstr>
      <vt:lpstr>Client-Server Network Model</vt:lpstr>
      <vt:lpstr>Client-Server Network Model</vt:lpstr>
      <vt:lpstr>Client-Server Network Model</vt:lpstr>
      <vt:lpstr>Networking Hardware and Physical Topologies</vt:lpstr>
      <vt:lpstr>LANs and Their Hardware</vt:lpstr>
      <vt:lpstr>LANs and Their Hardware</vt:lpstr>
      <vt:lpstr>LANs and Their Hardware</vt:lpstr>
      <vt:lpstr>LANs and Their Hardware</vt:lpstr>
      <vt:lpstr>LANs and Their Hardware</vt:lpstr>
      <vt:lpstr>MANs and WANs</vt:lpstr>
      <vt:lpstr>MANs and WANs</vt:lpstr>
      <vt:lpstr>The Seven-Layer OSI Model</vt:lpstr>
      <vt:lpstr>The Seven-Layer OSI Model</vt:lpstr>
      <vt:lpstr>Layer 7: Application Layer</vt:lpstr>
      <vt:lpstr>Layer 6: Presentation Layer</vt:lpstr>
      <vt:lpstr>Layer 5: Session Layer</vt:lpstr>
      <vt:lpstr>Layer 4: Transport Layer</vt:lpstr>
      <vt:lpstr>Layer 4: Transport Layer</vt:lpstr>
      <vt:lpstr>Layer 3: Network Layer</vt:lpstr>
      <vt:lpstr>Layer 2: Data Link Layer</vt:lpstr>
      <vt:lpstr>Layer 2: Data Link Layer</vt:lpstr>
      <vt:lpstr>Layer 1: Physical Layer</vt:lpstr>
      <vt:lpstr>Protocol Data Unit or PDU</vt:lpstr>
      <vt:lpstr>Summary of How the Layers Work Together</vt:lpstr>
      <vt:lpstr>Summary of How the Layers Work Together</vt:lpstr>
      <vt:lpstr>Staying Safe When Working with Networks and Computers</vt:lpstr>
      <vt:lpstr>Emergency Procedures</vt:lpstr>
      <vt:lpstr>Emergency Procedures</vt:lpstr>
      <vt:lpstr>HVAC Systems</vt:lpstr>
      <vt:lpstr>Protecting Against Static Electricity</vt:lpstr>
      <vt:lpstr>Protecting Against Static Electricity</vt:lpstr>
      <vt:lpstr>Installation Safety</vt:lpstr>
      <vt:lpstr>Installation Safety</vt:lpstr>
      <vt:lpstr>Installation Safety</vt:lpstr>
      <vt:lpstr>Installation Safety</vt:lpstr>
      <vt:lpstr>Electrical and Tool Safety in Data Centers</vt:lpstr>
      <vt:lpstr>Troubleshooting Network Problems</vt:lpstr>
      <vt:lpstr>Troubleshooting Network Problems</vt:lpstr>
      <vt:lpstr>Summary</vt:lpstr>
      <vt:lpstr>Summary</vt:lpstr>
      <vt:lpstr>Summary</vt:lpstr>
      <vt:lpstr>Summary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</dc:title>
  <dc:creator>Julie</dc:creator>
  <cp:lastModifiedBy>Cannistraci, Michelle</cp:lastModifiedBy>
  <cp:revision>479</cp:revision>
  <dcterms:created xsi:type="dcterms:W3CDTF">2007-07-09T21:56:01Z</dcterms:created>
  <dcterms:modified xsi:type="dcterms:W3CDTF">2015-05-05T19:38:56Z</dcterms:modified>
</cp:coreProperties>
</file>