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0" r:id="rId3"/>
    <p:sldId id="265" r:id="rId4"/>
    <p:sldId id="268" r:id="rId5"/>
    <p:sldId id="267" r:id="rId6"/>
    <p:sldId id="269" r:id="rId7"/>
    <p:sldId id="256" r:id="rId8"/>
    <p:sldId id="257" r:id="rId9"/>
    <p:sldId id="258" r:id="rId10"/>
    <p:sldId id="259" r:id="rId11"/>
    <p:sldId id="260" r:id="rId12"/>
    <p:sldId id="261" r:id="rId13"/>
    <p:sldId id="262" r:id="rId14"/>
    <p:sldId id="263" r:id="rId15"/>
    <p:sldId id="264" r:id="rId16"/>
  </p:sldIdLst>
  <p:sldSz cx="12192000" cy="6858000"/>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6D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37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800632-BD71-4478-B314-A20C1CE81292}" type="datetimeFigureOut">
              <a:rPr lang="en-US" smtClean="0"/>
              <a:t>05/06/2018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121971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800632-BD71-4478-B314-A20C1CE81292}" type="datetimeFigureOut">
              <a:rPr lang="en-US" smtClean="0"/>
              <a:t>05/06/2018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1334433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00632-BD71-4478-B314-A20C1CE81292}" type="datetimeFigureOut">
              <a:rPr lang="en-US" smtClean="0"/>
              <a:t>05/06/2018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694576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800632-BD71-4478-B314-A20C1CE81292}" type="datetimeFigureOut">
              <a:rPr lang="en-US" smtClean="0"/>
              <a:t>05/06/2018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246040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800632-BD71-4478-B314-A20C1CE81292}" type="datetimeFigureOut">
              <a:rPr lang="en-US" smtClean="0"/>
              <a:t>05/06/2018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574861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800632-BD71-4478-B314-A20C1CE81292}" type="datetimeFigureOut">
              <a:rPr lang="en-US" smtClean="0"/>
              <a:t>05/06/2018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2649042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800632-BD71-4478-B314-A20C1CE81292}" type="datetimeFigureOut">
              <a:rPr lang="en-US" smtClean="0"/>
              <a:t>05/06/2018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1881927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800632-BD71-4478-B314-A20C1CE81292}" type="datetimeFigureOut">
              <a:rPr lang="en-US" smtClean="0"/>
              <a:t>05/06/2018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336038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800632-BD71-4478-B314-A20C1CE81292}" type="datetimeFigureOut">
              <a:rPr lang="en-US" smtClean="0"/>
              <a:t>05/06/2018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325439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800632-BD71-4478-B314-A20C1CE81292}" type="datetimeFigureOut">
              <a:rPr lang="en-US" smtClean="0"/>
              <a:t>05/06/2018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89952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800632-BD71-4478-B314-A20C1CE81292}" type="datetimeFigureOut">
              <a:rPr lang="en-US" smtClean="0"/>
              <a:t>05/06/2018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9B9CA-40D1-4915-98A1-ABEDD4A2B6EF}" type="slidenum">
              <a:rPr lang="en-US" smtClean="0"/>
              <a:t>‹#›</a:t>
            </a:fld>
            <a:endParaRPr lang="en-US"/>
          </a:p>
        </p:txBody>
      </p:sp>
    </p:spTree>
    <p:extLst>
      <p:ext uri="{BB962C8B-B14F-4D97-AF65-F5344CB8AC3E}">
        <p14:creationId xmlns:p14="http://schemas.microsoft.com/office/powerpoint/2010/main" val="2343061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800632-BD71-4478-B314-A20C1CE81292}" type="datetimeFigureOut">
              <a:rPr lang="en-US" smtClean="0"/>
              <a:t>05/06/2018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9B9CA-40D1-4915-98A1-ABEDD4A2B6EF}" type="slidenum">
              <a:rPr lang="en-US" smtClean="0"/>
              <a:t>‹#›</a:t>
            </a:fld>
            <a:endParaRPr lang="en-US"/>
          </a:p>
        </p:txBody>
      </p:sp>
    </p:spTree>
    <p:extLst>
      <p:ext uri="{BB962C8B-B14F-4D97-AF65-F5344CB8AC3E}">
        <p14:creationId xmlns:p14="http://schemas.microsoft.com/office/powerpoint/2010/main" val="565379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Techniques for AUI3703</a:t>
            </a:r>
            <a:endParaRPr lang="en-US" dirty="0"/>
          </a:p>
        </p:txBody>
      </p:sp>
      <p:sp>
        <p:nvSpPr>
          <p:cNvPr id="3" name="Content Placeholder 2"/>
          <p:cNvSpPr>
            <a:spLocks noGrp="1"/>
          </p:cNvSpPr>
          <p:nvPr>
            <p:ph idx="1"/>
          </p:nvPr>
        </p:nvSpPr>
        <p:spPr/>
        <p:txBody>
          <a:bodyPr/>
          <a:lstStyle/>
          <a:p>
            <a:r>
              <a:rPr lang="en-US" dirty="0" smtClean="0"/>
              <a:t>Audit Objectives and Audit Procedures</a:t>
            </a:r>
          </a:p>
          <a:p>
            <a:r>
              <a:rPr lang="en-US" dirty="0" smtClean="0"/>
              <a:t>Economy, Efficiency and Effectiveness</a:t>
            </a:r>
            <a:endParaRPr lang="en-US" dirty="0"/>
          </a:p>
        </p:txBody>
      </p:sp>
    </p:spTree>
    <p:extLst>
      <p:ext uri="{BB962C8B-B14F-4D97-AF65-F5344CB8AC3E}">
        <p14:creationId xmlns:p14="http://schemas.microsoft.com/office/powerpoint/2010/main" val="70260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574388" y="1625399"/>
            <a:ext cx="5390219" cy="646331"/>
          </a:xfrm>
          <a:prstGeom prst="rect">
            <a:avLst/>
          </a:prstGeom>
        </p:spPr>
        <p:txBody>
          <a:bodyPr wrap="square">
            <a:spAutoFit/>
          </a:bodyPr>
          <a:lstStyle/>
          <a:p>
            <a:pPr algn="ctr"/>
            <a:r>
              <a:rPr lang="en-US" dirty="0" smtClean="0">
                <a:solidFill>
                  <a:srgbClr val="FF0000"/>
                </a:solidFill>
              </a:rPr>
              <a:t>Economy</a:t>
            </a:r>
          </a:p>
          <a:p>
            <a:pPr algn="ctr"/>
            <a:r>
              <a:rPr lang="en-US" i="1" dirty="0" smtClean="0">
                <a:solidFill>
                  <a:srgbClr val="FF0000"/>
                </a:solidFill>
              </a:rPr>
              <a:t>Relationship between </a:t>
            </a:r>
            <a:r>
              <a:rPr lang="en-US" b="1" i="1" dirty="0" smtClean="0">
                <a:solidFill>
                  <a:srgbClr val="FF0000"/>
                </a:solidFill>
              </a:rPr>
              <a:t>Planned Input </a:t>
            </a:r>
            <a:r>
              <a:rPr lang="en-US" i="1" dirty="0" smtClean="0">
                <a:solidFill>
                  <a:srgbClr val="FF0000"/>
                </a:solidFill>
              </a:rPr>
              <a:t>and </a:t>
            </a:r>
            <a:r>
              <a:rPr lang="en-US" b="1" i="1" dirty="0" smtClean="0">
                <a:solidFill>
                  <a:srgbClr val="FF0000"/>
                </a:solidFill>
              </a:rPr>
              <a:t>Actual Input</a:t>
            </a:r>
            <a:endParaRPr lang="en-US" b="1" i="1" dirty="0">
              <a:solidFill>
                <a:srgbClr val="FF0000"/>
              </a:solidFill>
            </a:endParaRPr>
          </a:p>
        </p:txBody>
      </p:sp>
      <p:sp>
        <p:nvSpPr>
          <p:cNvPr id="10" name="Oval 9"/>
          <p:cNvSpPr/>
          <p:nvPr/>
        </p:nvSpPr>
        <p:spPr>
          <a:xfrm>
            <a:off x="5089253" y="2384549"/>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PA</a:t>
            </a:r>
            <a:endParaRPr lang="en-US" dirty="0">
              <a:solidFill>
                <a:srgbClr val="FF0000"/>
              </a:solidFill>
            </a:endParaRPr>
          </a:p>
        </p:txBody>
      </p:sp>
      <p:sp>
        <p:nvSpPr>
          <p:cNvPr id="11" name="Oval 10"/>
          <p:cNvSpPr/>
          <p:nvPr/>
        </p:nvSpPr>
        <p:spPr>
          <a:xfrm>
            <a:off x="7061629" y="2441188"/>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II</a:t>
            </a:r>
            <a:endParaRPr lang="en-US" dirty="0">
              <a:solidFill>
                <a:srgbClr val="FF0000"/>
              </a:solidFill>
            </a:endParaRPr>
          </a:p>
        </p:txBody>
      </p:sp>
      <p:sp>
        <p:nvSpPr>
          <p:cNvPr id="12" name="Rectangle 11"/>
          <p:cNvSpPr/>
          <p:nvPr/>
        </p:nvSpPr>
        <p:spPr>
          <a:xfrm>
            <a:off x="4018636" y="3301687"/>
            <a:ext cx="5390219" cy="646331"/>
          </a:xfrm>
          <a:prstGeom prst="rect">
            <a:avLst/>
          </a:prstGeom>
        </p:spPr>
        <p:txBody>
          <a:bodyPr wrap="square">
            <a:spAutoFit/>
          </a:bodyPr>
          <a:lstStyle/>
          <a:p>
            <a:pPr algn="ctr"/>
            <a:r>
              <a:rPr lang="en-US" dirty="0" smtClean="0">
                <a:solidFill>
                  <a:schemeClr val="accent1">
                    <a:lumMod val="75000"/>
                  </a:schemeClr>
                </a:solidFill>
              </a:rPr>
              <a:t>Efficiency</a:t>
            </a:r>
          </a:p>
          <a:p>
            <a:pPr algn="ctr"/>
            <a:r>
              <a:rPr lang="en-US" i="1" dirty="0" smtClean="0">
                <a:solidFill>
                  <a:schemeClr val="accent1">
                    <a:lumMod val="75000"/>
                  </a:schemeClr>
                </a:solidFill>
              </a:rPr>
              <a:t>Relationship between </a:t>
            </a:r>
            <a:r>
              <a:rPr lang="en-US" b="1" i="1" dirty="0" smtClean="0">
                <a:solidFill>
                  <a:schemeClr val="accent1">
                    <a:lumMod val="75000"/>
                  </a:schemeClr>
                </a:solidFill>
              </a:rPr>
              <a:t>Actual Input </a:t>
            </a:r>
            <a:r>
              <a:rPr lang="en-US" i="1" dirty="0" smtClean="0">
                <a:solidFill>
                  <a:schemeClr val="accent1">
                    <a:lumMod val="75000"/>
                  </a:schemeClr>
                </a:solidFill>
              </a:rPr>
              <a:t>and </a:t>
            </a:r>
            <a:r>
              <a:rPr lang="en-US" b="1" i="1" dirty="0" smtClean="0">
                <a:solidFill>
                  <a:schemeClr val="accent1">
                    <a:lumMod val="75000"/>
                  </a:schemeClr>
                </a:solidFill>
              </a:rPr>
              <a:t>Actual Output</a:t>
            </a:r>
            <a:endParaRPr lang="en-US" b="1" i="1" dirty="0">
              <a:solidFill>
                <a:schemeClr val="accent1">
                  <a:lumMod val="75000"/>
                </a:schemeClr>
              </a:solidFill>
            </a:endParaRPr>
          </a:p>
        </p:txBody>
      </p:sp>
      <p:sp>
        <p:nvSpPr>
          <p:cNvPr id="13" name="Oval 12"/>
          <p:cNvSpPr/>
          <p:nvPr/>
        </p:nvSpPr>
        <p:spPr>
          <a:xfrm>
            <a:off x="5101478" y="4032241"/>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AA</a:t>
            </a:r>
            <a:endParaRPr lang="en-US" dirty="0">
              <a:solidFill>
                <a:srgbClr val="FF0000"/>
              </a:solidFill>
            </a:endParaRPr>
          </a:p>
        </p:txBody>
      </p:sp>
      <p:sp>
        <p:nvSpPr>
          <p:cNvPr id="14" name="Oval 13"/>
          <p:cNvSpPr/>
          <p:nvPr/>
        </p:nvSpPr>
        <p:spPr>
          <a:xfrm>
            <a:off x="7073854" y="4004657"/>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IO</a:t>
            </a:r>
            <a:endParaRPr lang="en-US" dirty="0">
              <a:solidFill>
                <a:srgbClr val="FF0000"/>
              </a:solidFill>
            </a:endParaRPr>
          </a:p>
        </p:txBody>
      </p:sp>
      <p:grpSp>
        <p:nvGrpSpPr>
          <p:cNvPr id="19" name="Group 18"/>
          <p:cNvGrpSpPr/>
          <p:nvPr/>
        </p:nvGrpSpPr>
        <p:grpSpPr>
          <a:xfrm>
            <a:off x="2592247" y="73684"/>
            <a:ext cx="7354502" cy="1587524"/>
            <a:chOff x="2042161" y="84865"/>
            <a:chExt cx="8057214" cy="1896406"/>
          </a:xfrm>
        </p:grpSpPr>
        <p:sp>
          <p:nvSpPr>
            <p:cNvPr id="4" name="Oval 3"/>
            <p:cNvSpPr/>
            <p:nvPr/>
          </p:nvSpPr>
          <p:spPr>
            <a:xfrm>
              <a:off x="6131994" y="968899"/>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PA</a:t>
              </a:r>
              <a:endParaRPr lang="en-US" dirty="0">
                <a:solidFill>
                  <a:srgbClr val="FF0000"/>
                </a:solidFill>
              </a:endParaRPr>
            </a:p>
          </p:txBody>
        </p:sp>
        <p:sp>
          <p:nvSpPr>
            <p:cNvPr id="5" name="Oval 4"/>
            <p:cNvSpPr/>
            <p:nvPr/>
          </p:nvSpPr>
          <p:spPr>
            <a:xfrm>
              <a:off x="8137257" y="968899"/>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IO</a:t>
              </a:r>
              <a:endParaRPr lang="en-US" dirty="0">
                <a:solidFill>
                  <a:srgbClr val="FF0000"/>
                </a:solidFill>
              </a:endParaRPr>
            </a:p>
          </p:txBody>
        </p:sp>
        <p:sp>
          <p:nvSpPr>
            <p:cNvPr id="6" name="TextBox 5"/>
            <p:cNvSpPr txBox="1"/>
            <p:nvPr/>
          </p:nvSpPr>
          <p:spPr>
            <a:xfrm>
              <a:off x="2042161" y="333133"/>
              <a:ext cx="2898742" cy="461665"/>
            </a:xfrm>
            <a:prstGeom prst="rect">
              <a:avLst/>
            </a:prstGeom>
            <a:noFill/>
          </p:spPr>
          <p:txBody>
            <a:bodyPr wrap="none" rtlCol="0">
              <a:spAutoFit/>
            </a:bodyPr>
            <a:lstStyle/>
            <a:p>
              <a:r>
                <a:rPr lang="en-US" sz="2400" dirty="0" smtClean="0"/>
                <a:t>Relationship between</a:t>
              </a:r>
              <a:endParaRPr lang="en-US" sz="2400" dirty="0"/>
            </a:p>
          </p:txBody>
        </p:sp>
        <p:sp>
          <p:nvSpPr>
            <p:cNvPr id="7" name="TextBox 6"/>
            <p:cNvSpPr txBox="1"/>
            <p:nvPr/>
          </p:nvSpPr>
          <p:spPr>
            <a:xfrm>
              <a:off x="5706950" y="393955"/>
              <a:ext cx="2109536" cy="369332"/>
            </a:xfrm>
            <a:prstGeom prst="rect">
              <a:avLst/>
            </a:prstGeom>
            <a:noFill/>
          </p:spPr>
          <p:txBody>
            <a:bodyPr wrap="square" rtlCol="0">
              <a:spAutoFit/>
            </a:bodyPr>
            <a:lstStyle/>
            <a:p>
              <a:pPr algn="ctr"/>
              <a:r>
                <a:rPr lang="en-US" b="1" dirty="0" smtClean="0"/>
                <a:t>Planned/Actual</a:t>
              </a:r>
              <a:endParaRPr lang="en-US" b="1" dirty="0"/>
            </a:p>
          </p:txBody>
        </p:sp>
        <p:sp>
          <p:nvSpPr>
            <p:cNvPr id="8" name="TextBox 7"/>
            <p:cNvSpPr txBox="1"/>
            <p:nvPr/>
          </p:nvSpPr>
          <p:spPr>
            <a:xfrm>
              <a:off x="7531739" y="393955"/>
              <a:ext cx="2109536" cy="369332"/>
            </a:xfrm>
            <a:prstGeom prst="rect">
              <a:avLst/>
            </a:prstGeom>
            <a:noFill/>
          </p:spPr>
          <p:txBody>
            <a:bodyPr wrap="square" rtlCol="0">
              <a:spAutoFit/>
            </a:bodyPr>
            <a:lstStyle/>
            <a:p>
              <a:pPr algn="ctr"/>
              <a:r>
                <a:rPr lang="en-US" b="1" dirty="0" err="1" smtClean="0"/>
                <a:t>Input/Output</a:t>
              </a:r>
              <a:endParaRPr lang="en-US" b="1" dirty="0"/>
            </a:p>
          </p:txBody>
        </p:sp>
        <p:sp>
          <p:nvSpPr>
            <p:cNvPr id="15" name="Rectangle 14"/>
            <p:cNvSpPr/>
            <p:nvPr/>
          </p:nvSpPr>
          <p:spPr>
            <a:xfrm>
              <a:off x="2042161" y="84865"/>
              <a:ext cx="8057214" cy="18964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p:cNvSpPr/>
          <p:nvPr/>
        </p:nvSpPr>
        <p:spPr>
          <a:xfrm>
            <a:off x="4018635" y="4947689"/>
            <a:ext cx="5714911" cy="646331"/>
          </a:xfrm>
          <a:prstGeom prst="rect">
            <a:avLst/>
          </a:prstGeom>
        </p:spPr>
        <p:txBody>
          <a:bodyPr wrap="square">
            <a:spAutoFit/>
          </a:bodyPr>
          <a:lstStyle/>
          <a:p>
            <a:pPr algn="ctr"/>
            <a:r>
              <a:rPr lang="en-US" dirty="0" smtClean="0">
                <a:solidFill>
                  <a:schemeClr val="tx1">
                    <a:lumMod val="95000"/>
                    <a:lumOff val="5000"/>
                  </a:schemeClr>
                </a:solidFill>
              </a:rPr>
              <a:t>Effectiveness</a:t>
            </a:r>
          </a:p>
          <a:p>
            <a:pPr algn="ctr"/>
            <a:r>
              <a:rPr lang="en-US" i="1" dirty="0" smtClean="0">
                <a:solidFill>
                  <a:schemeClr val="tx1">
                    <a:lumMod val="95000"/>
                    <a:lumOff val="5000"/>
                  </a:schemeClr>
                </a:solidFill>
              </a:rPr>
              <a:t>Relationship between </a:t>
            </a:r>
            <a:r>
              <a:rPr lang="en-US" b="1" i="1" dirty="0" smtClean="0">
                <a:solidFill>
                  <a:schemeClr val="tx1">
                    <a:lumMod val="95000"/>
                    <a:lumOff val="5000"/>
                  </a:schemeClr>
                </a:solidFill>
              </a:rPr>
              <a:t>Actual Output </a:t>
            </a:r>
            <a:r>
              <a:rPr lang="en-US" i="1" dirty="0" smtClean="0">
                <a:solidFill>
                  <a:schemeClr val="tx1">
                    <a:lumMod val="95000"/>
                    <a:lumOff val="5000"/>
                  </a:schemeClr>
                </a:solidFill>
              </a:rPr>
              <a:t>and </a:t>
            </a:r>
            <a:r>
              <a:rPr lang="en-US" b="1" i="1" dirty="0" smtClean="0">
                <a:solidFill>
                  <a:schemeClr val="tx1">
                    <a:lumMod val="95000"/>
                    <a:lumOff val="5000"/>
                  </a:schemeClr>
                </a:solidFill>
              </a:rPr>
              <a:t>Planned Output</a:t>
            </a:r>
            <a:endParaRPr lang="en-US" b="1" i="1" dirty="0">
              <a:solidFill>
                <a:schemeClr val="tx1">
                  <a:lumMod val="95000"/>
                  <a:lumOff val="5000"/>
                </a:schemeClr>
              </a:solidFill>
            </a:endParaRPr>
          </a:p>
        </p:txBody>
      </p:sp>
      <p:sp>
        <p:nvSpPr>
          <p:cNvPr id="17" name="Oval 16"/>
          <p:cNvSpPr/>
          <p:nvPr/>
        </p:nvSpPr>
        <p:spPr>
          <a:xfrm>
            <a:off x="5101478" y="5594020"/>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95000"/>
                    <a:lumOff val="5000"/>
                  </a:schemeClr>
                </a:solidFill>
              </a:rPr>
              <a:t>AP</a:t>
            </a:r>
            <a:endParaRPr lang="en-US" dirty="0">
              <a:solidFill>
                <a:schemeClr val="tx1">
                  <a:lumMod val="95000"/>
                  <a:lumOff val="5000"/>
                </a:schemeClr>
              </a:solidFill>
            </a:endParaRPr>
          </a:p>
        </p:txBody>
      </p:sp>
      <p:sp>
        <p:nvSpPr>
          <p:cNvPr id="18" name="Oval 17"/>
          <p:cNvSpPr/>
          <p:nvPr/>
        </p:nvSpPr>
        <p:spPr>
          <a:xfrm>
            <a:off x="7061629" y="5588497"/>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95000"/>
                    <a:lumOff val="5000"/>
                  </a:schemeClr>
                </a:solidFill>
              </a:rPr>
              <a:t>OO</a:t>
            </a:r>
            <a:endParaRPr lang="en-US" dirty="0">
              <a:solidFill>
                <a:schemeClr val="tx1">
                  <a:lumMod val="95000"/>
                  <a:lumOff val="5000"/>
                </a:schemeClr>
              </a:solidFill>
            </a:endParaRPr>
          </a:p>
        </p:txBody>
      </p:sp>
      <p:sp>
        <p:nvSpPr>
          <p:cNvPr id="20" name="TextBox 19"/>
          <p:cNvSpPr txBox="1"/>
          <p:nvPr/>
        </p:nvSpPr>
        <p:spPr>
          <a:xfrm>
            <a:off x="252663" y="2271730"/>
            <a:ext cx="3572206" cy="1292662"/>
          </a:xfrm>
          <a:prstGeom prst="rect">
            <a:avLst/>
          </a:prstGeom>
          <a:noFill/>
        </p:spPr>
        <p:txBody>
          <a:bodyPr wrap="square" rtlCol="0">
            <a:spAutoFit/>
          </a:bodyPr>
          <a:lstStyle/>
          <a:p>
            <a:r>
              <a:rPr lang="en-US" sz="1200" dirty="0" smtClean="0"/>
              <a:t>Combine 1st Letter in Blue Ball with 1</a:t>
            </a:r>
            <a:r>
              <a:rPr lang="en-US" sz="1200" baseline="30000" dirty="0" smtClean="0"/>
              <a:t>st</a:t>
            </a:r>
            <a:r>
              <a:rPr lang="en-US" sz="1200" dirty="0" smtClean="0"/>
              <a:t> letter in green ball</a:t>
            </a:r>
          </a:p>
          <a:p>
            <a:r>
              <a:rPr lang="en-US" sz="1200" dirty="0" smtClean="0"/>
              <a:t>P+I = Planned Input</a:t>
            </a:r>
          </a:p>
          <a:p>
            <a:r>
              <a:rPr lang="en-US" sz="1200" dirty="0" smtClean="0"/>
              <a:t>then do the same with 2</a:t>
            </a:r>
            <a:r>
              <a:rPr lang="en-US" sz="1200" baseline="30000" dirty="0" smtClean="0"/>
              <a:t>nd</a:t>
            </a:r>
            <a:r>
              <a:rPr lang="en-US" sz="1200" dirty="0" smtClean="0"/>
              <a:t> letters </a:t>
            </a:r>
          </a:p>
          <a:p>
            <a:r>
              <a:rPr lang="en-US" sz="1200" dirty="0" smtClean="0"/>
              <a:t>A+I = Actual Input</a:t>
            </a:r>
          </a:p>
          <a:p>
            <a:endParaRPr lang="en-US" dirty="0"/>
          </a:p>
        </p:txBody>
      </p:sp>
    </p:spTree>
    <p:extLst>
      <p:ext uri="{BB962C8B-B14F-4D97-AF65-F5344CB8AC3E}">
        <p14:creationId xmlns:p14="http://schemas.microsoft.com/office/powerpoint/2010/main" val="2382733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46320" y="1222755"/>
            <a:ext cx="8129337" cy="707886"/>
          </a:xfrm>
          <a:prstGeom prst="rect">
            <a:avLst/>
          </a:prstGeom>
        </p:spPr>
        <p:txBody>
          <a:bodyPr wrap="square">
            <a:spAutoFit/>
          </a:bodyPr>
          <a:lstStyle/>
          <a:p>
            <a:pPr algn="ctr"/>
            <a:r>
              <a:rPr lang="en-US" sz="2000" dirty="0">
                <a:solidFill>
                  <a:srgbClr val="FF0000"/>
                </a:solidFill>
              </a:rPr>
              <a:t>When you have to consider economic aspects refer to the following</a:t>
            </a:r>
            <a:r>
              <a:rPr lang="en-US" sz="2000" dirty="0" smtClean="0">
                <a:solidFill>
                  <a:srgbClr val="FF0000"/>
                </a:solidFill>
              </a:rPr>
              <a:t>:</a:t>
            </a:r>
            <a: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endParaRPr lang="en-US"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1110916" y="3361002"/>
            <a:ext cx="9248274" cy="2677656"/>
          </a:xfrm>
          <a:prstGeom prst="rect">
            <a:avLst/>
          </a:prstGeom>
        </p:spPr>
        <p:txBody>
          <a:bodyPr wrap="square">
            <a:spAutoFit/>
          </a:bodyPr>
          <a:lstStyle/>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the </a:t>
            </a:r>
            <a:r>
              <a:rPr lang="en-ZA" sz="2800" dirty="0">
                <a:latin typeface="Calibri" panose="020F0502020204030204" pitchFamily="34" charset="0"/>
                <a:ea typeface="Calibri" panose="020F0502020204030204" pitchFamily="34" charset="0"/>
                <a:cs typeface="Times New Roman" panose="02020603050405020304" pitchFamily="18" charset="0"/>
              </a:rPr>
              <a:t>purchasing policy of the organisation</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material </a:t>
            </a:r>
            <a:r>
              <a:rPr lang="en-ZA" sz="2800" dirty="0">
                <a:latin typeface="Calibri" panose="020F0502020204030204" pitchFamily="34" charset="0"/>
                <a:ea typeface="Calibri" panose="020F0502020204030204" pitchFamily="34" charset="0"/>
                <a:cs typeface="Times New Roman" panose="02020603050405020304" pitchFamily="18" charset="0"/>
              </a:rPr>
              <a:t>prices and service costs</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staffing </a:t>
            </a:r>
            <a:r>
              <a:rPr lang="en-ZA" sz="2800" dirty="0">
                <a:latin typeface="Calibri" panose="020F0502020204030204" pitchFamily="34" charset="0"/>
                <a:ea typeface="Calibri" panose="020F0502020204030204" pitchFamily="34" charset="0"/>
                <a:cs typeface="Times New Roman" panose="02020603050405020304" pitchFamily="18" charset="0"/>
              </a:rPr>
              <a:t>in relation to functions that have to be performed</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surplus </a:t>
            </a:r>
            <a:r>
              <a:rPr lang="en-ZA" sz="2800" dirty="0">
                <a:latin typeface="Calibri" panose="020F0502020204030204" pitchFamily="34" charset="0"/>
                <a:ea typeface="Calibri" panose="020F0502020204030204" pitchFamily="34" charset="0"/>
                <a:cs typeface="Times New Roman" panose="02020603050405020304" pitchFamily="18" charset="0"/>
              </a:rPr>
              <a:t>stock on hand</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use </a:t>
            </a:r>
            <a:r>
              <a:rPr lang="en-ZA" sz="2800" dirty="0">
                <a:latin typeface="Calibri" panose="020F0502020204030204" pitchFamily="34" charset="0"/>
                <a:ea typeface="Calibri" panose="020F0502020204030204" pitchFamily="34" charset="0"/>
                <a:cs typeface="Times New Roman" panose="02020603050405020304" pitchFamily="18" charset="0"/>
              </a:rPr>
              <a:t>of more expensive equipment than necessary</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prevention </a:t>
            </a:r>
            <a:r>
              <a:rPr lang="en-ZA" sz="2800" dirty="0">
                <a:latin typeface="Calibri" panose="020F0502020204030204" pitchFamily="34" charset="0"/>
                <a:ea typeface="Calibri" panose="020F0502020204030204" pitchFamily="34" charset="0"/>
                <a:cs typeface="Times New Roman" panose="02020603050405020304" pitchFamily="18" charset="0"/>
              </a:rPr>
              <a:t>of losses and wastage of </a:t>
            </a:r>
            <a:r>
              <a:rPr lang="en-ZA" sz="2800" dirty="0" smtClean="0">
                <a:latin typeface="Calibri" panose="020F0502020204030204" pitchFamily="34" charset="0"/>
                <a:ea typeface="Calibri" panose="020F0502020204030204" pitchFamily="34" charset="0"/>
                <a:cs typeface="Times New Roman" panose="02020603050405020304" pitchFamily="18" charset="0"/>
              </a:rPr>
              <a:t>resources</a:t>
            </a:r>
            <a:endParaRPr lang="en-US" sz="2800" dirty="0"/>
          </a:p>
        </p:txBody>
      </p:sp>
      <p:sp>
        <p:nvSpPr>
          <p:cNvPr id="7" name="Rectangle 6"/>
          <p:cNvSpPr/>
          <p:nvPr/>
        </p:nvSpPr>
        <p:spPr>
          <a:xfrm>
            <a:off x="5144552" y="384192"/>
            <a:ext cx="1132874" cy="400110"/>
          </a:xfrm>
          <a:prstGeom prst="rect">
            <a:avLst/>
          </a:prstGeom>
        </p:spPr>
        <p:txBody>
          <a:bodyPr wrap="none">
            <a:spAutoFit/>
          </a:bodyPr>
          <a:lstStyle/>
          <a:p>
            <a:pPr algn="ctr"/>
            <a:r>
              <a:rPr lang="en-US" sz="2000" dirty="0">
                <a:solidFill>
                  <a:srgbClr val="FF0000"/>
                </a:solidFill>
              </a:rPr>
              <a:t>Economy</a:t>
            </a:r>
          </a:p>
        </p:txBody>
      </p:sp>
      <p:sp>
        <p:nvSpPr>
          <p:cNvPr id="8" name="Oval 7"/>
          <p:cNvSpPr/>
          <p:nvPr/>
        </p:nvSpPr>
        <p:spPr>
          <a:xfrm>
            <a:off x="4042538" y="2098945"/>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PA</a:t>
            </a:r>
            <a:endParaRPr lang="en-US" dirty="0">
              <a:solidFill>
                <a:srgbClr val="FF0000"/>
              </a:solidFill>
            </a:endParaRPr>
          </a:p>
        </p:txBody>
      </p:sp>
      <p:sp>
        <p:nvSpPr>
          <p:cNvPr id="9" name="Oval 8"/>
          <p:cNvSpPr/>
          <p:nvPr/>
        </p:nvSpPr>
        <p:spPr>
          <a:xfrm>
            <a:off x="6296598" y="2098945"/>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II</a:t>
            </a:r>
            <a:endParaRPr lang="en-US" dirty="0">
              <a:solidFill>
                <a:srgbClr val="FF0000"/>
              </a:solidFill>
            </a:endParaRPr>
          </a:p>
        </p:txBody>
      </p:sp>
    </p:spTree>
    <p:extLst>
      <p:ext uri="{BB962C8B-B14F-4D97-AF65-F5344CB8AC3E}">
        <p14:creationId xmlns:p14="http://schemas.microsoft.com/office/powerpoint/2010/main" val="1992938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46320" y="1222755"/>
            <a:ext cx="8129337" cy="707886"/>
          </a:xfrm>
          <a:prstGeom prst="rect">
            <a:avLst/>
          </a:prstGeom>
        </p:spPr>
        <p:txBody>
          <a:bodyPr wrap="square">
            <a:spAutoFit/>
          </a:bodyPr>
          <a:lstStyle/>
          <a:p>
            <a:pPr algn="ctr"/>
            <a: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When you have to consider </a:t>
            </a:r>
            <a:r>
              <a:rPr lang="en-US"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efficiency </a:t>
            </a:r>
            <a: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aspects refer to the following:</a:t>
            </a:r>
            <a:b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endParaRPr lang="en-US"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1110916" y="3361002"/>
            <a:ext cx="9248274" cy="2677656"/>
          </a:xfrm>
          <a:prstGeom prst="rect">
            <a:avLst/>
          </a:prstGeom>
        </p:spPr>
        <p:txBody>
          <a:bodyPr wrap="square">
            <a:spAutoFit/>
          </a:bodyPr>
          <a:lstStyle/>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division of projects into logically manageable </a:t>
            </a:r>
            <a:r>
              <a:rPr lang="en-US" sz="2800" dirty="0" smtClean="0">
                <a:latin typeface="Calibri" panose="020F0502020204030204" pitchFamily="34" charset="0"/>
                <a:ea typeface="Calibri" panose="020F0502020204030204" pitchFamily="34" charset="0"/>
                <a:cs typeface="Times New Roman" panose="02020603050405020304" pitchFamily="18" charset="0"/>
              </a:rPr>
              <a:t>tasks</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efficiency </a:t>
            </a:r>
            <a:r>
              <a:rPr lang="en-US" sz="2800" dirty="0">
                <a:latin typeface="Calibri" panose="020F0502020204030204" pitchFamily="34" charset="0"/>
                <a:ea typeface="Calibri" panose="020F0502020204030204" pitchFamily="34" charset="0"/>
                <a:cs typeface="Times New Roman" panose="02020603050405020304" pitchFamily="18" charset="0"/>
              </a:rPr>
              <a:t>and application of operating systems &amp; </a:t>
            </a:r>
            <a:r>
              <a:rPr lang="en-US" sz="2800" dirty="0" smtClean="0">
                <a:latin typeface="Calibri" panose="020F0502020204030204" pitchFamily="34" charset="0"/>
                <a:ea typeface="Calibri" panose="020F0502020204030204" pitchFamily="34" charset="0"/>
                <a:cs typeface="Times New Roman" panose="02020603050405020304" pitchFamily="18" charset="0"/>
              </a:rPr>
              <a:t>procedures</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efficiency </a:t>
            </a:r>
            <a:r>
              <a:rPr lang="en-US" sz="2800" dirty="0">
                <a:latin typeface="Calibri" panose="020F0502020204030204" pitchFamily="34" charset="0"/>
                <a:ea typeface="Calibri" panose="020F0502020204030204" pitchFamily="34" charset="0"/>
                <a:cs typeface="Times New Roman" panose="02020603050405020304" pitchFamily="18" charset="0"/>
              </a:rPr>
              <a:t>of documentation </a:t>
            </a:r>
            <a:r>
              <a:rPr lang="en-US" sz="2800" dirty="0" smtClean="0">
                <a:latin typeface="Calibri" panose="020F0502020204030204" pitchFamily="34" charset="0"/>
                <a:ea typeface="Calibri" panose="020F0502020204030204" pitchFamily="34" charset="0"/>
                <a:cs typeface="Times New Roman" panose="02020603050405020304" pitchFamily="18" charset="0"/>
              </a:rPr>
              <a:t>flow</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performance </a:t>
            </a:r>
            <a:r>
              <a:rPr lang="en-US" sz="2800" dirty="0">
                <a:latin typeface="Calibri" panose="020F0502020204030204" pitchFamily="34" charset="0"/>
                <a:ea typeface="Calibri" panose="020F0502020204030204" pitchFamily="34" charset="0"/>
                <a:cs typeface="Times New Roman" panose="02020603050405020304" pitchFamily="18" charset="0"/>
              </a:rPr>
              <a:t>of unnecessary tasks or duplication of </a:t>
            </a:r>
            <a:r>
              <a:rPr lang="en-US" sz="2800" dirty="0" smtClean="0">
                <a:latin typeface="Calibri" panose="020F0502020204030204" pitchFamily="34" charset="0"/>
                <a:ea typeface="Calibri" panose="020F0502020204030204" pitchFamily="34" charset="0"/>
                <a:cs typeface="Times New Roman" panose="02020603050405020304" pitchFamily="18" charset="0"/>
              </a:rPr>
              <a:t>tasks</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allocation </a:t>
            </a:r>
            <a:r>
              <a:rPr lang="en-US" sz="2800" dirty="0">
                <a:latin typeface="Calibri" panose="020F0502020204030204" pitchFamily="34" charset="0"/>
                <a:ea typeface="Calibri" panose="020F0502020204030204" pitchFamily="34" charset="0"/>
                <a:cs typeface="Times New Roman" panose="02020603050405020304" pitchFamily="18" charset="0"/>
              </a:rPr>
              <a:t>of responsibilities and authority in </a:t>
            </a:r>
            <a:r>
              <a:rPr lang="en-US" sz="2800" dirty="0" smtClean="0">
                <a:latin typeface="Calibri" panose="020F0502020204030204" pitchFamily="34" charset="0"/>
                <a:ea typeface="Calibri" panose="020F0502020204030204" pitchFamily="34" charset="0"/>
                <a:cs typeface="Times New Roman" panose="02020603050405020304" pitchFamily="18" charset="0"/>
              </a:rPr>
              <a:t>organization</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speed </a:t>
            </a:r>
            <a:r>
              <a:rPr lang="en-US" sz="2800" dirty="0">
                <a:latin typeface="Calibri" panose="020F0502020204030204" pitchFamily="34" charset="0"/>
                <a:ea typeface="Calibri" panose="020F0502020204030204" pitchFamily="34" charset="0"/>
                <a:cs typeface="Times New Roman" panose="02020603050405020304" pitchFamily="18" charset="0"/>
              </a:rPr>
              <a:t>of production and completion time for projects</a:t>
            </a:r>
            <a:endParaRPr lang="en-US" sz="2800" dirty="0"/>
          </a:p>
        </p:txBody>
      </p:sp>
      <p:sp>
        <p:nvSpPr>
          <p:cNvPr id="7" name="Rectangle 6"/>
          <p:cNvSpPr/>
          <p:nvPr/>
        </p:nvSpPr>
        <p:spPr>
          <a:xfrm>
            <a:off x="5125380" y="384192"/>
            <a:ext cx="1171218" cy="400110"/>
          </a:xfrm>
          <a:prstGeom prst="rect">
            <a:avLst/>
          </a:prstGeom>
        </p:spPr>
        <p:txBody>
          <a:bodyPr wrap="none">
            <a:spAutoFit/>
          </a:bodyPr>
          <a:lstStyle/>
          <a:p>
            <a:pPr algn="ctr"/>
            <a: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Efficiency</a:t>
            </a:r>
            <a:endParaRPr lang="en-US" sz="2000" dirty="0">
              <a:solidFill>
                <a:srgbClr val="FF0000"/>
              </a:solidFill>
            </a:endParaRPr>
          </a:p>
        </p:txBody>
      </p:sp>
      <p:sp>
        <p:nvSpPr>
          <p:cNvPr id="8" name="Oval 7"/>
          <p:cNvSpPr/>
          <p:nvPr/>
        </p:nvSpPr>
        <p:spPr>
          <a:xfrm>
            <a:off x="4042538" y="2098945"/>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AA</a:t>
            </a:r>
            <a:endParaRPr lang="en-US" dirty="0">
              <a:solidFill>
                <a:srgbClr val="FF0000"/>
              </a:solidFill>
            </a:endParaRPr>
          </a:p>
        </p:txBody>
      </p:sp>
      <p:sp>
        <p:nvSpPr>
          <p:cNvPr id="9" name="Oval 8"/>
          <p:cNvSpPr/>
          <p:nvPr/>
        </p:nvSpPr>
        <p:spPr>
          <a:xfrm>
            <a:off x="6296598" y="2098945"/>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IO</a:t>
            </a:r>
            <a:endParaRPr lang="en-US" dirty="0">
              <a:solidFill>
                <a:srgbClr val="FF0000"/>
              </a:solidFill>
            </a:endParaRPr>
          </a:p>
        </p:txBody>
      </p:sp>
    </p:spTree>
    <p:extLst>
      <p:ext uri="{BB962C8B-B14F-4D97-AF65-F5344CB8AC3E}">
        <p14:creationId xmlns:p14="http://schemas.microsoft.com/office/powerpoint/2010/main" val="2002564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46320" y="1222755"/>
            <a:ext cx="8129337" cy="707886"/>
          </a:xfrm>
          <a:prstGeom prst="rect">
            <a:avLst/>
          </a:prstGeom>
        </p:spPr>
        <p:txBody>
          <a:bodyPr wrap="square">
            <a:spAutoFit/>
          </a:bodyPr>
          <a:lstStyle/>
          <a:p>
            <a:pPr algn="ctr"/>
            <a: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When you have to consider </a:t>
            </a:r>
            <a:r>
              <a:rPr lang="en-US"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effectiveness </a:t>
            </a:r>
            <a: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aspects refer to the following:</a:t>
            </a:r>
            <a:br>
              <a:rPr lang="en-US" sz="2000"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endParaRPr lang="en-US"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1110915" y="3361002"/>
            <a:ext cx="10066421" cy="2246769"/>
          </a:xfrm>
          <a:prstGeom prst="rect">
            <a:avLst/>
          </a:prstGeom>
        </p:spPr>
        <p:txBody>
          <a:bodyPr wrap="square">
            <a:spAutoFit/>
          </a:bodyPr>
          <a:lstStyle/>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organisation's </a:t>
            </a:r>
            <a:r>
              <a:rPr lang="en-ZA" sz="2800" dirty="0">
                <a:latin typeface="Calibri" panose="020F0502020204030204" pitchFamily="34" charset="0"/>
                <a:ea typeface="Calibri" panose="020F0502020204030204" pitchFamily="34" charset="0"/>
                <a:cs typeface="Times New Roman" panose="02020603050405020304" pitchFamily="18" charset="0"/>
              </a:rPr>
              <a:t>approach to the development of realistic targets; objectives and plans.</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adequacy </a:t>
            </a:r>
            <a:r>
              <a:rPr lang="en-ZA" sz="2800" dirty="0">
                <a:latin typeface="Calibri" panose="020F0502020204030204" pitchFamily="34" charset="0"/>
                <a:ea typeface="Calibri" panose="020F0502020204030204" pitchFamily="34" charset="0"/>
                <a:cs typeface="Times New Roman" panose="02020603050405020304" pitchFamily="18" charset="0"/>
              </a:rPr>
              <a:t>of management's measure of effectiveness</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extent </a:t>
            </a:r>
            <a:r>
              <a:rPr lang="en-ZA" sz="2800" dirty="0">
                <a:latin typeface="Calibri" panose="020F0502020204030204" pitchFamily="34" charset="0"/>
                <a:ea typeface="Calibri" panose="020F0502020204030204" pitchFamily="34" charset="0"/>
                <a:cs typeface="Times New Roman" panose="02020603050405020304" pitchFamily="18" charset="0"/>
              </a:rPr>
              <a:t>to which goals &amp; </a:t>
            </a:r>
            <a:r>
              <a:rPr lang="en-ZA" sz="2800" dirty="0" smtClean="0">
                <a:latin typeface="Calibri" panose="020F0502020204030204" pitchFamily="34" charset="0"/>
                <a:ea typeface="Calibri" panose="020F0502020204030204" pitchFamily="34" charset="0"/>
                <a:cs typeface="Times New Roman" panose="02020603050405020304" pitchFamily="18" charset="0"/>
              </a:rPr>
              <a:t>objectives </a:t>
            </a:r>
            <a:r>
              <a:rPr lang="en-ZA" sz="2800" dirty="0">
                <a:latin typeface="Calibri" panose="020F0502020204030204" pitchFamily="34" charset="0"/>
                <a:ea typeface="Calibri" panose="020F0502020204030204" pitchFamily="34" charset="0"/>
                <a:cs typeface="Times New Roman" panose="02020603050405020304" pitchFamily="18" charset="0"/>
              </a:rPr>
              <a:t>are met or results achieved</a:t>
            </a:r>
          </a:p>
          <a:p>
            <a:pPr marL="285750" indent="-285750">
              <a:buFont typeface="Arial" panose="020B0604020202020204" pitchFamily="34" charset="0"/>
              <a:buChar char="•"/>
            </a:pPr>
            <a:r>
              <a:rPr lang="en-ZA" sz="2800" dirty="0" smtClean="0">
                <a:latin typeface="Calibri" panose="020F0502020204030204" pitchFamily="34" charset="0"/>
                <a:ea typeface="Calibri" panose="020F0502020204030204" pitchFamily="34" charset="0"/>
                <a:cs typeface="Times New Roman" panose="02020603050405020304" pitchFamily="18" charset="0"/>
              </a:rPr>
              <a:t>id </a:t>
            </a:r>
            <a:r>
              <a:rPr lang="en-ZA" sz="2800" dirty="0">
                <a:latin typeface="Calibri" panose="020F0502020204030204" pitchFamily="34" charset="0"/>
                <a:ea typeface="Calibri" panose="020F0502020204030204" pitchFamily="34" charset="0"/>
                <a:cs typeface="Times New Roman" panose="02020603050405020304" pitchFamily="18" charset="0"/>
              </a:rPr>
              <a:t>factors inhibiting satisfactory performance of results</a:t>
            </a:r>
          </a:p>
        </p:txBody>
      </p:sp>
      <p:sp>
        <p:nvSpPr>
          <p:cNvPr id="7" name="Rectangle 6"/>
          <p:cNvSpPr/>
          <p:nvPr/>
        </p:nvSpPr>
        <p:spPr>
          <a:xfrm>
            <a:off x="4941483" y="384192"/>
            <a:ext cx="1539012" cy="400110"/>
          </a:xfrm>
          <a:prstGeom prst="rect">
            <a:avLst/>
          </a:prstGeom>
        </p:spPr>
        <p:txBody>
          <a:bodyPr wrap="none">
            <a:spAutoFit/>
          </a:bodyPr>
          <a:lstStyle/>
          <a:p>
            <a:pPr algn="ctr"/>
            <a:r>
              <a:rPr lang="en-US" sz="20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Effectiveness</a:t>
            </a:r>
            <a:endParaRPr lang="en-US" sz="2000" dirty="0">
              <a:solidFill>
                <a:srgbClr val="FF0000"/>
              </a:solidFill>
            </a:endParaRPr>
          </a:p>
        </p:txBody>
      </p:sp>
      <p:sp>
        <p:nvSpPr>
          <p:cNvPr id="8" name="Oval 7"/>
          <p:cNvSpPr/>
          <p:nvPr/>
        </p:nvSpPr>
        <p:spPr>
          <a:xfrm>
            <a:off x="4042538" y="2098945"/>
            <a:ext cx="1082842" cy="926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AP</a:t>
            </a:r>
            <a:endParaRPr lang="en-US" dirty="0">
              <a:solidFill>
                <a:srgbClr val="FF0000"/>
              </a:solidFill>
            </a:endParaRPr>
          </a:p>
        </p:txBody>
      </p:sp>
      <p:sp>
        <p:nvSpPr>
          <p:cNvPr id="9" name="Oval 8"/>
          <p:cNvSpPr/>
          <p:nvPr/>
        </p:nvSpPr>
        <p:spPr>
          <a:xfrm>
            <a:off x="6296598" y="2098945"/>
            <a:ext cx="1082842" cy="92643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O</a:t>
            </a:r>
            <a:r>
              <a:rPr lang="en-US" dirty="0" smtClean="0">
                <a:solidFill>
                  <a:srgbClr val="FF0000"/>
                </a:solidFill>
              </a:rPr>
              <a:t>O</a:t>
            </a:r>
            <a:endParaRPr lang="en-US" dirty="0">
              <a:solidFill>
                <a:srgbClr val="FF0000"/>
              </a:solidFill>
            </a:endParaRPr>
          </a:p>
        </p:txBody>
      </p:sp>
    </p:spTree>
    <p:extLst>
      <p:ext uri="{BB962C8B-B14F-4D97-AF65-F5344CB8AC3E}">
        <p14:creationId xmlns:p14="http://schemas.microsoft.com/office/powerpoint/2010/main" val="1461635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499312" y="2097505"/>
            <a:ext cx="5107406" cy="3088104"/>
            <a:chOff x="234616" y="529390"/>
            <a:chExt cx="5107406" cy="3088104"/>
          </a:xfrm>
        </p:grpSpPr>
        <p:sp>
          <p:nvSpPr>
            <p:cNvPr id="4" name="Rounded Rectangle 3"/>
            <p:cNvSpPr/>
            <p:nvPr/>
          </p:nvSpPr>
          <p:spPr>
            <a:xfrm>
              <a:off x="1780674" y="529390"/>
              <a:ext cx="1888958" cy="96252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a:t>
              </a:r>
              <a:endParaRPr lang="en-US" dirty="0"/>
            </a:p>
          </p:txBody>
        </p:sp>
        <p:sp>
          <p:nvSpPr>
            <p:cNvPr id="6" name="Rectangle 5"/>
            <p:cNvSpPr/>
            <p:nvPr/>
          </p:nvSpPr>
          <p:spPr>
            <a:xfrm>
              <a:off x="1124953" y="1792704"/>
              <a:ext cx="3200400" cy="49329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Objectives</a:t>
              </a:r>
              <a:endParaRPr lang="en-US" dirty="0"/>
            </a:p>
          </p:txBody>
        </p:sp>
        <p:sp>
          <p:nvSpPr>
            <p:cNvPr id="8" name="Oval 7"/>
            <p:cNvSpPr/>
            <p:nvPr/>
          </p:nvSpPr>
          <p:spPr>
            <a:xfrm>
              <a:off x="234616" y="2943725"/>
              <a:ext cx="2490537" cy="673769"/>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 Determine</a:t>
              </a:r>
              <a:endParaRPr lang="en-US" dirty="0"/>
            </a:p>
          </p:txBody>
        </p:sp>
        <p:sp>
          <p:nvSpPr>
            <p:cNvPr id="9" name="Oval 8"/>
            <p:cNvSpPr/>
            <p:nvPr/>
          </p:nvSpPr>
          <p:spPr>
            <a:xfrm>
              <a:off x="2851485" y="2943725"/>
              <a:ext cx="2490537" cy="673769"/>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 Establish</a:t>
              </a:r>
              <a:endParaRPr lang="en-US" dirty="0"/>
            </a:p>
          </p:txBody>
        </p:sp>
        <p:cxnSp>
          <p:nvCxnSpPr>
            <p:cNvPr id="11" name="Straight Connector 10"/>
            <p:cNvCxnSpPr>
              <a:stCxn id="6" idx="2"/>
              <a:endCxn id="8" idx="0"/>
            </p:cNvCxnSpPr>
            <p:nvPr/>
          </p:nvCxnSpPr>
          <p:spPr>
            <a:xfrm flipH="1">
              <a:off x="1479885" y="2285999"/>
              <a:ext cx="1245268" cy="65772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6" idx="2"/>
              <a:endCxn id="9" idx="0"/>
            </p:cNvCxnSpPr>
            <p:nvPr/>
          </p:nvCxnSpPr>
          <p:spPr>
            <a:xfrm>
              <a:off x="2725153" y="2285999"/>
              <a:ext cx="1371601" cy="65772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7533773" y="2097505"/>
            <a:ext cx="3200400" cy="4367466"/>
            <a:chOff x="7064542" y="529390"/>
            <a:chExt cx="3200400" cy="4367466"/>
          </a:xfrm>
        </p:grpSpPr>
        <p:sp>
          <p:nvSpPr>
            <p:cNvPr id="5" name="Rounded Rectangle 4"/>
            <p:cNvSpPr/>
            <p:nvPr/>
          </p:nvSpPr>
          <p:spPr>
            <a:xfrm>
              <a:off x="7720263" y="529390"/>
              <a:ext cx="1888958" cy="962526"/>
            </a:xfrm>
            <a:prstGeom prst="roundRect">
              <a:avLst/>
            </a:prstGeom>
            <a:solidFill>
              <a:srgbClr val="D46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endParaRPr lang="en-US" dirty="0"/>
            </a:p>
          </p:txBody>
        </p:sp>
        <p:sp>
          <p:nvSpPr>
            <p:cNvPr id="7" name="Rectangle 6"/>
            <p:cNvSpPr/>
            <p:nvPr/>
          </p:nvSpPr>
          <p:spPr>
            <a:xfrm>
              <a:off x="7064542" y="1792704"/>
              <a:ext cx="3200400" cy="493295"/>
            </a:xfrm>
            <a:prstGeom prst="rect">
              <a:avLst/>
            </a:prstGeom>
            <a:solidFill>
              <a:srgbClr val="D46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Procedures</a:t>
              </a:r>
              <a:endParaRPr lang="en-US" dirty="0"/>
            </a:p>
          </p:txBody>
        </p:sp>
        <p:cxnSp>
          <p:nvCxnSpPr>
            <p:cNvPr id="16" name="Straight Connector 15"/>
            <p:cNvCxnSpPr/>
            <p:nvPr/>
          </p:nvCxnSpPr>
          <p:spPr>
            <a:xfrm flipV="1">
              <a:off x="7339263" y="2273970"/>
              <a:ext cx="0" cy="2286001"/>
            </a:xfrm>
            <a:prstGeom prst="line">
              <a:avLst/>
            </a:prstGeom>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7339263" y="2586787"/>
              <a:ext cx="2624890" cy="673769"/>
              <a:chOff x="7339263" y="2586787"/>
              <a:chExt cx="2624890" cy="673769"/>
            </a:xfrm>
          </p:grpSpPr>
          <p:sp>
            <p:nvSpPr>
              <p:cNvPr id="14" name="Oval 13"/>
              <p:cNvSpPr/>
              <p:nvPr/>
            </p:nvSpPr>
            <p:spPr>
              <a:xfrm>
                <a:off x="7473616" y="2586787"/>
                <a:ext cx="2490537" cy="673769"/>
              </a:xfrm>
              <a:prstGeom prst="ellipse">
                <a:avLst/>
              </a:prstGeom>
              <a:solidFill>
                <a:srgbClr val="D46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 Evaluate</a:t>
                </a:r>
                <a:endParaRPr lang="en-US" dirty="0"/>
              </a:p>
            </p:txBody>
          </p:sp>
          <p:cxnSp>
            <p:nvCxnSpPr>
              <p:cNvPr id="19" name="Straight Connector 18"/>
              <p:cNvCxnSpPr>
                <a:stCxn id="14" idx="2"/>
              </p:cNvCxnSpPr>
              <p:nvPr/>
            </p:nvCxnSpPr>
            <p:spPr>
              <a:xfrm flipH="1" flipV="1">
                <a:off x="7339263" y="2923671"/>
                <a:ext cx="134353"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339263" y="3404937"/>
              <a:ext cx="2624890" cy="673769"/>
              <a:chOff x="7339263" y="2586787"/>
              <a:chExt cx="2624890" cy="673769"/>
            </a:xfrm>
          </p:grpSpPr>
          <p:sp>
            <p:nvSpPr>
              <p:cNvPr id="23" name="Oval 22"/>
              <p:cNvSpPr/>
              <p:nvPr/>
            </p:nvSpPr>
            <p:spPr>
              <a:xfrm>
                <a:off x="7473616" y="2586787"/>
                <a:ext cx="2490537" cy="673769"/>
              </a:xfrm>
              <a:prstGeom prst="ellipse">
                <a:avLst/>
              </a:prstGeom>
              <a:solidFill>
                <a:srgbClr val="D46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 Inspect</a:t>
                </a:r>
                <a:endParaRPr lang="en-US" dirty="0"/>
              </a:p>
            </p:txBody>
          </p:sp>
          <p:cxnSp>
            <p:nvCxnSpPr>
              <p:cNvPr id="24" name="Straight Connector 23"/>
              <p:cNvCxnSpPr>
                <a:stCxn id="23" idx="2"/>
              </p:cNvCxnSpPr>
              <p:nvPr/>
            </p:nvCxnSpPr>
            <p:spPr>
              <a:xfrm flipH="1" flipV="1">
                <a:off x="7339263" y="2923671"/>
                <a:ext cx="134353"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7339263" y="4223087"/>
              <a:ext cx="2624890" cy="673769"/>
              <a:chOff x="7339263" y="2586787"/>
              <a:chExt cx="2624890" cy="673769"/>
            </a:xfrm>
          </p:grpSpPr>
          <p:sp>
            <p:nvSpPr>
              <p:cNvPr id="26" name="Oval 25"/>
              <p:cNvSpPr/>
              <p:nvPr/>
            </p:nvSpPr>
            <p:spPr>
              <a:xfrm>
                <a:off x="7473616" y="2586787"/>
                <a:ext cx="2490537" cy="673769"/>
              </a:xfrm>
              <a:prstGeom prst="ellipse">
                <a:avLst/>
              </a:prstGeom>
              <a:solidFill>
                <a:srgbClr val="D46D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 Identify</a:t>
                </a:r>
                <a:endParaRPr lang="en-US" dirty="0"/>
              </a:p>
            </p:txBody>
          </p:sp>
          <p:cxnSp>
            <p:nvCxnSpPr>
              <p:cNvPr id="27" name="Straight Connector 26"/>
              <p:cNvCxnSpPr>
                <a:stCxn id="26" idx="2"/>
              </p:cNvCxnSpPr>
              <p:nvPr/>
            </p:nvCxnSpPr>
            <p:spPr>
              <a:xfrm flipH="1" flipV="1">
                <a:off x="7339263" y="2923671"/>
                <a:ext cx="134353" cy="1"/>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1" name="Snip Same Side Corner Rectangle 30"/>
          <p:cNvSpPr/>
          <p:nvPr/>
        </p:nvSpPr>
        <p:spPr>
          <a:xfrm>
            <a:off x="4590050" y="623631"/>
            <a:ext cx="2943724" cy="926432"/>
          </a:xfrm>
          <a:prstGeom prst="snip2Same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Audit</a:t>
            </a:r>
            <a:endParaRPr lang="en-US" dirty="0"/>
          </a:p>
        </p:txBody>
      </p:sp>
      <p:cxnSp>
        <p:nvCxnSpPr>
          <p:cNvPr id="33" name="Straight Connector 32"/>
          <p:cNvCxnSpPr>
            <a:stCxn id="31" idx="1"/>
            <a:endCxn id="4" idx="0"/>
          </p:cNvCxnSpPr>
          <p:nvPr/>
        </p:nvCxnSpPr>
        <p:spPr>
          <a:xfrm flipH="1">
            <a:off x="2989849" y="1550063"/>
            <a:ext cx="3072063" cy="547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31" idx="1"/>
            <a:endCxn id="5" idx="0"/>
          </p:cNvCxnSpPr>
          <p:nvPr/>
        </p:nvCxnSpPr>
        <p:spPr>
          <a:xfrm>
            <a:off x="6061912" y="1550063"/>
            <a:ext cx="3072061" cy="547442"/>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4" idx="2"/>
            <a:endCxn id="6" idx="0"/>
          </p:cNvCxnSpPr>
          <p:nvPr/>
        </p:nvCxnSpPr>
        <p:spPr>
          <a:xfrm>
            <a:off x="2989849" y="3060031"/>
            <a:ext cx="0" cy="300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5" idx="2"/>
            <a:endCxn id="7" idx="0"/>
          </p:cNvCxnSpPr>
          <p:nvPr/>
        </p:nvCxnSpPr>
        <p:spPr>
          <a:xfrm>
            <a:off x="9133973" y="3060031"/>
            <a:ext cx="0" cy="3007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064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7884018"/>
          </a:xfrm>
          <a:prstGeom prst="rect">
            <a:avLst/>
          </a:prstGeom>
        </p:spPr>
        <p:txBody>
          <a:bodyPr wrap="square">
            <a:spAutoFit/>
          </a:bodyPr>
          <a:lstStyle/>
          <a:p>
            <a:pPr>
              <a:lnSpc>
                <a:spcPct val="107000"/>
              </a:lnSpc>
              <a:spcAft>
                <a:spcPts val="0"/>
              </a:spcAft>
            </a:pPr>
            <a:r>
              <a:rPr lang="en-ZA" sz="2000" b="1" u="sng" dirty="0" smtClean="0">
                <a:effectLst/>
                <a:latin typeface="Arial" panose="020B0604020202020204" pitchFamily="34" charset="0"/>
                <a:ea typeface="Calibri" panose="020F0502020204030204" pitchFamily="34" charset="0"/>
                <a:cs typeface="Times New Roman" panose="02020603050405020304" pitchFamily="18" charset="0"/>
              </a:rPr>
              <a:t>Audit Procedures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ZA" sz="2000" u="sng" dirty="0" smtClean="0">
                <a:effectLst/>
                <a:latin typeface="Arial" panose="020B0604020202020204" pitchFamily="34" charset="0"/>
                <a:ea typeface="Calibri" panose="020F0502020204030204" pitchFamily="34" charset="0"/>
                <a:cs typeface="Times New Roman" panose="02020603050405020304" pitchFamily="18" charset="0"/>
              </a:rPr>
              <a:t>Efficiency</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ZA" sz="2000" u="none" strike="noStrike"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Evaluate the adequacy of staff allocated to the department and whether the reporting structure allows for adequate delegation of authority.</a:t>
            </a:r>
          </a:p>
          <a:p>
            <a:pPr marL="342900" lvl="0" indent="-342900">
              <a:lnSpc>
                <a:spcPct val="107000"/>
              </a:lnSpc>
              <a:spcAft>
                <a:spcPts val="0"/>
              </a:spcAft>
              <a:buFont typeface="+mj-lt"/>
              <a:buAutoNum type="arabicPeriod"/>
            </a:pP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Review the job descriptions and personnel allocation in order to identify positions that may be overburdened, duplication of effort, idle positions, etc.</a:t>
            </a:r>
          </a:p>
          <a:p>
            <a:pPr marL="342900" lvl="0" indent="-342900">
              <a:lnSpc>
                <a:spcPct val="107000"/>
              </a:lnSpc>
              <a:spcAft>
                <a:spcPts val="0"/>
              </a:spcAft>
              <a:buFont typeface="+mj-lt"/>
              <a:buAutoNum type="arabicPeriod"/>
            </a:pP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Ensure that duties are divided into logical and executable tasks, efficiency of operating systems and procedures and their utilisation, no duplication of efforts and unnecessary steps performed.</a:t>
            </a:r>
          </a:p>
          <a:p>
            <a:pPr marL="342900" lvl="0" indent="-342900">
              <a:lnSpc>
                <a:spcPct val="107000"/>
              </a:lnSpc>
              <a:spcAft>
                <a:spcPts val="0"/>
              </a:spcAft>
              <a:buFont typeface="+mj-lt"/>
              <a:buAutoNum type="arabicPeriod"/>
            </a:pP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Evaluate the efficiency of the systems and procedures of the XXXX process, and whether they are being used in this manner.</a:t>
            </a:r>
          </a:p>
          <a:p>
            <a:pPr marL="342900" lvl="0" indent="-342900">
              <a:lnSpc>
                <a:spcPct val="107000"/>
              </a:lnSpc>
              <a:spcAft>
                <a:spcPts val="0"/>
              </a:spcAft>
              <a:buFont typeface="+mj-lt"/>
              <a:buAutoNum type="arabicPeriod"/>
            </a:pP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Review the efficiency of the document flow and the provision of management information throughout the XXXX process.</a:t>
            </a:r>
          </a:p>
          <a:p>
            <a:pPr marL="342900" lvl="0" indent="-342900">
              <a:lnSpc>
                <a:spcPct val="107000"/>
              </a:lnSpc>
              <a:spcAft>
                <a:spcPts val="0"/>
              </a:spcAft>
              <a:buFont typeface="+mj-lt"/>
              <a:buAutoNum type="arabicPeriod"/>
            </a:pP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Evaluate the allocation of responsibilities and authority in the XXXX process and determine if it promotes efficiency.</a:t>
            </a:r>
          </a:p>
          <a:p>
            <a:pPr marL="342900" lvl="0" indent="-342900">
              <a:lnSpc>
                <a:spcPct val="107000"/>
              </a:lnSpc>
              <a:spcAft>
                <a:spcPts val="0"/>
              </a:spcAft>
              <a:buFont typeface="+mj-lt"/>
              <a:buAutoNum type="arabicPeriod"/>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9704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6195157"/>
          </a:xfrm>
          <a:prstGeom prst="rect">
            <a:avLst/>
          </a:prstGeom>
        </p:spPr>
        <p:txBody>
          <a:bodyPr wrap="square">
            <a:spAutoFit/>
          </a:bodyPr>
          <a:lstStyle/>
          <a:p>
            <a:pPr>
              <a:lnSpc>
                <a:spcPct val="107000"/>
              </a:lnSpc>
              <a:spcAft>
                <a:spcPts val="0"/>
              </a:spcAft>
            </a:pPr>
            <a:r>
              <a:rPr lang="en-ZA" sz="2000" b="1" u="sng" dirty="0" smtClean="0">
                <a:effectLst/>
                <a:latin typeface="Arial" panose="020B0604020202020204" pitchFamily="34" charset="0"/>
                <a:ea typeface="Calibri" panose="020F0502020204030204" pitchFamily="34" charset="0"/>
                <a:cs typeface="Times New Roman" panose="02020603050405020304" pitchFamily="18" charset="0"/>
              </a:rPr>
              <a:t>Audit Procedures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ZA" u="sng" dirty="0"/>
              <a:t>Economy</a:t>
            </a:r>
            <a:endParaRPr lang="en-US" dirty="0"/>
          </a:p>
          <a:p>
            <a:r>
              <a:rPr lang="en-ZA" dirty="0"/>
              <a:t> </a:t>
            </a:r>
            <a:endParaRPr lang="en-US" dirty="0"/>
          </a:p>
          <a:p>
            <a:pPr marL="457200" lvl="0" indent="-457200">
              <a:buFont typeface="+mj-lt"/>
              <a:buAutoNum type="arabicPeriod"/>
            </a:pPr>
            <a:r>
              <a:rPr lang="en-ZA" sz="2000" dirty="0"/>
              <a:t>Analyse the purchasing policy with regard to the purchase of XXXX and ensure that the policy is such that material can be economically procured</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Enquire from management if and why there are surplus materials on hand</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Analyse the organisation’s staffing in relation to the functions being performed</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Analyse whether losses and waste in the XXXX department are </a:t>
            </a:r>
            <a:r>
              <a:rPr lang="en-ZA" sz="2000" dirty="0" smtClean="0"/>
              <a:t>minimised</a:t>
            </a:r>
          </a:p>
          <a:p>
            <a:pPr marL="457200" lvl="0" indent="-457200">
              <a:buFont typeface="+mj-lt"/>
              <a:buAutoNum type="arabicPeriod"/>
            </a:pPr>
            <a:endParaRPr lang="en-US" sz="2000" dirty="0"/>
          </a:p>
          <a:p>
            <a:pPr marL="457200" lvl="0" indent="-457200">
              <a:buFont typeface="+mj-lt"/>
              <a:buAutoNum type="arabicPeriod"/>
            </a:pPr>
            <a:r>
              <a:rPr lang="en-ZA" sz="2000" dirty="0"/>
              <a:t>Ensure that the activities of the XXXX department are grouped in logical, feasible processes or </a:t>
            </a:r>
            <a:r>
              <a:rPr lang="en-ZA" sz="2000" dirty="0" smtClean="0"/>
              <a:t>tasks</a:t>
            </a:r>
          </a:p>
          <a:p>
            <a:pPr marL="457200" lvl="0" indent="-457200">
              <a:buFont typeface="+mj-lt"/>
              <a:buAutoNum type="arabicPeriod"/>
            </a:pPr>
            <a:endParaRPr lang="en-US" sz="2000" dirty="0"/>
          </a:p>
          <a:p>
            <a:pPr marL="457200" lvl="0" indent="-457200">
              <a:buFont typeface="+mj-lt"/>
              <a:buAutoNum type="arabicPeriod"/>
            </a:pPr>
            <a:r>
              <a:rPr lang="en-ZA" sz="2000" dirty="0"/>
              <a:t>Review the efficiency of the document flow and the provision of management information throughout the XXXX process.</a:t>
            </a:r>
            <a:endParaRPr lang="en-US" sz="2000" dirty="0"/>
          </a:p>
          <a:p>
            <a:pPr>
              <a:lnSpc>
                <a:spcPct val="107000"/>
              </a:lnSpc>
              <a:spcAft>
                <a:spcPts val="0"/>
              </a:spcAft>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8248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8103372"/>
          </a:xfrm>
          <a:prstGeom prst="rect">
            <a:avLst/>
          </a:prstGeom>
        </p:spPr>
        <p:txBody>
          <a:bodyPr wrap="square">
            <a:spAutoFit/>
          </a:bodyPr>
          <a:lstStyle/>
          <a:p>
            <a:pPr>
              <a:lnSpc>
                <a:spcPct val="107000"/>
              </a:lnSpc>
              <a:spcAft>
                <a:spcPts val="0"/>
              </a:spcAft>
            </a:pPr>
            <a:r>
              <a:rPr lang="en-ZA" sz="2000" b="1" u="sng" dirty="0" smtClean="0">
                <a:effectLst/>
                <a:latin typeface="Arial" panose="020B0604020202020204" pitchFamily="34" charset="0"/>
                <a:ea typeface="Calibri" panose="020F0502020204030204" pitchFamily="34" charset="0"/>
                <a:cs typeface="Times New Roman" panose="02020603050405020304" pitchFamily="18" charset="0"/>
              </a:rPr>
              <a:t>Audit Procedures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ZA" sz="20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ZA" sz="2000" u="sng" dirty="0"/>
              <a:t>Effectiveness</a:t>
            </a:r>
            <a:endParaRPr lang="en-US" sz="2000" dirty="0"/>
          </a:p>
          <a:p>
            <a:r>
              <a:rPr lang="en-ZA" sz="2000" dirty="0"/>
              <a:t> </a:t>
            </a:r>
            <a:endParaRPr lang="en-US" sz="2000" dirty="0"/>
          </a:p>
          <a:p>
            <a:pPr marL="342900" lvl="0" indent="-342900">
              <a:buFont typeface="+mj-lt"/>
              <a:buAutoNum type="arabicPeriod"/>
            </a:pPr>
            <a:r>
              <a:rPr lang="en-ZA" sz="2000" dirty="0"/>
              <a:t>Determine whether realistic goals and objectives have been set for the XXXX processes</a:t>
            </a:r>
            <a:r>
              <a:rPr lang="en-ZA" sz="2000" dirty="0" smtClean="0"/>
              <a:t>.</a:t>
            </a:r>
          </a:p>
          <a:p>
            <a:pPr marL="342900" lvl="0" indent="-342900">
              <a:buFont typeface="+mj-lt"/>
              <a:buAutoNum type="arabicPeriod"/>
            </a:pPr>
            <a:endParaRPr lang="en-US" sz="2000" dirty="0"/>
          </a:p>
          <a:p>
            <a:pPr marL="342900" lvl="0" indent="-342900">
              <a:buFont typeface="+mj-lt"/>
              <a:buAutoNum type="arabicPeriod"/>
            </a:pPr>
            <a:r>
              <a:rPr lang="en-ZA" sz="2000" dirty="0"/>
              <a:t>Evaluate the approach followed by the management of XXXX to establish the targets and objectives for the XXXX processes. </a:t>
            </a:r>
            <a:endParaRPr lang="en-ZA" sz="2000" dirty="0" smtClean="0"/>
          </a:p>
          <a:p>
            <a:pPr marL="342900" lvl="0" indent="-342900">
              <a:buFont typeface="+mj-lt"/>
              <a:buAutoNum type="arabicPeriod"/>
            </a:pPr>
            <a:endParaRPr lang="en-US" sz="2000" dirty="0"/>
          </a:p>
          <a:p>
            <a:pPr marL="342900" lvl="0" indent="-342900">
              <a:buFont typeface="+mj-lt"/>
              <a:buAutoNum type="arabicPeriod"/>
            </a:pPr>
            <a:r>
              <a:rPr lang="en-ZA" sz="2000" dirty="0"/>
              <a:t>Evaluate whether there are adequate measures that the management of XXXX can use to evaluate the effectiveness of the XXXX processes. </a:t>
            </a:r>
            <a:endParaRPr lang="en-ZA" sz="2000" dirty="0" smtClean="0"/>
          </a:p>
          <a:p>
            <a:pPr marL="342900" lvl="0" indent="-342900">
              <a:buFont typeface="+mj-lt"/>
              <a:buAutoNum type="arabicPeriod"/>
            </a:pPr>
            <a:endParaRPr lang="en-US" sz="2000" dirty="0"/>
          </a:p>
          <a:p>
            <a:pPr marL="342900" lvl="0" indent="-342900">
              <a:buFont typeface="+mj-lt"/>
              <a:buAutoNum type="arabicPeriod"/>
            </a:pPr>
            <a:r>
              <a:rPr lang="en-ZA" sz="2000" dirty="0"/>
              <a:t>Evaluate management reports and interview management to establish the extent to which the results are being achieved. </a:t>
            </a:r>
            <a:endParaRPr lang="en-ZA" sz="2000" dirty="0" smtClean="0"/>
          </a:p>
          <a:p>
            <a:pPr marL="342900" lvl="0" indent="-342900">
              <a:buFont typeface="+mj-lt"/>
              <a:buAutoNum type="arabicPeriod"/>
            </a:pPr>
            <a:endParaRPr lang="en-US" sz="2000" dirty="0"/>
          </a:p>
          <a:p>
            <a:pPr marL="342900" lvl="0" indent="-342900">
              <a:buFont typeface="+mj-lt"/>
              <a:buAutoNum type="arabicPeriod"/>
            </a:pPr>
            <a:r>
              <a:rPr lang="en-ZA" sz="2000" dirty="0"/>
              <a:t>Identify the factors that impede satisfactory performance or the achievement of results, and recommend ways to address these. </a:t>
            </a:r>
            <a:endParaRPr lang="en-ZA" sz="2000" dirty="0" smtClean="0"/>
          </a:p>
          <a:p>
            <a:pPr marL="342900" lvl="0" indent="-342900">
              <a:buFont typeface="+mj-lt"/>
              <a:buAutoNum type="arabicPeriod"/>
            </a:pPr>
            <a:endParaRPr lang="en-US" sz="2000" dirty="0"/>
          </a:p>
          <a:p>
            <a:pPr marL="342900" lvl="0" indent="-342900">
              <a:buFont typeface="+mj-lt"/>
              <a:buAutoNum type="arabicPeriod"/>
            </a:pPr>
            <a:r>
              <a:rPr lang="en-ZA" sz="2000" dirty="0"/>
              <a:t>Evaluate the adequacy of policies and procedures put in place to achieve the objectives</a:t>
            </a:r>
            <a:r>
              <a:rPr lang="en-ZA" sz="2000" dirty="0" smtClean="0"/>
              <a:t>.</a:t>
            </a:r>
          </a:p>
          <a:p>
            <a:pPr marL="342900" lvl="0" indent="-342900">
              <a:buFont typeface="+mj-lt"/>
              <a:buAutoNum type="arabicPeriod"/>
            </a:pPr>
            <a:endParaRPr lang="en-US" sz="2000" dirty="0"/>
          </a:p>
          <a:p>
            <a:pPr marL="342900" lvl="0" indent="-342900">
              <a:buFont typeface="+mj-lt"/>
              <a:buAutoNum type="arabicPeriod"/>
            </a:pPr>
            <a:r>
              <a:rPr lang="en-ZA" sz="2000" dirty="0"/>
              <a:t>Compare current targets with the previous year’s targets for both years in order to determine whether the department is meeting expected outcomes</a:t>
            </a:r>
            <a:r>
              <a:rPr lang="en-ZA" sz="2000" dirty="0" smtClean="0"/>
              <a:t>.</a:t>
            </a:r>
          </a:p>
          <a:p>
            <a:pPr marL="342900" lvl="0" indent="-342900">
              <a:buFont typeface="+mj-lt"/>
              <a:buAutoNum type="arabicPeriod"/>
            </a:pPr>
            <a:endParaRPr lang="en-US" sz="2000" dirty="0"/>
          </a:p>
          <a:p>
            <a:pPr marL="342900" lvl="0" indent="-342900">
              <a:lnSpc>
                <a:spcPct val="107000"/>
              </a:lnSpc>
              <a:spcAft>
                <a:spcPts val="0"/>
              </a:spcAft>
              <a:buFont typeface="+mj-lt"/>
              <a:buAutoNum type="arabicPeriod"/>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8305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7752507"/>
          </a:xfrm>
          <a:prstGeom prst="rect">
            <a:avLst/>
          </a:prstGeom>
        </p:spPr>
        <p:txBody>
          <a:bodyPr wrap="square">
            <a:spAutoFit/>
          </a:bodyPr>
          <a:lstStyle/>
          <a:p>
            <a:r>
              <a:rPr lang="en-ZA" sz="2000" b="1" u="sng" dirty="0"/>
              <a:t>Audit Objectives</a:t>
            </a:r>
            <a:endParaRPr lang="en-US" sz="2000" dirty="0"/>
          </a:p>
          <a:p>
            <a:r>
              <a:rPr lang="en-ZA" sz="2000" dirty="0"/>
              <a:t> </a:t>
            </a:r>
            <a:endParaRPr lang="en-US" sz="2000" dirty="0"/>
          </a:p>
          <a:p>
            <a:r>
              <a:rPr lang="en-ZA" sz="2000" u="sng" dirty="0"/>
              <a:t>Efficiency</a:t>
            </a:r>
            <a:endParaRPr lang="en-US" sz="2000" dirty="0"/>
          </a:p>
          <a:p>
            <a:r>
              <a:rPr lang="en-ZA" sz="2000" dirty="0"/>
              <a:t> </a:t>
            </a:r>
            <a:endParaRPr lang="en-US" sz="2000" dirty="0"/>
          </a:p>
          <a:p>
            <a:pPr marL="457200" lvl="0" indent="-457200">
              <a:buFont typeface="+mj-lt"/>
              <a:buAutoNum type="arabicPeriod"/>
            </a:pPr>
            <a:r>
              <a:rPr lang="en-ZA" sz="2000" dirty="0"/>
              <a:t>To establish whether the equipment used in the XXXX process is utilised both economically and effectively</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staffing is adequate in relation to the functions that should be performed in the XXXX process</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the activities of the XXXX process are grouped into logical, feasible processes or tasks. </a:t>
            </a:r>
            <a:endParaRPr lang="en-ZA" sz="2000" dirty="0" smtClean="0"/>
          </a:p>
          <a:p>
            <a:pPr marL="457200" lvl="0" indent="-457200">
              <a:buFont typeface="+mj-lt"/>
              <a:buAutoNum type="arabicPeriod"/>
            </a:pPr>
            <a:endParaRPr lang="en-US" sz="2000" dirty="0"/>
          </a:p>
          <a:p>
            <a:pPr marL="457200" lvl="0" indent="-457200">
              <a:buFont typeface="+mj-lt"/>
              <a:buAutoNum type="arabicPeriod"/>
            </a:pPr>
            <a:r>
              <a:rPr lang="en-ZA" sz="2000" dirty="0"/>
              <a:t>To determine whether the systems and procedures of the XXXX process have been formulated to achieve efficiency, and whether they are applied in this manner</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document flow and the provision of management information are efficient throughout the XXXX </a:t>
            </a:r>
            <a:r>
              <a:rPr lang="en-ZA" sz="2000" dirty="0" smtClean="0"/>
              <a:t>process</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all activities performed during the XXXX process are meaningful and to ensure that there is no duplication of </a:t>
            </a:r>
            <a:r>
              <a:rPr lang="en-ZA" sz="2000" dirty="0" smtClean="0"/>
              <a:t>work</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the allocation of responsibilities and authority in the XXXX process promotes efficiency</a:t>
            </a:r>
            <a:endParaRPr lang="en-US" sz="2000" dirty="0"/>
          </a:p>
          <a:p>
            <a:pPr marL="342900" lvl="0" indent="-342900">
              <a:buFont typeface="+mj-lt"/>
              <a:buAutoNum type="arabicPeriod"/>
            </a:pPr>
            <a:endParaRPr lang="en-US" sz="2000" dirty="0"/>
          </a:p>
          <a:p>
            <a:pPr marL="342900" lvl="0" indent="-342900">
              <a:lnSpc>
                <a:spcPct val="107000"/>
              </a:lnSpc>
              <a:spcAft>
                <a:spcPts val="0"/>
              </a:spcAft>
              <a:buFont typeface="+mj-lt"/>
              <a:buAutoNum type="arabicPeriod"/>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6018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213624"/>
          </a:xfrm>
          <a:prstGeom prst="rect">
            <a:avLst/>
          </a:prstGeom>
        </p:spPr>
        <p:txBody>
          <a:bodyPr wrap="square">
            <a:spAutoFit/>
          </a:bodyPr>
          <a:lstStyle/>
          <a:p>
            <a:r>
              <a:rPr lang="en-ZA" sz="2000" b="1" u="sng" dirty="0"/>
              <a:t>Audit Objectives</a:t>
            </a:r>
            <a:endParaRPr lang="en-US" sz="2000" dirty="0"/>
          </a:p>
          <a:p>
            <a:r>
              <a:rPr lang="en-ZA" sz="2000" dirty="0"/>
              <a:t> </a:t>
            </a:r>
            <a:endParaRPr lang="en-US" sz="2000" dirty="0"/>
          </a:p>
          <a:p>
            <a:r>
              <a:rPr lang="en-ZA" sz="2000" u="sng" dirty="0"/>
              <a:t>Economy </a:t>
            </a:r>
            <a:endParaRPr lang="en-US" sz="2000" dirty="0"/>
          </a:p>
          <a:p>
            <a:r>
              <a:rPr lang="en-ZA" sz="2000" dirty="0"/>
              <a:t> </a:t>
            </a:r>
            <a:endParaRPr lang="en-US" sz="2000" dirty="0"/>
          </a:p>
          <a:p>
            <a:pPr marL="457200" lvl="0" indent="-457200">
              <a:buFont typeface="+mj-lt"/>
              <a:buAutoNum type="arabicPeriod"/>
            </a:pPr>
            <a:r>
              <a:rPr lang="en-ZA" sz="2000" dirty="0"/>
              <a:t>To determine whether the organisation’s policy on purchases will ensure the most economical and effective utilisation of resources</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the stock holding is economical without jeopardising the effectiveness of the XXXX department</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losses and waste in the XXXX department are </a:t>
            </a:r>
            <a:r>
              <a:rPr lang="en-ZA" sz="2000" dirty="0" smtClean="0"/>
              <a:t>minimised</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the activities of the XXXX department are grouped in logical, feasible processes or </a:t>
            </a:r>
            <a:r>
              <a:rPr lang="en-ZA" sz="2000" dirty="0" smtClean="0"/>
              <a:t>tasks</a:t>
            </a:r>
          </a:p>
          <a:p>
            <a:pPr marL="457200" lvl="0" indent="-457200">
              <a:buFont typeface="+mj-lt"/>
              <a:buAutoNum type="arabicPeriod"/>
            </a:pPr>
            <a:endParaRPr lang="en-US" sz="2000" dirty="0"/>
          </a:p>
          <a:p>
            <a:pPr marL="457200" lvl="0" indent="-457200">
              <a:buFont typeface="+mj-lt"/>
              <a:buAutoNum type="arabicPeriod"/>
            </a:pPr>
            <a:r>
              <a:rPr lang="en-ZA" sz="2000" dirty="0"/>
              <a:t>To determine whether document flow and provision of management information throughout the XXXX department are efficient</a:t>
            </a:r>
            <a:endParaRPr lang="en-US" sz="2000" dirty="0"/>
          </a:p>
          <a:p>
            <a:pPr marL="342900" lvl="0" indent="-342900">
              <a:buFont typeface="+mj-lt"/>
              <a:buAutoNum type="arabicPeriod"/>
            </a:pPr>
            <a:endParaRPr lang="en-US" sz="2000" dirty="0"/>
          </a:p>
          <a:p>
            <a:pPr marL="342900" lvl="0" indent="-342900">
              <a:lnSpc>
                <a:spcPct val="107000"/>
              </a:lnSpc>
              <a:spcAft>
                <a:spcPts val="0"/>
              </a:spcAft>
              <a:buFont typeface="+mj-lt"/>
              <a:buAutoNum type="arabicPeriod"/>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973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5290294"/>
          </a:xfrm>
          <a:prstGeom prst="rect">
            <a:avLst/>
          </a:prstGeom>
        </p:spPr>
        <p:txBody>
          <a:bodyPr wrap="square">
            <a:spAutoFit/>
          </a:bodyPr>
          <a:lstStyle/>
          <a:p>
            <a:r>
              <a:rPr lang="en-ZA" sz="2000" b="1" u="sng" dirty="0"/>
              <a:t>Audit Objectives</a:t>
            </a:r>
            <a:endParaRPr lang="en-US" sz="2000" dirty="0"/>
          </a:p>
          <a:p>
            <a:r>
              <a:rPr lang="en-ZA" sz="2000" dirty="0"/>
              <a:t> </a:t>
            </a:r>
            <a:endParaRPr lang="en-US" sz="2000" dirty="0"/>
          </a:p>
          <a:p>
            <a:r>
              <a:rPr lang="en-ZA" sz="2000" u="sng" dirty="0"/>
              <a:t>Effectiveness</a:t>
            </a:r>
            <a:endParaRPr lang="en-US" sz="2000" dirty="0"/>
          </a:p>
          <a:p>
            <a:r>
              <a:rPr lang="en-ZA" sz="2000" dirty="0"/>
              <a:t> </a:t>
            </a:r>
            <a:endParaRPr lang="en-US" sz="2000" dirty="0"/>
          </a:p>
          <a:p>
            <a:pPr marL="457200" lvl="0" indent="-457200">
              <a:buFont typeface="+mj-lt"/>
              <a:buAutoNum type="arabicPeriod"/>
            </a:pPr>
            <a:r>
              <a:rPr lang="en-ZA" sz="2000" dirty="0"/>
              <a:t>To determine whether realistic targets, and objectives and procedures for attaining those targets, have been developed for the XXXX department. </a:t>
            </a:r>
            <a:endParaRPr lang="en-ZA" sz="2000" dirty="0" smtClean="0"/>
          </a:p>
          <a:p>
            <a:pPr marL="457200" lvl="0" indent="-457200">
              <a:buFont typeface="+mj-lt"/>
              <a:buAutoNum type="arabicPeriod"/>
            </a:pPr>
            <a:endParaRPr lang="en-US" sz="2000" dirty="0"/>
          </a:p>
          <a:p>
            <a:pPr marL="457200" lvl="0" indent="-457200">
              <a:buFont typeface="+mj-lt"/>
              <a:buAutoNum type="arabicPeriod"/>
            </a:pPr>
            <a:r>
              <a:rPr lang="en-ZA" sz="2000" dirty="0"/>
              <a:t>To determine whether management has a method of measuring effectiveness and whether it is adequate. </a:t>
            </a:r>
            <a:endParaRPr lang="en-ZA" sz="2000" dirty="0" smtClean="0"/>
          </a:p>
          <a:p>
            <a:pPr marL="457200" lvl="0" indent="-457200">
              <a:buFont typeface="+mj-lt"/>
              <a:buAutoNum type="arabicPeriod"/>
            </a:pPr>
            <a:endParaRPr lang="en-US" sz="2000" dirty="0"/>
          </a:p>
          <a:p>
            <a:pPr marL="457200" lvl="0" indent="-457200">
              <a:buFont typeface="+mj-lt"/>
              <a:buAutoNum type="arabicPeriod"/>
            </a:pPr>
            <a:r>
              <a:rPr lang="en-ZA" sz="2000" dirty="0"/>
              <a:t>To determine to what extent the targets and objectives of the XXXX department are being met. </a:t>
            </a:r>
            <a:endParaRPr lang="en-ZA" sz="2000" dirty="0" smtClean="0"/>
          </a:p>
          <a:p>
            <a:pPr marL="457200" lvl="0" indent="-457200">
              <a:buFont typeface="+mj-lt"/>
              <a:buAutoNum type="arabicPeriod"/>
            </a:pPr>
            <a:endParaRPr lang="en-US" sz="2000" dirty="0"/>
          </a:p>
          <a:p>
            <a:pPr marL="457200" lvl="0" indent="-457200">
              <a:buFont typeface="+mj-lt"/>
              <a:buAutoNum type="arabicPeriod"/>
            </a:pPr>
            <a:r>
              <a:rPr lang="en-ZA" sz="2000" dirty="0"/>
              <a:t>To determine whether there are any factors that impedes satisfactory performance or the achievement of results within the XXXX department. </a:t>
            </a:r>
            <a:endParaRPr lang="en-US" sz="2000" dirty="0"/>
          </a:p>
          <a:p>
            <a:pPr marL="342900" lvl="0" indent="-342900">
              <a:buFont typeface="+mj-lt"/>
              <a:buAutoNum type="arabicPeriod"/>
            </a:pPr>
            <a:endParaRPr lang="en-US" sz="2000" dirty="0"/>
          </a:p>
          <a:p>
            <a:pPr marL="342900" lvl="0" indent="-342900">
              <a:lnSpc>
                <a:spcPct val="107000"/>
              </a:lnSpc>
              <a:spcAft>
                <a:spcPts val="0"/>
              </a:spcAft>
              <a:buFont typeface="+mj-lt"/>
              <a:buAutoNum type="arabicPeriod"/>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4102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7785465"/>
          </a:xfrm>
          <a:prstGeom prst="rect">
            <a:avLst/>
          </a:prstGeom>
        </p:spPr>
        <p:txBody>
          <a:bodyPr wrap="square">
            <a:spAutoFit/>
          </a:bodyPr>
          <a:lstStyle/>
          <a:p>
            <a:r>
              <a:rPr lang="en-ZA" sz="2000" b="1" u="sng" dirty="0"/>
              <a:t>AUDIT TECHNIQUES FOR EFFECTIVENESS</a:t>
            </a:r>
            <a:endParaRPr lang="en-US" sz="2000" dirty="0"/>
          </a:p>
          <a:p>
            <a:pPr lvl="0"/>
            <a:endParaRPr lang="en-ZA" sz="2000" dirty="0" smtClean="0"/>
          </a:p>
          <a:p>
            <a:pPr marL="457200" lvl="0" indent="-457200">
              <a:buFont typeface="+mj-lt"/>
              <a:buAutoNum type="arabicPeriod"/>
            </a:pPr>
            <a:r>
              <a:rPr lang="en-ZA" sz="2000" dirty="0" smtClean="0"/>
              <a:t>Examine </a:t>
            </a:r>
            <a:r>
              <a:rPr lang="en-ZA" sz="2000" dirty="0"/>
              <a:t>existing documentation, such as policy and procedure manuals to establish whether criteria for measuring the performance of the administrative department has been formalised and whether they are accurate</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Analyse policy and procedures to establish whether they are clear and will lead to the achievement of the goals set by the management of the organisation</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Hold interviews with the XXXX and YYYY to determine whether they are informed about the organisation‘s mission, performance standards and measuring criteria and whether there are any issues that may hamper the achievement of objectives</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Analyse rates, changes and trends by performing analytical review procedures on the operations of the department</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Send questionnaires to the staff members, to determine factors which may hamper the achievement of objectives</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Interviews with management of the department to ascertain the achievement of objectives</a:t>
            </a:r>
            <a:r>
              <a:rPr lang="en-ZA" sz="2000" dirty="0" smtClean="0"/>
              <a:t>.</a:t>
            </a:r>
          </a:p>
          <a:p>
            <a:pPr marL="457200" lvl="0" indent="-457200">
              <a:buFont typeface="+mj-lt"/>
              <a:buAutoNum type="arabicPeriod"/>
            </a:pPr>
            <a:endParaRPr lang="en-US" sz="2000" dirty="0"/>
          </a:p>
          <a:p>
            <a:pPr marL="457200" lvl="0" indent="-457200">
              <a:buFont typeface="+mj-lt"/>
              <a:buAutoNum type="arabicPeriod"/>
            </a:pPr>
            <a:r>
              <a:rPr lang="en-ZA" sz="2000" dirty="0"/>
              <a:t>Review reports to determine compliance with policies and procedures and the achievement of objectives.</a:t>
            </a:r>
            <a:endParaRPr lang="en-US" sz="2000" dirty="0"/>
          </a:p>
          <a:p>
            <a:pPr marL="342900" lvl="0" indent="-342900">
              <a:lnSpc>
                <a:spcPct val="107000"/>
              </a:lnSpc>
              <a:spcAft>
                <a:spcPts val="0"/>
              </a:spcAft>
              <a:buFont typeface="+mj-lt"/>
              <a:buAutoNum type="arabicPeriod"/>
            </a:pPr>
            <a:endParaRPr lang="en-ZA" sz="20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ZA" dirty="0" smtClean="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9062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6494085"/>
          </a:xfrm>
          <a:prstGeom prst="rect">
            <a:avLst/>
          </a:prstGeom>
        </p:spPr>
        <p:txBody>
          <a:bodyPr wrap="square">
            <a:spAutoFit/>
          </a:bodyPr>
          <a:lstStyle/>
          <a:p>
            <a:r>
              <a:rPr lang="en-ZA" sz="2000" b="1" u="sng" dirty="0"/>
              <a:t>Questions for management</a:t>
            </a:r>
            <a:endParaRPr lang="en-US" sz="2000" dirty="0"/>
          </a:p>
          <a:p>
            <a:r>
              <a:rPr lang="en-ZA" sz="2000" b="1" dirty="0"/>
              <a:t> </a:t>
            </a:r>
            <a:endParaRPr lang="en-US" sz="2000" dirty="0"/>
          </a:p>
          <a:p>
            <a:r>
              <a:rPr lang="en-ZA" sz="2000" u="sng" dirty="0"/>
              <a:t>Efficiency</a:t>
            </a:r>
            <a:endParaRPr lang="en-US" sz="2000" dirty="0"/>
          </a:p>
          <a:p>
            <a:r>
              <a:rPr lang="en-ZA" sz="2000" dirty="0"/>
              <a:t> </a:t>
            </a:r>
            <a:endParaRPr lang="en-US" sz="2000" dirty="0"/>
          </a:p>
          <a:p>
            <a:pPr marL="457200" lvl="0" indent="-457200">
              <a:buFont typeface="+mj-lt"/>
              <a:buAutoNum type="arabicPeriod"/>
            </a:pPr>
            <a:r>
              <a:rPr lang="en-ZA" sz="1600" dirty="0"/>
              <a:t>Are the XXXX processes divided into logically manageable tasks or are there areas where the processes could be improved</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What adjustments would you make to the XXXX processes in order to improve the manageability of the administrative processes? Provide details</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To what extent is the capacity of your machines and staff utilised</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In which areas do you experience capacity shortages</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Is your staff satisfied with their workload or have you received any complaints regarding this issue recently</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In which areas can documentation flow be improved to be more efficient</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Are there any areas where unnecessary tasks are performed or where tasks are duplicated? Provide details</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In which areas could the allocation of responsibilities and authority within the XXXX department be improved</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How does the speed of production and completion time for tasks in your department compare to that of other departments in the industry</a:t>
            </a:r>
            <a:r>
              <a:rPr lang="en-ZA" sz="1600" dirty="0" smtClean="0"/>
              <a:t>?</a:t>
            </a:r>
          </a:p>
          <a:p>
            <a:pPr marL="457200" lvl="0" indent="-457200">
              <a:buFont typeface="+mj-lt"/>
              <a:buAutoNum type="arabicPeriod"/>
            </a:pPr>
            <a:endParaRPr lang="en-US" sz="1600" dirty="0"/>
          </a:p>
          <a:p>
            <a:pPr marL="457200" lvl="0" indent="-457200">
              <a:buFont typeface="+mj-lt"/>
              <a:buAutoNum type="arabicPeriod"/>
            </a:pPr>
            <a:r>
              <a:rPr lang="en-ZA" sz="1600" dirty="0"/>
              <a:t>What process is in place to minimise wastage?</a:t>
            </a:r>
            <a:endParaRPr lang="en-US" sz="1600" dirty="0"/>
          </a:p>
        </p:txBody>
      </p:sp>
    </p:spTree>
    <p:extLst>
      <p:ext uri="{BB962C8B-B14F-4D97-AF65-F5344CB8AC3E}">
        <p14:creationId xmlns:p14="http://schemas.microsoft.com/office/powerpoint/2010/main" val="2450077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5343"/>
            <a:ext cx="12192000" cy="6909584"/>
          </a:xfrm>
          <a:prstGeom prst="rect">
            <a:avLst/>
          </a:prstGeom>
        </p:spPr>
        <p:txBody>
          <a:bodyPr wrap="square">
            <a:spAutoFit/>
          </a:bodyPr>
          <a:lstStyle/>
          <a:p>
            <a:r>
              <a:rPr lang="en-ZA" sz="2000" b="1" u="sng" dirty="0"/>
              <a:t>Audit procedures that can be used to determine whether the equipment has been economically procured</a:t>
            </a:r>
            <a:endParaRPr lang="en-US" sz="2000" dirty="0"/>
          </a:p>
          <a:p>
            <a:r>
              <a:rPr lang="en-ZA" sz="2000" dirty="0"/>
              <a:t> </a:t>
            </a:r>
            <a:endParaRPr lang="en-US" sz="2000" dirty="0"/>
          </a:p>
          <a:p>
            <a:pPr marL="342900" indent="-342900">
              <a:buAutoNum type="arabicPeriod"/>
            </a:pPr>
            <a:r>
              <a:rPr lang="en-ZA" sz="1550" dirty="0" smtClean="0"/>
              <a:t>Analyse </a:t>
            </a:r>
            <a:r>
              <a:rPr lang="en-ZA" sz="1550" dirty="0"/>
              <a:t>the purchasing policy of the XXXX department with regard to the purchase of equipment and ensure that the policy is such that equipment can be economically procured</a:t>
            </a:r>
            <a:r>
              <a:rPr lang="en-ZA" sz="1550" dirty="0" smtClean="0"/>
              <a:t>.</a:t>
            </a:r>
          </a:p>
          <a:p>
            <a:pPr marL="342900" indent="-342900">
              <a:buAutoNum type="arabicPeriod"/>
            </a:pPr>
            <a:endParaRPr lang="en-US" sz="1550" dirty="0"/>
          </a:p>
          <a:p>
            <a:pPr marL="342900" indent="-342900">
              <a:buFont typeface="+mj-lt"/>
              <a:buAutoNum type="arabicPeriod"/>
            </a:pPr>
            <a:r>
              <a:rPr lang="en-ZA" sz="1550" dirty="0" smtClean="0"/>
              <a:t>Evaluate </a:t>
            </a:r>
            <a:r>
              <a:rPr lang="en-ZA" sz="1550" dirty="0"/>
              <a:t>the procedures followed when purchasing the equipment and ensure that the procedures followed are in line with the purchasing policy and that the equipment purchased was of the best quality and was purchased at the best price</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Discuss </a:t>
            </a:r>
            <a:r>
              <a:rPr lang="en-ZA" sz="1550" dirty="0"/>
              <a:t>the amount spent on procuring the equipment with management and ensure that there are valid reasons for the purchase of the </a:t>
            </a:r>
            <a:r>
              <a:rPr lang="en-ZA" sz="1550" dirty="0" smtClean="0"/>
              <a:t>equipment</a:t>
            </a:r>
          </a:p>
          <a:p>
            <a:pPr marL="342900" indent="-342900">
              <a:buFont typeface="+mj-lt"/>
              <a:buAutoNum type="arabicPeriod"/>
            </a:pPr>
            <a:endParaRPr lang="en-US" sz="1550" dirty="0"/>
          </a:p>
          <a:p>
            <a:pPr marL="342900" indent="-342900">
              <a:buFont typeface="+mj-lt"/>
              <a:buAutoNum type="arabicPeriod"/>
            </a:pPr>
            <a:r>
              <a:rPr lang="en-ZA" sz="1550" dirty="0" smtClean="0"/>
              <a:t>Verify </a:t>
            </a:r>
            <a:r>
              <a:rPr lang="en-ZA" sz="1550" dirty="0"/>
              <a:t>whether cost-benefit studies were completed before the equipment was purchased</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Analyse </a:t>
            </a:r>
            <a:r>
              <a:rPr lang="en-ZA" sz="1550" dirty="0"/>
              <a:t>the finance terms of the purchased equipment, for example was it bought on a hire-purchase agreement, for cash or with a loan. </a:t>
            </a:r>
            <a:r>
              <a:rPr lang="en-ZA" sz="1550" dirty="0" smtClean="0"/>
              <a:t>Ensure </a:t>
            </a:r>
            <a:r>
              <a:rPr lang="en-ZA" sz="1550" dirty="0"/>
              <a:t>that the finance method used is the most beneficial for the company</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Enquire </a:t>
            </a:r>
            <a:r>
              <a:rPr lang="en-ZA" sz="1550" dirty="0"/>
              <a:t>from management what they did with the old equipment: for example, did they sell it or trade it in, and ensure that this was the most economical option for the company</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Ensure </a:t>
            </a:r>
            <a:r>
              <a:rPr lang="en-ZA" sz="1550" dirty="0"/>
              <a:t>that the replacement policy provides for the economical use of equipment</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Ensure </a:t>
            </a:r>
            <a:r>
              <a:rPr lang="en-ZA" sz="1550" dirty="0"/>
              <a:t>adherence to the purchasing and replacement policy</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Ensure </a:t>
            </a:r>
            <a:r>
              <a:rPr lang="en-ZA" sz="1550" dirty="0"/>
              <a:t>that three or more quotes were obtained and considered before the final decision was made</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Ensure </a:t>
            </a:r>
            <a:r>
              <a:rPr lang="en-ZA" sz="1550" dirty="0"/>
              <a:t>that the equipment purchased is not more expensive than market or industry prices</a:t>
            </a:r>
            <a:r>
              <a:rPr lang="en-ZA" sz="1550" dirty="0" smtClean="0"/>
              <a:t>.</a:t>
            </a:r>
          </a:p>
          <a:p>
            <a:pPr marL="342900" indent="-342900">
              <a:buFont typeface="+mj-lt"/>
              <a:buAutoNum type="arabicPeriod"/>
            </a:pPr>
            <a:endParaRPr lang="en-US" sz="1550" dirty="0"/>
          </a:p>
          <a:p>
            <a:pPr marL="342900" indent="-342900">
              <a:buFont typeface="+mj-lt"/>
              <a:buAutoNum type="arabicPeriod"/>
            </a:pPr>
            <a:r>
              <a:rPr lang="en-ZA" sz="1550" dirty="0" smtClean="0"/>
              <a:t>Ensure </a:t>
            </a:r>
            <a:r>
              <a:rPr lang="en-ZA" sz="1550" dirty="0"/>
              <a:t>that a need exists for the new equipment.</a:t>
            </a:r>
            <a:endParaRPr lang="en-US" sz="1550" dirty="0"/>
          </a:p>
        </p:txBody>
      </p:sp>
    </p:spTree>
    <p:extLst>
      <p:ext uri="{BB962C8B-B14F-4D97-AF65-F5344CB8AC3E}">
        <p14:creationId xmlns:p14="http://schemas.microsoft.com/office/powerpoint/2010/main" val="3577908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739</TotalTime>
  <Words>448</Words>
  <Application>Microsoft Office PowerPoint</Application>
  <PresentationFormat>Custom</PresentationFormat>
  <Paragraphs>222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Learning Techniques for AUI3703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Sybrand Swart</dc:creator>
  <cp:lastModifiedBy>User</cp:lastModifiedBy>
  <cp:revision>12</cp:revision>
  <cp:lastPrinted>2015-11-16T07:50:03Z</cp:lastPrinted>
  <dcterms:created xsi:type="dcterms:W3CDTF">2015-11-16T07:37:09Z</dcterms:created>
  <dcterms:modified xsi:type="dcterms:W3CDTF">2018-06-06T06:50:28Z</dcterms:modified>
</cp:coreProperties>
</file>