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8" r:id="rId2"/>
    <p:sldId id="257" r:id="rId3"/>
    <p:sldId id="259" r:id="rId4"/>
    <p:sldId id="260" r:id="rId5"/>
    <p:sldId id="261" r:id="rId6"/>
    <p:sldId id="262" r:id="rId7"/>
    <p:sldId id="263" r:id="rId8"/>
    <p:sldId id="264" r:id="rId9"/>
    <p:sldId id="265" r:id="rId10"/>
    <p:sldId id="266" r:id="rId11"/>
    <p:sldId id="268" r:id="rId12"/>
    <p:sldId id="270" r:id="rId13"/>
    <p:sldId id="273" r:id="rId14"/>
    <p:sldId id="274" r:id="rId15"/>
    <p:sldId id="275"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6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0EAA79-2833-4349-87F4-BA73A6E6F51E}" type="datetimeFigureOut">
              <a:rPr lang="en-US" smtClean="0"/>
              <a:t>4/10/2014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A58905-706D-4D8B-B329-2D6099CCA59B}" type="slidenum">
              <a:rPr lang="en-US" smtClean="0"/>
              <a:t>‹#›</a:t>
            </a:fld>
            <a:endParaRPr lang="en-US" dirty="0"/>
          </a:p>
        </p:txBody>
      </p:sp>
    </p:spTree>
    <p:extLst>
      <p:ext uri="{BB962C8B-B14F-4D97-AF65-F5344CB8AC3E}">
        <p14:creationId xmlns:p14="http://schemas.microsoft.com/office/powerpoint/2010/main" val="1618444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A58905-706D-4D8B-B329-2D6099CCA59B}" type="slidenum">
              <a:rPr lang="en-US" smtClean="0"/>
              <a:t>8</a:t>
            </a:fld>
            <a:endParaRPr lang="en-US" dirty="0"/>
          </a:p>
        </p:txBody>
      </p:sp>
    </p:spTree>
    <p:extLst>
      <p:ext uri="{BB962C8B-B14F-4D97-AF65-F5344CB8AC3E}">
        <p14:creationId xmlns:p14="http://schemas.microsoft.com/office/powerpoint/2010/main" val="2151494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642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15684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63986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565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5094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83048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15968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74681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4716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186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4/10/2014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42203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4/10/2014</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1369920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theguardian.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588366"/>
            <a:ext cx="7272808" cy="757130"/>
          </a:xfrm>
          <a:prstGeom prst="rect">
            <a:avLst/>
          </a:prstGeom>
          <a:noFill/>
        </p:spPr>
        <p:txBody>
          <a:bodyPr wrap="square" rtlCol="0">
            <a:spAutoFit/>
          </a:bodyPr>
          <a:lstStyle/>
          <a:p>
            <a:pPr>
              <a:lnSpc>
                <a:spcPct val="90000"/>
              </a:lnSpc>
            </a:pPr>
            <a:r>
              <a:rPr lang="en-ZA" sz="2400" b="1" dirty="0" smtClean="0"/>
              <a:t>Unit 4: Population growth and economic 	development </a:t>
            </a:r>
            <a:endParaRPr lang="en-ZA" sz="2400" b="1" dirty="0"/>
          </a:p>
        </p:txBody>
      </p:sp>
      <p:sp>
        <p:nvSpPr>
          <p:cNvPr id="2" name="Rectangle 1"/>
          <p:cNvSpPr/>
          <p:nvPr/>
        </p:nvSpPr>
        <p:spPr>
          <a:xfrm>
            <a:off x="454120" y="5434771"/>
            <a:ext cx="7128792" cy="523220"/>
          </a:xfrm>
          <a:prstGeom prst="rect">
            <a:avLst/>
          </a:prstGeom>
        </p:spPr>
        <p:txBody>
          <a:bodyPr wrap="square">
            <a:spAutoFit/>
          </a:bodyPr>
          <a:lstStyle/>
          <a:p>
            <a:r>
              <a:rPr lang="en-US" sz="1400" dirty="0"/>
              <a:t>What impact does population growth have on development? Photograph: Yoshikazu Tsuno/AFP/Getty Images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16676"/>
            <a:ext cx="5400600" cy="3240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70784" y="4739850"/>
            <a:ext cx="5868456" cy="861774"/>
          </a:xfrm>
          <a:prstGeom prst="rect">
            <a:avLst/>
          </a:prstGeom>
        </p:spPr>
        <p:txBody>
          <a:bodyPr wrap="square">
            <a:spAutoFit/>
          </a:bodyPr>
          <a:lstStyle/>
          <a:p>
            <a:endParaRPr lang="en-US" dirty="0"/>
          </a:p>
          <a:p>
            <a:r>
              <a:rPr lang="en-US" sz="1400" dirty="0">
                <a:solidFill>
                  <a:schemeClr val="accent5">
                    <a:lumMod val="50000"/>
                  </a:schemeClr>
                </a:solidFill>
                <a:hlinkClick r:id="rId3"/>
              </a:rPr>
              <a:t>theguardian.com</a:t>
            </a:r>
            <a:r>
              <a:rPr lang="en-US" sz="1400" dirty="0">
                <a:solidFill>
                  <a:schemeClr val="accent5">
                    <a:lumMod val="50000"/>
                  </a:schemeClr>
                </a:solidFill>
              </a:rPr>
              <a:t>, </a:t>
            </a:r>
            <a:r>
              <a:rPr lang="en-US" sz="1400" dirty="0"/>
              <a:t>Monday 18 July 2011 11.30 BST</a:t>
            </a:r>
          </a:p>
          <a:p>
            <a:endParaRPr lang="en-US"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80">
                                          <p:stCondLst>
                                            <p:cond delay="0"/>
                                          </p:stCondLst>
                                        </p:cTn>
                                        <p:tgtEl>
                                          <p:spTgt spid="2"/>
                                        </p:tgtEl>
                                      </p:cBhvr>
                                    </p:animEffect>
                                    <p:anim calcmode="lin" valueType="num">
                                      <p:cBhvr>
                                        <p:cTn id="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gtEl>
                                      </p:cBhvr>
                                      <p:to x="100000" y="60000"/>
                                    </p:animScale>
                                    <p:animScale>
                                      <p:cBhvr>
                                        <p:cTn id="26" dur="166" decel="50000">
                                          <p:stCondLst>
                                            <p:cond delay="676"/>
                                          </p:stCondLst>
                                        </p:cTn>
                                        <p:tgtEl>
                                          <p:spTgt spid="2"/>
                                        </p:tgtEl>
                                      </p:cBhvr>
                                      <p:to x="100000" y="100000"/>
                                    </p:animScale>
                                    <p:animScale>
                                      <p:cBhvr>
                                        <p:cTn id="27" dur="26">
                                          <p:stCondLst>
                                            <p:cond delay="1312"/>
                                          </p:stCondLst>
                                        </p:cTn>
                                        <p:tgtEl>
                                          <p:spTgt spid="2"/>
                                        </p:tgtEl>
                                      </p:cBhvr>
                                      <p:to x="100000" y="80000"/>
                                    </p:animScale>
                                    <p:animScale>
                                      <p:cBhvr>
                                        <p:cTn id="28" dur="166" decel="50000">
                                          <p:stCondLst>
                                            <p:cond delay="1338"/>
                                          </p:stCondLst>
                                        </p:cTn>
                                        <p:tgtEl>
                                          <p:spTgt spid="2"/>
                                        </p:tgtEl>
                                      </p:cBhvr>
                                      <p:to x="100000" y="100000"/>
                                    </p:animScale>
                                    <p:animScale>
                                      <p:cBhvr>
                                        <p:cTn id="29" dur="26">
                                          <p:stCondLst>
                                            <p:cond delay="1642"/>
                                          </p:stCondLst>
                                        </p:cTn>
                                        <p:tgtEl>
                                          <p:spTgt spid="2"/>
                                        </p:tgtEl>
                                      </p:cBhvr>
                                      <p:to x="100000" y="90000"/>
                                    </p:animScale>
                                    <p:animScale>
                                      <p:cBhvr>
                                        <p:cTn id="30" dur="166" decel="50000">
                                          <p:stCondLst>
                                            <p:cond delay="1668"/>
                                          </p:stCondLst>
                                        </p:cTn>
                                        <p:tgtEl>
                                          <p:spTgt spid="2"/>
                                        </p:tgtEl>
                                      </p:cBhvr>
                                      <p:to x="100000" y="100000"/>
                                    </p:animScale>
                                    <p:animScale>
                                      <p:cBhvr>
                                        <p:cTn id="31" dur="26">
                                          <p:stCondLst>
                                            <p:cond delay="1808"/>
                                          </p:stCondLst>
                                        </p:cTn>
                                        <p:tgtEl>
                                          <p:spTgt spid="2"/>
                                        </p:tgtEl>
                                      </p:cBhvr>
                                      <p:to x="100000" y="95000"/>
                                    </p:animScale>
                                    <p:animScale>
                                      <p:cBhvr>
                                        <p:cTn id="3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03648" y="1628800"/>
            <a:ext cx="5760640" cy="3139321"/>
          </a:xfrm>
          <a:prstGeom prst="rect">
            <a:avLst/>
          </a:prstGeom>
        </p:spPr>
        <p:txBody>
          <a:bodyPr wrap="square">
            <a:spAutoFit/>
          </a:bodyPr>
          <a:lstStyle/>
          <a:p>
            <a:r>
              <a:rPr lang="en-US" dirty="0" smtClean="0"/>
              <a:t>	The </a:t>
            </a:r>
            <a:r>
              <a:rPr lang="en-US" dirty="0"/>
              <a:t>demographic transition</a:t>
            </a:r>
          </a:p>
          <a:p>
            <a:endParaRPr lang="en-US" dirty="0"/>
          </a:p>
          <a:p>
            <a:r>
              <a:rPr lang="en-US" dirty="0"/>
              <a:t> 	The causes of high fertility in    	developing countries</a:t>
            </a:r>
          </a:p>
          <a:p>
            <a:endParaRPr lang="en-US" dirty="0"/>
          </a:p>
          <a:p>
            <a:r>
              <a:rPr lang="en-US" dirty="0"/>
              <a:t> 	The consequences of high </a:t>
            </a:r>
            <a:r>
              <a:rPr lang="en-US" dirty="0" smtClean="0"/>
              <a:t>fertility</a:t>
            </a:r>
            <a:endParaRPr lang="en-US" dirty="0"/>
          </a:p>
          <a:p>
            <a:endParaRPr lang="en-US" dirty="0"/>
          </a:p>
          <a:p>
            <a:r>
              <a:rPr lang="en-US" dirty="0"/>
              <a:t> 	Goals and objectives: </a:t>
            </a:r>
            <a:r>
              <a:rPr lang="en-US" dirty="0" smtClean="0"/>
              <a:t>towards a 	consensus</a:t>
            </a:r>
            <a:endParaRPr lang="en-US" dirty="0"/>
          </a:p>
          <a:p>
            <a:endParaRPr lang="en-US" dirty="0"/>
          </a:p>
          <a:p>
            <a:r>
              <a:rPr lang="en-US" dirty="0"/>
              <a:t> 	Some policy approaches</a:t>
            </a:r>
          </a:p>
        </p:txBody>
      </p:sp>
      <p:sp>
        <p:nvSpPr>
          <p:cNvPr id="6" name="TextBox 5"/>
          <p:cNvSpPr txBox="1"/>
          <p:nvPr/>
        </p:nvSpPr>
        <p:spPr>
          <a:xfrm>
            <a:off x="683568" y="869790"/>
            <a:ext cx="5400600" cy="424732"/>
          </a:xfrm>
          <a:prstGeom prst="rect">
            <a:avLst/>
          </a:prstGeom>
          <a:noFill/>
        </p:spPr>
        <p:txBody>
          <a:bodyPr wrap="square" rtlCol="0">
            <a:spAutoFit/>
          </a:bodyPr>
          <a:lstStyle/>
          <a:p>
            <a:pPr>
              <a:lnSpc>
                <a:spcPct val="90000"/>
              </a:lnSpc>
            </a:pPr>
            <a:r>
              <a:rPr lang="en-ZA" sz="2400" b="1" dirty="0" smtClean="0"/>
              <a:t>Some issues</a:t>
            </a:r>
            <a:endParaRPr lang="en-US" sz="2400" b="1"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8028" y="404664"/>
            <a:ext cx="7632848" cy="424732"/>
          </a:xfrm>
          <a:prstGeom prst="rect">
            <a:avLst/>
          </a:prstGeom>
          <a:noFill/>
        </p:spPr>
        <p:txBody>
          <a:bodyPr wrap="square" rtlCol="0">
            <a:spAutoFit/>
          </a:bodyPr>
          <a:lstStyle/>
          <a:p>
            <a:pPr>
              <a:lnSpc>
                <a:spcPct val="90000"/>
              </a:lnSpc>
            </a:pPr>
            <a:r>
              <a:rPr lang="en-ZA" sz="2400" b="1" dirty="0" smtClean="0"/>
              <a:t>The demographic transition</a:t>
            </a:r>
            <a:endParaRPr lang="en-US" sz="2400"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52736"/>
            <a:ext cx="6840760" cy="5491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500" fill="hold"/>
                                        <p:tgtEl>
                                          <p:spTgt spid="1027"/>
                                        </p:tgtEl>
                                        <p:attrNameLst>
                                          <p:attrName>ppt_x</p:attrName>
                                        </p:attrNameLst>
                                      </p:cBhvr>
                                      <p:tavLst>
                                        <p:tav tm="0">
                                          <p:val>
                                            <p:strVal val="#ppt_x"/>
                                          </p:val>
                                        </p:tav>
                                        <p:tav tm="100000">
                                          <p:val>
                                            <p:strVal val="#ppt_x"/>
                                          </p:val>
                                        </p:tav>
                                      </p:tavLst>
                                    </p:anim>
                                    <p:anim calcmode="lin" valueType="num">
                                      <p:cBhvr additive="base">
                                        <p:cTn id="1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824" y="980728"/>
            <a:ext cx="8023225"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8824" y="336314"/>
            <a:ext cx="8366352" cy="424732"/>
          </a:xfrm>
          <a:prstGeom prst="rect">
            <a:avLst/>
          </a:prstGeom>
          <a:noFill/>
        </p:spPr>
        <p:txBody>
          <a:bodyPr wrap="square" rtlCol="0">
            <a:spAutoFit/>
          </a:bodyPr>
          <a:lstStyle/>
          <a:p>
            <a:pPr>
              <a:lnSpc>
                <a:spcPct val="90000"/>
              </a:lnSpc>
            </a:pPr>
            <a:r>
              <a:rPr lang="en-ZA" sz="2400" b="1" dirty="0" smtClean="0"/>
              <a:t>The demographic transition in developing countries </a:t>
            </a:r>
            <a:endParaRPr lang="en-US" sz="2400" b="1" dirty="0"/>
          </a:p>
        </p:txBody>
      </p:sp>
      <p:sp>
        <p:nvSpPr>
          <p:cNvPr id="3" name="TextBox 2"/>
          <p:cNvSpPr txBox="1"/>
          <p:nvPr/>
        </p:nvSpPr>
        <p:spPr>
          <a:xfrm>
            <a:off x="435576" y="5919435"/>
            <a:ext cx="8639680" cy="286232"/>
          </a:xfrm>
          <a:prstGeom prst="rect">
            <a:avLst/>
          </a:prstGeom>
          <a:noFill/>
        </p:spPr>
        <p:txBody>
          <a:bodyPr wrap="square" rtlCol="0">
            <a:spAutoFit/>
          </a:bodyPr>
          <a:lstStyle/>
          <a:p>
            <a:pPr>
              <a:lnSpc>
                <a:spcPct val="90000"/>
              </a:lnSpc>
            </a:pPr>
            <a:r>
              <a:rPr lang="en-ZA" sz="1400" dirty="0" smtClean="0"/>
              <a:t>Figure 6.6 Todaro and Smith (2011:280)</a:t>
            </a:r>
            <a:endParaRPr lang="en-US" sz="1400"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80">
                                          <p:stCondLst>
                                            <p:cond delay="0"/>
                                          </p:stCondLst>
                                        </p:cTn>
                                        <p:tgtEl>
                                          <p:spTgt spid="3"/>
                                        </p:tgtEl>
                                      </p:cBhvr>
                                    </p:animEffect>
                                    <p:anim calcmode="lin" valueType="num">
                                      <p:cBhvr>
                                        <p:cTn id="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gtEl>
                                      </p:cBhvr>
                                      <p:to x="100000" y="60000"/>
                                    </p:animScale>
                                    <p:animScale>
                                      <p:cBhvr>
                                        <p:cTn id="26" dur="166" decel="50000">
                                          <p:stCondLst>
                                            <p:cond delay="676"/>
                                          </p:stCondLst>
                                        </p:cTn>
                                        <p:tgtEl>
                                          <p:spTgt spid="3"/>
                                        </p:tgtEl>
                                      </p:cBhvr>
                                      <p:to x="100000" y="100000"/>
                                    </p:animScale>
                                    <p:animScale>
                                      <p:cBhvr>
                                        <p:cTn id="27" dur="26">
                                          <p:stCondLst>
                                            <p:cond delay="1312"/>
                                          </p:stCondLst>
                                        </p:cTn>
                                        <p:tgtEl>
                                          <p:spTgt spid="3"/>
                                        </p:tgtEl>
                                      </p:cBhvr>
                                      <p:to x="100000" y="80000"/>
                                    </p:animScale>
                                    <p:animScale>
                                      <p:cBhvr>
                                        <p:cTn id="28" dur="166" decel="50000">
                                          <p:stCondLst>
                                            <p:cond delay="1338"/>
                                          </p:stCondLst>
                                        </p:cTn>
                                        <p:tgtEl>
                                          <p:spTgt spid="3"/>
                                        </p:tgtEl>
                                      </p:cBhvr>
                                      <p:to x="100000" y="100000"/>
                                    </p:animScale>
                                    <p:animScale>
                                      <p:cBhvr>
                                        <p:cTn id="29" dur="26">
                                          <p:stCondLst>
                                            <p:cond delay="1642"/>
                                          </p:stCondLst>
                                        </p:cTn>
                                        <p:tgtEl>
                                          <p:spTgt spid="3"/>
                                        </p:tgtEl>
                                      </p:cBhvr>
                                      <p:to x="100000" y="90000"/>
                                    </p:animScale>
                                    <p:animScale>
                                      <p:cBhvr>
                                        <p:cTn id="30" dur="166" decel="50000">
                                          <p:stCondLst>
                                            <p:cond delay="1668"/>
                                          </p:stCondLst>
                                        </p:cTn>
                                        <p:tgtEl>
                                          <p:spTgt spid="3"/>
                                        </p:tgtEl>
                                      </p:cBhvr>
                                      <p:to x="100000" y="100000"/>
                                    </p:animScale>
                                    <p:animScale>
                                      <p:cBhvr>
                                        <p:cTn id="31" dur="26">
                                          <p:stCondLst>
                                            <p:cond delay="1808"/>
                                          </p:stCondLst>
                                        </p:cTn>
                                        <p:tgtEl>
                                          <p:spTgt spid="3"/>
                                        </p:tgtEl>
                                      </p:cBhvr>
                                      <p:to x="100000" y="95000"/>
                                    </p:animScale>
                                    <p:animScale>
                                      <p:cBhvr>
                                        <p:cTn id="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516464"/>
            <a:ext cx="8568952" cy="5632311"/>
          </a:xfrm>
          <a:prstGeom prst="rect">
            <a:avLst/>
          </a:prstGeom>
        </p:spPr>
        <p:txBody>
          <a:bodyPr wrap="square">
            <a:spAutoFit/>
          </a:bodyPr>
          <a:lstStyle/>
          <a:p>
            <a:r>
              <a:rPr lang="en-US" dirty="0"/>
              <a:t>Developing countries</a:t>
            </a:r>
          </a:p>
          <a:p>
            <a:r>
              <a:rPr lang="en-US" dirty="0"/>
              <a:t>Fall into two patterns</a:t>
            </a:r>
          </a:p>
          <a:p>
            <a:r>
              <a:rPr lang="en-US" dirty="0"/>
              <a:t>Birth rate today still much higher than in pre-industrial Western Europe</a:t>
            </a:r>
          </a:p>
          <a:p>
            <a:r>
              <a:rPr lang="en-US" dirty="0"/>
              <a:t>Women marry younger: more years to have children</a:t>
            </a:r>
          </a:p>
          <a:p>
            <a:r>
              <a:rPr lang="en-US" dirty="0"/>
              <a:t>Imported modern medical &amp; public health technologies</a:t>
            </a:r>
          </a:p>
          <a:p>
            <a:r>
              <a:rPr lang="en-US" dirty="0"/>
              <a:t>Death rates fall much more rapidly than in 19th century Europe</a:t>
            </a:r>
          </a:p>
          <a:p>
            <a:r>
              <a:rPr lang="en-US" dirty="0"/>
              <a:t>Most developing countries in stage 2 in 1940s – 1960s</a:t>
            </a:r>
          </a:p>
          <a:p>
            <a:r>
              <a:rPr lang="en-US" dirty="0"/>
              <a:t>Stage 2 characterised by growth rates at more than 2% per annum</a:t>
            </a:r>
          </a:p>
          <a:p>
            <a:r>
              <a:rPr lang="en-US" dirty="0"/>
              <a:t>Stage 3: 2 classes</a:t>
            </a:r>
          </a:p>
          <a:p>
            <a:r>
              <a:rPr lang="en-US" dirty="0"/>
              <a:t>Case A:	</a:t>
            </a:r>
          </a:p>
          <a:p>
            <a:r>
              <a:rPr lang="en-US" dirty="0"/>
              <a:t>Modern methods of death control and &amp; rising living standards – both death rates and birth rates fell rapidly</a:t>
            </a:r>
          </a:p>
          <a:p>
            <a:r>
              <a:rPr lang="en-US" dirty="0"/>
              <a:t>Entered stage 3 with falling rates of population growth</a:t>
            </a:r>
          </a:p>
          <a:p>
            <a:r>
              <a:rPr lang="en-US" dirty="0"/>
              <a:t>Taiwan, South Korea, Costa Rica, China, Cuba, Chile, Sri Lanka</a:t>
            </a:r>
          </a:p>
          <a:p>
            <a:r>
              <a:rPr lang="en-US" dirty="0"/>
              <a:t>Case B:</a:t>
            </a:r>
          </a:p>
          <a:p>
            <a:r>
              <a:rPr lang="en-US" dirty="0"/>
              <a:t>Initial period of declining death rates – no further decline (because of poverty, low levels of living, AIDS)</a:t>
            </a:r>
          </a:p>
          <a:p>
            <a:r>
              <a:rPr lang="en-US" dirty="0"/>
              <a:t>Continuance of high birth rates</a:t>
            </a:r>
          </a:p>
          <a:p>
            <a:r>
              <a:rPr lang="en-US" dirty="0"/>
              <a:t>Population growth rate high</a:t>
            </a:r>
          </a:p>
          <a:p>
            <a:r>
              <a:rPr lang="en-US" dirty="0"/>
              <a:t>Many in SSA &amp; Middle East still in stage </a:t>
            </a:r>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76672"/>
            <a:ext cx="8568952" cy="757130"/>
          </a:xfrm>
          <a:prstGeom prst="rect">
            <a:avLst/>
          </a:prstGeom>
          <a:noFill/>
        </p:spPr>
        <p:txBody>
          <a:bodyPr wrap="square" rtlCol="0">
            <a:spAutoFit/>
          </a:bodyPr>
          <a:lstStyle/>
          <a:p>
            <a:pPr>
              <a:lnSpc>
                <a:spcPct val="90000"/>
              </a:lnSpc>
            </a:pPr>
            <a:r>
              <a:rPr lang="en-ZA" sz="2400" b="1" dirty="0" smtClean="0"/>
              <a:t>The causes of high fertility in developing countries: The Malthusian and Household models</a:t>
            </a:r>
            <a:endParaRPr lang="en-US" sz="2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394208"/>
            <a:ext cx="8758050" cy="4067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39552" y="1556792"/>
            <a:ext cx="5040560" cy="369332"/>
          </a:xfrm>
          <a:prstGeom prst="rect">
            <a:avLst/>
          </a:prstGeom>
          <a:noFill/>
        </p:spPr>
        <p:txBody>
          <a:bodyPr wrap="square" rtlCol="0">
            <a:spAutoFit/>
          </a:bodyPr>
          <a:lstStyle/>
          <a:p>
            <a:pPr>
              <a:lnSpc>
                <a:spcPct val="90000"/>
              </a:lnSpc>
            </a:pPr>
            <a:r>
              <a:rPr lang="en-ZA" sz="2000" dirty="0" smtClean="0"/>
              <a:t>The Malthusian population trap</a:t>
            </a:r>
            <a:endParaRPr lang="en-US" sz="2000"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barn(inVertical)">
                                      <p:cBhvr>
                                        <p:cTn id="1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82785"/>
            <a:ext cx="7344816" cy="5555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9552" y="412094"/>
            <a:ext cx="7488832" cy="424732"/>
          </a:xfrm>
          <a:prstGeom prst="rect">
            <a:avLst/>
          </a:prstGeom>
          <a:noFill/>
        </p:spPr>
        <p:txBody>
          <a:bodyPr wrap="square" rtlCol="0">
            <a:spAutoFit/>
          </a:bodyPr>
          <a:lstStyle/>
          <a:p>
            <a:pPr>
              <a:lnSpc>
                <a:spcPct val="90000"/>
              </a:lnSpc>
            </a:pPr>
            <a:r>
              <a:rPr lang="en-ZA" sz="2400" b="1" dirty="0" smtClean="0"/>
              <a:t>The microeconomic household theory of fertility</a:t>
            </a:r>
            <a:endParaRPr lang="en-US" sz="2400" b="1"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ipe(down)">
                                      <p:cBhvr>
                                        <p:cTn id="1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980728"/>
            <a:ext cx="6534472" cy="4247317"/>
          </a:xfrm>
          <a:prstGeom prst="rect">
            <a:avLst/>
          </a:prstGeom>
        </p:spPr>
        <p:txBody>
          <a:bodyPr wrap="square">
            <a:spAutoFit/>
          </a:bodyPr>
          <a:lstStyle/>
          <a:p>
            <a:r>
              <a:rPr lang="en-US" dirty="0"/>
              <a:t>Draws on traditional neoclassical theory of household and consumer behaviour</a:t>
            </a:r>
          </a:p>
          <a:p>
            <a:r>
              <a:rPr lang="en-US" dirty="0"/>
              <a:t>Children are considered as consumption goods</a:t>
            </a:r>
          </a:p>
          <a:p>
            <a:endParaRPr lang="en-US" dirty="0"/>
          </a:p>
          <a:p>
            <a:r>
              <a:rPr lang="en-US" dirty="0"/>
              <a:t>Fertility now a rational response to </a:t>
            </a:r>
            <a:r>
              <a:rPr lang="en-US" dirty="0" smtClean="0"/>
              <a:t>consumer</a:t>
            </a:r>
          </a:p>
          <a:p>
            <a:r>
              <a:rPr lang="en-US" dirty="0" smtClean="0"/>
              <a:t>demand </a:t>
            </a:r>
            <a:r>
              <a:rPr lang="en-US" dirty="0"/>
              <a:t>for children relative to other goods</a:t>
            </a:r>
          </a:p>
          <a:p>
            <a:endParaRPr lang="en-US" dirty="0"/>
          </a:p>
          <a:p>
            <a:r>
              <a:rPr lang="en-US" dirty="0"/>
              <a:t>Usual income and substitution effects apply</a:t>
            </a:r>
          </a:p>
          <a:p>
            <a:endParaRPr lang="en-US" dirty="0"/>
          </a:p>
          <a:p>
            <a:r>
              <a:rPr lang="en-US" dirty="0"/>
              <a:t>Desired number of children is expected to:</a:t>
            </a:r>
          </a:p>
          <a:p>
            <a:endParaRPr lang="en-US" dirty="0"/>
          </a:p>
          <a:p>
            <a:r>
              <a:rPr lang="en-US" dirty="0"/>
              <a:t>Vary directly with household income</a:t>
            </a:r>
          </a:p>
          <a:p>
            <a:r>
              <a:rPr lang="en-US" dirty="0"/>
              <a:t>Vary inversely with cost (price) of children</a:t>
            </a:r>
          </a:p>
          <a:p>
            <a:r>
              <a:rPr lang="en-US" dirty="0"/>
              <a:t>Vary inversely with strength of tastes </a:t>
            </a:r>
            <a:r>
              <a:rPr lang="en-US" dirty="0" smtClean="0"/>
              <a:t>for</a:t>
            </a:r>
          </a:p>
          <a:p>
            <a:r>
              <a:rPr lang="en-US" dirty="0" smtClean="0"/>
              <a:t>other </a:t>
            </a:r>
            <a:r>
              <a:rPr lang="en-US" dirty="0"/>
              <a:t>goods relative to children</a:t>
            </a:r>
          </a:p>
        </p:txBody>
      </p:sp>
      <p:sp>
        <p:nvSpPr>
          <p:cNvPr id="5" name="TextBox 4"/>
          <p:cNvSpPr txBox="1"/>
          <p:nvPr/>
        </p:nvSpPr>
        <p:spPr>
          <a:xfrm>
            <a:off x="294120" y="279940"/>
            <a:ext cx="7928088" cy="424732"/>
          </a:xfrm>
          <a:prstGeom prst="rect">
            <a:avLst/>
          </a:prstGeom>
          <a:noFill/>
        </p:spPr>
        <p:txBody>
          <a:bodyPr wrap="square" rtlCol="0">
            <a:spAutoFit/>
          </a:bodyPr>
          <a:lstStyle/>
          <a:p>
            <a:pPr>
              <a:lnSpc>
                <a:spcPct val="90000"/>
              </a:lnSpc>
            </a:pPr>
            <a:r>
              <a:rPr lang="en-ZA" sz="2400" b="1" dirty="0" smtClean="0"/>
              <a:t>Microeconomic theory of fertility: an illustration</a:t>
            </a:r>
            <a:endParaRPr lang="en-US" sz="2400" b="1" dirty="0"/>
          </a:p>
        </p:txBody>
      </p:sp>
      <p:sp>
        <p:nvSpPr>
          <p:cNvPr id="6" name="Rectangle 5"/>
          <p:cNvSpPr/>
          <p:nvPr/>
        </p:nvSpPr>
        <p:spPr>
          <a:xfrm>
            <a:off x="5148064" y="6237368"/>
            <a:ext cx="4139952" cy="338554"/>
          </a:xfrm>
          <a:prstGeom prst="rect">
            <a:avLst/>
          </a:prstGeom>
        </p:spPr>
        <p:txBody>
          <a:bodyPr wrap="square">
            <a:spAutoFit/>
          </a:bodyPr>
          <a:lstStyle/>
          <a:p>
            <a:r>
              <a:rPr lang="en-US" sz="800" dirty="0" smtClean="0"/>
              <a:t>Photo by: Monia Sbreni</a:t>
            </a:r>
          </a:p>
          <a:p>
            <a:r>
              <a:rPr lang="en-ZA" sz="800" dirty="0"/>
              <a:t>Source:http://www.imow.org/wpp/stories/viewStory?storyId=1383</a:t>
            </a:r>
            <a:endParaRPr lang="en-US" sz="8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332317"/>
            <a:ext cx="3834481" cy="2875861"/>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ipe(down)">
                                      <p:cBhvr>
                                        <p:cTn id="19" dur="5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80">
                                          <p:stCondLst>
                                            <p:cond delay="0"/>
                                          </p:stCondLst>
                                        </p:cTn>
                                        <p:tgtEl>
                                          <p:spTgt spid="6"/>
                                        </p:tgtEl>
                                      </p:cBhvr>
                                    </p:animEffect>
                                    <p:anim calcmode="lin" valueType="num">
                                      <p:cBhvr>
                                        <p:cTn id="2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gtEl>
                                      </p:cBhvr>
                                      <p:to x="100000" y="60000"/>
                                    </p:animScale>
                                    <p:animScale>
                                      <p:cBhvr>
                                        <p:cTn id="31" dur="166" decel="50000">
                                          <p:stCondLst>
                                            <p:cond delay="676"/>
                                          </p:stCondLst>
                                        </p:cTn>
                                        <p:tgtEl>
                                          <p:spTgt spid="6"/>
                                        </p:tgtEl>
                                      </p:cBhvr>
                                      <p:to x="100000" y="100000"/>
                                    </p:animScale>
                                    <p:animScale>
                                      <p:cBhvr>
                                        <p:cTn id="32" dur="26">
                                          <p:stCondLst>
                                            <p:cond delay="1312"/>
                                          </p:stCondLst>
                                        </p:cTn>
                                        <p:tgtEl>
                                          <p:spTgt spid="6"/>
                                        </p:tgtEl>
                                      </p:cBhvr>
                                      <p:to x="100000" y="80000"/>
                                    </p:animScale>
                                    <p:animScale>
                                      <p:cBhvr>
                                        <p:cTn id="33" dur="166" decel="50000">
                                          <p:stCondLst>
                                            <p:cond delay="1338"/>
                                          </p:stCondLst>
                                        </p:cTn>
                                        <p:tgtEl>
                                          <p:spTgt spid="6"/>
                                        </p:tgtEl>
                                      </p:cBhvr>
                                      <p:to x="100000" y="100000"/>
                                    </p:animScale>
                                    <p:animScale>
                                      <p:cBhvr>
                                        <p:cTn id="34" dur="26">
                                          <p:stCondLst>
                                            <p:cond delay="1642"/>
                                          </p:stCondLst>
                                        </p:cTn>
                                        <p:tgtEl>
                                          <p:spTgt spid="6"/>
                                        </p:tgtEl>
                                      </p:cBhvr>
                                      <p:to x="100000" y="90000"/>
                                    </p:animScale>
                                    <p:animScale>
                                      <p:cBhvr>
                                        <p:cTn id="35" dur="166" decel="50000">
                                          <p:stCondLst>
                                            <p:cond delay="1668"/>
                                          </p:stCondLst>
                                        </p:cTn>
                                        <p:tgtEl>
                                          <p:spTgt spid="6"/>
                                        </p:tgtEl>
                                      </p:cBhvr>
                                      <p:to x="100000" y="100000"/>
                                    </p:animScale>
                                    <p:animScale>
                                      <p:cBhvr>
                                        <p:cTn id="36" dur="26">
                                          <p:stCondLst>
                                            <p:cond delay="1808"/>
                                          </p:stCondLst>
                                        </p:cTn>
                                        <p:tgtEl>
                                          <p:spTgt spid="6"/>
                                        </p:tgtEl>
                                      </p:cBhvr>
                                      <p:to x="100000" y="95000"/>
                                    </p:animScale>
                                    <p:animScale>
                                      <p:cBhvr>
                                        <p:cTn id="3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29396"/>
            <a:ext cx="6196918" cy="550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691680" y="6446160"/>
            <a:ext cx="4968553" cy="286232"/>
          </a:xfrm>
          <a:prstGeom prst="rect">
            <a:avLst/>
          </a:prstGeom>
          <a:noFill/>
        </p:spPr>
        <p:txBody>
          <a:bodyPr wrap="square" rtlCol="0">
            <a:spAutoFit/>
          </a:bodyPr>
          <a:lstStyle/>
          <a:p>
            <a:pPr>
              <a:lnSpc>
                <a:spcPct val="90000"/>
              </a:lnSpc>
            </a:pPr>
            <a:r>
              <a:rPr lang="en-ZA" sz="1400" dirty="0" smtClean="0"/>
              <a:t>Source: Todaro and Smith (2011:287)</a:t>
            </a:r>
            <a:endParaRPr lang="en-US" sz="1400" dirty="0"/>
          </a:p>
        </p:txBody>
      </p:sp>
      <p:sp>
        <p:nvSpPr>
          <p:cNvPr id="6" name="TextBox 5"/>
          <p:cNvSpPr txBox="1"/>
          <p:nvPr/>
        </p:nvSpPr>
        <p:spPr>
          <a:xfrm>
            <a:off x="895364" y="404664"/>
            <a:ext cx="6196918" cy="424732"/>
          </a:xfrm>
          <a:prstGeom prst="rect">
            <a:avLst/>
          </a:prstGeom>
          <a:noFill/>
        </p:spPr>
        <p:txBody>
          <a:bodyPr wrap="square" rtlCol="0">
            <a:spAutoFit/>
          </a:bodyPr>
          <a:lstStyle/>
          <a:p>
            <a:pPr>
              <a:lnSpc>
                <a:spcPct val="90000"/>
              </a:lnSpc>
            </a:pPr>
            <a:r>
              <a:rPr lang="en-ZA" sz="2400" b="1" dirty="0" smtClean="0"/>
              <a:t>An illustration: Figure 6.9</a:t>
            </a:r>
            <a:endParaRPr lang="en-US" sz="2400" b="1"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2392" y="908720"/>
            <a:ext cx="8496944" cy="6186309"/>
          </a:xfrm>
          <a:prstGeom prst="rect">
            <a:avLst/>
          </a:prstGeom>
        </p:spPr>
        <p:txBody>
          <a:bodyPr wrap="square">
            <a:spAutoFit/>
          </a:bodyPr>
          <a:lstStyle/>
          <a:p>
            <a:r>
              <a:rPr lang="en-US" dirty="0"/>
              <a:t>Fig 6.9 diagrammatic presentation</a:t>
            </a:r>
          </a:p>
          <a:p>
            <a:r>
              <a:rPr lang="en-US" dirty="0"/>
              <a:t>Household desire for children expressed in indifference map</a:t>
            </a:r>
          </a:p>
          <a:p>
            <a:r>
              <a:rPr lang="en-US" dirty="0"/>
              <a:t>Shows degree of satisfaction derived from various combinations of commodities and children</a:t>
            </a:r>
          </a:p>
          <a:p>
            <a:r>
              <a:rPr lang="en-US" dirty="0"/>
              <a:t>Household ability to “purchase” alternative combinations shown by budget line ab</a:t>
            </a:r>
          </a:p>
          <a:p>
            <a:r>
              <a:rPr lang="en-US" dirty="0"/>
              <a:t>Steeper slope of budget line if price of children higher relative to goods</a:t>
            </a:r>
          </a:p>
          <a:p>
            <a:r>
              <a:rPr lang="en-US" dirty="0"/>
              <a:t>Optimal combination at f</a:t>
            </a:r>
          </a:p>
          <a:p>
            <a:r>
              <a:rPr lang="en-US" dirty="0"/>
              <a:t>Rise in family income – budget line to a’b’</a:t>
            </a:r>
          </a:p>
          <a:p>
            <a:r>
              <a:rPr lang="en-US" dirty="0"/>
              <a:t>Can consume more of both at point h</a:t>
            </a:r>
          </a:p>
          <a:p>
            <a:r>
              <a:rPr lang="en-US" dirty="0"/>
              <a:t>Higher opportunity cost of children – point e</a:t>
            </a:r>
          </a:p>
          <a:p>
            <a:r>
              <a:rPr lang="en-US" dirty="0"/>
              <a:t>Simultaneous increase in income and child price</a:t>
            </a:r>
          </a:p>
          <a:p>
            <a:r>
              <a:rPr lang="en-US" dirty="0"/>
              <a:t>Budget line to cd – less children</a:t>
            </a:r>
          </a:p>
          <a:p>
            <a:r>
              <a:rPr lang="en-US" dirty="0"/>
              <a:t>First 2-3 children consumer goods</a:t>
            </a:r>
          </a:p>
          <a:p>
            <a:r>
              <a:rPr lang="en-US" dirty="0"/>
              <a:t>Not responsive to price changes</a:t>
            </a:r>
          </a:p>
          <a:p>
            <a:r>
              <a:rPr lang="en-US" dirty="0"/>
              <a:t>Psychological or cultural reasons</a:t>
            </a:r>
          </a:p>
          <a:p>
            <a:r>
              <a:rPr lang="en-US" dirty="0"/>
              <a:t>Decision to have additional children</a:t>
            </a:r>
          </a:p>
          <a:p>
            <a:r>
              <a:rPr lang="en-US" dirty="0"/>
              <a:t>Parents weigh private economic benefits against private costs</a:t>
            </a:r>
          </a:p>
          <a:p>
            <a:r>
              <a:rPr lang="en-US" dirty="0"/>
              <a:t>Benefits:</a:t>
            </a:r>
          </a:p>
          <a:p>
            <a:r>
              <a:rPr lang="en-US" dirty="0"/>
              <a:t>Expected income from child labour</a:t>
            </a:r>
          </a:p>
          <a:p>
            <a:r>
              <a:rPr lang="en-US" dirty="0"/>
              <a:t>Eventual financial support</a:t>
            </a:r>
          </a:p>
          <a:p>
            <a:endParaRPr lang="en-US" dirty="0"/>
          </a:p>
        </p:txBody>
      </p:sp>
      <p:sp>
        <p:nvSpPr>
          <p:cNvPr id="5" name="TextBox 4"/>
          <p:cNvSpPr txBox="1"/>
          <p:nvPr/>
        </p:nvSpPr>
        <p:spPr>
          <a:xfrm>
            <a:off x="107504" y="332656"/>
            <a:ext cx="7128792" cy="424732"/>
          </a:xfrm>
          <a:prstGeom prst="rect">
            <a:avLst/>
          </a:prstGeom>
          <a:noFill/>
        </p:spPr>
        <p:txBody>
          <a:bodyPr wrap="square" rtlCol="0">
            <a:spAutoFit/>
          </a:bodyPr>
          <a:lstStyle/>
          <a:p>
            <a:pPr>
              <a:lnSpc>
                <a:spcPct val="90000"/>
              </a:lnSpc>
            </a:pPr>
            <a:r>
              <a:rPr lang="en-ZA" sz="2400" b="1" dirty="0" smtClean="0"/>
              <a:t>Explanation</a:t>
            </a:r>
            <a:endParaRPr lang="en-US" sz="2400" b="1" dirty="0"/>
          </a:p>
        </p:txBody>
      </p:sp>
    </p:spTree>
    <p:extLst>
      <p:ext uri="{BB962C8B-B14F-4D97-AF65-F5344CB8AC3E}">
        <p14:creationId xmlns:p14="http://schemas.microsoft.com/office/powerpoint/2010/main" val="334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488" y="1340768"/>
            <a:ext cx="8599912" cy="4491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55576" y="6237312"/>
            <a:ext cx="7560840" cy="307777"/>
          </a:xfrm>
          <a:prstGeom prst="rect">
            <a:avLst/>
          </a:prstGeom>
        </p:spPr>
        <p:txBody>
          <a:bodyPr wrap="square">
            <a:spAutoFit/>
          </a:bodyPr>
          <a:lstStyle/>
          <a:p>
            <a:r>
              <a:rPr lang="en-US" sz="1400" dirty="0" smtClean="0"/>
              <a:t>Source: http</a:t>
            </a:r>
            <a:r>
              <a:rPr lang="en-US" sz="1400" dirty="0"/>
              <a:t>://mecometer.com/topic/total-fertility-rate/</a:t>
            </a:r>
          </a:p>
        </p:txBody>
      </p:sp>
      <p:sp>
        <p:nvSpPr>
          <p:cNvPr id="5" name="TextBox 4"/>
          <p:cNvSpPr txBox="1"/>
          <p:nvPr/>
        </p:nvSpPr>
        <p:spPr>
          <a:xfrm>
            <a:off x="467544" y="341788"/>
            <a:ext cx="6552728" cy="424732"/>
          </a:xfrm>
          <a:prstGeom prst="rect">
            <a:avLst/>
          </a:prstGeom>
          <a:noFill/>
        </p:spPr>
        <p:txBody>
          <a:bodyPr wrap="square" rtlCol="0">
            <a:spAutoFit/>
          </a:bodyPr>
          <a:lstStyle/>
          <a:p>
            <a:pPr>
              <a:lnSpc>
                <a:spcPct val="90000"/>
              </a:lnSpc>
            </a:pPr>
            <a:r>
              <a:rPr lang="en-ZA" sz="2400" b="1" dirty="0" smtClean="0"/>
              <a:t>Total fertility rate by country</a:t>
            </a:r>
            <a:endParaRPr lang="en-US" sz="2400" b="1" dirty="0"/>
          </a:p>
        </p:txBody>
      </p:sp>
    </p:spTree>
    <p:extLst>
      <p:ext uri="{BB962C8B-B14F-4D97-AF65-F5344CB8AC3E}">
        <p14:creationId xmlns:p14="http://schemas.microsoft.com/office/powerpoint/2010/main" val="359119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fade">
                                      <p:cBhvr>
                                        <p:cTn id="13" dur="1000"/>
                                        <p:tgtEl>
                                          <p:spTgt spid="6146"/>
                                        </p:tgtEl>
                                      </p:cBhvr>
                                    </p:animEffect>
                                    <p:anim calcmode="lin" valueType="num">
                                      <p:cBhvr>
                                        <p:cTn id="14" dur="1000" fill="hold"/>
                                        <p:tgtEl>
                                          <p:spTgt spid="6146"/>
                                        </p:tgtEl>
                                        <p:attrNameLst>
                                          <p:attrName>ppt_x</p:attrName>
                                        </p:attrNameLst>
                                      </p:cBhvr>
                                      <p:tavLst>
                                        <p:tav tm="0">
                                          <p:val>
                                            <p:strVal val="#ppt_x"/>
                                          </p:val>
                                        </p:tav>
                                        <p:tav tm="100000">
                                          <p:val>
                                            <p:strVal val="#ppt_x"/>
                                          </p:val>
                                        </p:tav>
                                      </p:tavLst>
                                    </p:anim>
                                    <p:anim calcmode="lin" valueType="num">
                                      <p:cBhvr>
                                        <p:cTn id="15"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409290"/>
            <a:ext cx="8280920" cy="757130"/>
          </a:xfrm>
          <a:prstGeom prst="rect">
            <a:avLst/>
          </a:prstGeom>
          <a:noFill/>
        </p:spPr>
        <p:txBody>
          <a:bodyPr wrap="square" rtlCol="0">
            <a:spAutoFit/>
          </a:bodyPr>
          <a:lstStyle/>
          <a:p>
            <a:pPr>
              <a:lnSpc>
                <a:spcPct val="90000"/>
              </a:lnSpc>
            </a:pPr>
            <a:r>
              <a:rPr lang="en-ZA" sz="2400" b="1" dirty="0" smtClean="0"/>
              <a:t>Conflicting perspectives: Development consequences of high fertility</a:t>
            </a:r>
            <a:endParaRPr lang="en-US" sz="2400" b="1" dirty="0"/>
          </a:p>
        </p:txBody>
      </p:sp>
      <p:sp>
        <p:nvSpPr>
          <p:cNvPr id="5" name="Rectangle 4"/>
          <p:cNvSpPr/>
          <p:nvPr/>
        </p:nvSpPr>
        <p:spPr>
          <a:xfrm>
            <a:off x="395536" y="1412776"/>
            <a:ext cx="6984776" cy="4247317"/>
          </a:xfrm>
          <a:prstGeom prst="rect">
            <a:avLst/>
          </a:prstGeom>
        </p:spPr>
        <p:txBody>
          <a:bodyPr wrap="square">
            <a:spAutoFit/>
          </a:bodyPr>
          <a:lstStyle/>
          <a:p>
            <a:r>
              <a:rPr lang="en-US" dirty="0" err="1"/>
              <a:t>Todaro</a:t>
            </a:r>
            <a:r>
              <a:rPr lang="en-US" dirty="0"/>
              <a:t> &amp; Smith (2011: 290-296)</a:t>
            </a:r>
          </a:p>
          <a:p>
            <a:r>
              <a:rPr lang="en-US" dirty="0"/>
              <a:t> </a:t>
            </a:r>
          </a:p>
          <a:p>
            <a:r>
              <a:rPr lang="en-US" dirty="0"/>
              <a:t>Rapid population growth is not a real problem</a:t>
            </a:r>
          </a:p>
          <a:p>
            <a:r>
              <a:rPr lang="en-US" dirty="0"/>
              <a:t>Other issues are the problem</a:t>
            </a:r>
          </a:p>
          <a:p>
            <a:r>
              <a:rPr lang="en-US" dirty="0"/>
              <a:t>Underdevelopment</a:t>
            </a:r>
          </a:p>
          <a:p>
            <a:r>
              <a:rPr lang="en-US" dirty="0"/>
              <a:t>World resource depletion &amp; environmental destruction</a:t>
            </a:r>
          </a:p>
          <a:p>
            <a:r>
              <a:rPr lang="en-US" dirty="0"/>
              <a:t>Population distribution</a:t>
            </a:r>
          </a:p>
          <a:p>
            <a:r>
              <a:rPr lang="en-US" dirty="0"/>
              <a:t>Subordination of women</a:t>
            </a:r>
          </a:p>
          <a:p>
            <a:r>
              <a:rPr lang="en-US" dirty="0"/>
              <a:t>Deliberately contrived false issue</a:t>
            </a:r>
          </a:p>
          <a:p>
            <a:r>
              <a:rPr lang="en-US" dirty="0"/>
              <a:t>Rich nations want to keep status quo</a:t>
            </a:r>
          </a:p>
          <a:p>
            <a:r>
              <a:rPr lang="en-US" dirty="0"/>
              <a:t>Actually desirable phenomenon</a:t>
            </a:r>
          </a:p>
          <a:p>
            <a:r>
              <a:rPr lang="en-US" dirty="0"/>
              <a:t>To provide consumer demand</a:t>
            </a:r>
          </a:p>
          <a:p>
            <a:r>
              <a:rPr lang="en-US" dirty="0"/>
              <a:t>To lower production cost</a:t>
            </a:r>
          </a:p>
          <a:p>
            <a:r>
              <a:rPr lang="en-US" dirty="0"/>
              <a:t>Provide low cost </a:t>
            </a:r>
            <a:r>
              <a:rPr lang="en-US" dirty="0" err="1"/>
              <a:t>labour</a:t>
            </a:r>
            <a:r>
              <a:rPr lang="en-US" dirty="0"/>
              <a:t> supply</a:t>
            </a:r>
          </a:p>
          <a:p>
            <a:r>
              <a:rPr lang="en-US" dirty="0"/>
              <a:t>Many rural regions are under-populated</a:t>
            </a:r>
          </a:p>
        </p:txBody>
      </p:sp>
    </p:spTree>
    <p:extLst>
      <p:ext uri="{BB962C8B-B14F-4D97-AF65-F5344CB8AC3E}">
        <p14:creationId xmlns:p14="http://schemas.microsoft.com/office/powerpoint/2010/main" val="237229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2680" y="1340768"/>
            <a:ext cx="8496944" cy="4945330"/>
          </a:xfrm>
          <a:prstGeom prst="rect">
            <a:avLst/>
          </a:prstGeom>
        </p:spPr>
        <p:txBody>
          <a:bodyPr wrap="square">
            <a:spAutoFit/>
          </a:bodyPr>
          <a:lstStyle/>
          <a:p>
            <a:r>
              <a:rPr lang="en-US" dirty="0"/>
              <a:t>Extremist argument</a:t>
            </a:r>
          </a:p>
          <a:p>
            <a:r>
              <a:rPr lang="en-US" dirty="0"/>
              <a:t>Population growth is regarded as the principal cause of poverty, low levels of living, malnutrition, ill health, environmental degradation</a:t>
            </a:r>
          </a:p>
          <a:p>
            <a:endParaRPr lang="en-US" dirty="0"/>
          </a:p>
          <a:p>
            <a:r>
              <a:rPr lang="en-US" dirty="0"/>
              <a:t>Population-poverty-cycle</a:t>
            </a:r>
          </a:p>
          <a:p>
            <a:r>
              <a:rPr lang="en-US" dirty="0"/>
              <a:t>Prospects for better life retarded by reduced saving</a:t>
            </a:r>
          </a:p>
          <a:p>
            <a:r>
              <a:rPr lang="en-US" dirty="0"/>
              <a:t>Limited government revenues can provide only rudimentary services</a:t>
            </a:r>
          </a:p>
          <a:p>
            <a:r>
              <a:rPr lang="en-US" dirty="0"/>
              <a:t>Widespread poverty, low levels of living → cause larger family size → retard economic growth</a:t>
            </a:r>
          </a:p>
          <a:p>
            <a:endParaRPr lang="en-US" dirty="0"/>
          </a:p>
          <a:p>
            <a:r>
              <a:rPr lang="en-US" dirty="0"/>
              <a:t>Empirical argument</a:t>
            </a:r>
          </a:p>
          <a:p>
            <a:r>
              <a:rPr lang="en-US" dirty="0"/>
              <a:t>Lowers per capita income growth</a:t>
            </a:r>
          </a:p>
          <a:p>
            <a:r>
              <a:rPr lang="en-US" dirty="0"/>
              <a:t>At household level – leads to poverty and inequality</a:t>
            </a:r>
          </a:p>
          <a:p>
            <a:r>
              <a:rPr lang="en-US" dirty="0"/>
              <a:t>Restrict parents’ ability to educate all their children</a:t>
            </a:r>
          </a:p>
          <a:p>
            <a:r>
              <a:rPr lang="en-US" dirty="0"/>
              <a:t>Harms health of mother and children</a:t>
            </a:r>
          </a:p>
          <a:p>
            <a:r>
              <a:rPr lang="en-US" dirty="0"/>
              <a:t>Difficult to feed all</a:t>
            </a:r>
          </a:p>
          <a:p>
            <a:r>
              <a:rPr lang="en-US" dirty="0"/>
              <a:t>Contributes to environmental degradation</a:t>
            </a:r>
          </a:p>
        </p:txBody>
      </p:sp>
      <p:sp>
        <p:nvSpPr>
          <p:cNvPr id="5" name="TextBox 4"/>
          <p:cNvSpPr txBox="1"/>
          <p:nvPr/>
        </p:nvSpPr>
        <p:spPr>
          <a:xfrm>
            <a:off x="395536" y="789584"/>
            <a:ext cx="6408712" cy="424732"/>
          </a:xfrm>
          <a:prstGeom prst="rect">
            <a:avLst/>
          </a:prstGeom>
          <a:noFill/>
        </p:spPr>
        <p:txBody>
          <a:bodyPr wrap="square" rtlCol="0">
            <a:spAutoFit/>
          </a:bodyPr>
          <a:lstStyle/>
          <a:p>
            <a:pPr>
              <a:lnSpc>
                <a:spcPct val="90000"/>
              </a:lnSpc>
            </a:pPr>
            <a:r>
              <a:rPr lang="en-ZA" sz="2400" b="1" dirty="0" smtClean="0"/>
              <a:t>Some conflicting ideas</a:t>
            </a:r>
            <a:endParaRPr lang="en-US" sz="2400" b="1" dirty="0"/>
          </a:p>
        </p:txBody>
      </p:sp>
    </p:spTree>
    <p:extLst>
      <p:ext uri="{BB962C8B-B14F-4D97-AF65-F5344CB8AC3E}">
        <p14:creationId xmlns:p14="http://schemas.microsoft.com/office/powerpoint/2010/main" val="411770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556792"/>
            <a:ext cx="8064896" cy="4247317"/>
          </a:xfrm>
          <a:prstGeom prst="rect">
            <a:avLst/>
          </a:prstGeom>
        </p:spPr>
        <p:txBody>
          <a:bodyPr wrap="square">
            <a:spAutoFit/>
          </a:bodyPr>
          <a:lstStyle/>
          <a:p>
            <a:r>
              <a:rPr lang="en-US" dirty="0" err="1"/>
              <a:t>Todaro</a:t>
            </a:r>
            <a:r>
              <a:rPr lang="en-US" dirty="0"/>
              <a:t> &amp; Smith (2011: 297-298)</a:t>
            </a:r>
          </a:p>
          <a:p>
            <a:r>
              <a:rPr lang="en-US" dirty="0"/>
              <a:t> </a:t>
            </a:r>
          </a:p>
          <a:p>
            <a:r>
              <a:rPr lang="en-US" dirty="0"/>
              <a:t> </a:t>
            </a:r>
          </a:p>
          <a:p>
            <a:r>
              <a:rPr lang="en-US" dirty="0"/>
              <a:t>Make sure that you can also state the three goals or objectives for population policies that follow from this consensus opinion.</a:t>
            </a:r>
          </a:p>
          <a:p>
            <a:r>
              <a:rPr lang="en-US" dirty="0"/>
              <a:t> </a:t>
            </a:r>
          </a:p>
          <a:p>
            <a:r>
              <a:rPr lang="en-US" dirty="0"/>
              <a:t>Four components of consensus opinion:</a:t>
            </a:r>
          </a:p>
          <a:p>
            <a:r>
              <a:rPr lang="en-US" dirty="0"/>
              <a:t>Population growth is not the primary cause of the problems of developing countries.</a:t>
            </a:r>
          </a:p>
          <a:p>
            <a:r>
              <a:rPr lang="en-US" dirty="0"/>
              <a:t>The population problem is not simply about numbers, but also involves the quality of life and material well-being.</a:t>
            </a:r>
          </a:p>
          <a:p>
            <a:r>
              <a:rPr lang="en-US" dirty="0"/>
              <a:t>Rapid population growth does intensify problems of underdevelopment.</a:t>
            </a:r>
          </a:p>
          <a:p>
            <a:r>
              <a:rPr lang="en-US" dirty="0"/>
              <a:t>Many population problems are the result of the concentration rather than the overall number of people.</a:t>
            </a:r>
          </a:p>
        </p:txBody>
      </p:sp>
      <p:sp>
        <p:nvSpPr>
          <p:cNvPr id="5" name="TextBox 4"/>
          <p:cNvSpPr txBox="1"/>
          <p:nvPr/>
        </p:nvSpPr>
        <p:spPr>
          <a:xfrm>
            <a:off x="467544" y="816220"/>
            <a:ext cx="7704856" cy="424732"/>
          </a:xfrm>
          <a:prstGeom prst="rect">
            <a:avLst/>
          </a:prstGeom>
          <a:noFill/>
        </p:spPr>
        <p:txBody>
          <a:bodyPr wrap="square" rtlCol="0">
            <a:spAutoFit/>
          </a:bodyPr>
          <a:lstStyle/>
          <a:p>
            <a:pPr>
              <a:lnSpc>
                <a:spcPct val="90000"/>
              </a:lnSpc>
            </a:pPr>
            <a:r>
              <a:rPr lang="en-ZA" sz="2400" b="1" dirty="0" smtClean="0"/>
              <a:t>Goals and objectives: Toward a consensus</a:t>
            </a:r>
            <a:endParaRPr lang="en-US" sz="2400" b="1" dirty="0"/>
          </a:p>
        </p:txBody>
      </p:sp>
    </p:spTree>
    <p:extLst>
      <p:ext uri="{BB962C8B-B14F-4D97-AF65-F5344CB8AC3E}">
        <p14:creationId xmlns:p14="http://schemas.microsoft.com/office/powerpoint/2010/main" val="257455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702469"/>
            <a:ext cx="8559184" cy="6155531"/>
          </a:xfrm>
          <a:prstGeom prst="rect">
            <a:avLst/>
          </a:prstGeom>
        </p:spPr>
        <p:txBody>
          <a:bodyPr wrap="square">
            <a:spAutoFit/>
          </a:bodyPr>
          <a:lstStyle/>
          <a:p>
            <a:r>
              <a:rPr lang="en-US" sz="1400" dirty="0" err="1" smtClean="0"/>
              <a:t>Todaro</a:t>
            </a:r>
            <a:r>
              <a:rPr lang="en-US" sz="1400" dirty="0" smtClean="0"/>
              <a:t> &amp; Smith (2011: 298-302)</a:t>
            </a:r>
          </a:p>
          <a:p>
            <a:r>
              <a:rPr lang="en-US" sz="1400" dirty="0" smtClean="0"/>
              <a:t> </a:t>
            </a:r>
          </a:p>
          <a:p>
            <a:r>
              <a:rPr lang="en-US" sz="1400" dirty="0" smtClean="0"/>
              <a:t>Three sets of policy approaches for reducing population growth in developing countries:</a:t>
            </a:r>
          </a:p>
          <a:p>
            <a:r>
              <a:rPr lang="en-US" sz="1600" dirty="0"/>
              <a:t> </a:t>
            </a:r>
          </a:p>
          <a:p>
            <a:r>
              <a:rPr lang="en-US" sz="1600" dirty="0"/>
              <a:t>	Policies that the developing countries can apply. Policies that readily come to mind are family-planning </a:t>
            </a:r>
            <a:r>
              <a:rPr lang="en-US" sz="1600" dirty="0" err="1"/>
              <a:t>programmes</a:t>
            </a:r>
            <a:r>
              <a:rPr lang="en-US" sz="1600" dirty="0"/>
              <a:t>, persuasion through the media and education, and state coer­cion through legislation and punishment. Recall, however, that the microeconomic household theory of fertility suggests that there may be sound economic reasons why low-income parents choose to have many children. For this reason, there is also scope for policies using economic incentives and disincentives to discourage large families, appropriate migration policies and policies to raise the social and economic status of women. Finally, the textbook highlights the strong downward impact that other development policies aimed at raising stan­dards of living have on population growth rates.</a:t>
            </a:r>
          </a:p>
          <a:p>
            <a:r>
              <a:rPr lang="en-US" sz="1600" dirty="0"/>
              <a:t>	Policies that the developed countries can apply. In considering the depletion of natural resources, we should not lose sight of the intensive use of natural and energy resources in developed countries and rich communities in developing countries. Natural resource deple­tion is not simply a matter of population growth in developing countries. Rich countries and the rich in developing countries should look at ways to reduce their high demand for scarce resources and its negative impact on the natural environment.</a:t>
            </a:r>
          </a:p>
          <a:p>
            <a:r>
              <a:rPr lang="en-US" sz="1600" dirty="0"/>
              <a:t>	Policies through which developed countries can assist developing countries with their popula­tion </a:t>
            </a:r>
            <a:r>
              <a:rPr lang="en-US" sz="1600" dirty="0" err="1"/>
              <a:t>programmes</a:t>
            </a:r>
            <a:r>
              <a:rPr lang="en-US" sz="1600" dirty="0"/>
              <a:t>. Such policies include general development assistance, as well as research and financial assistance related specifically to population </a:t>
            </a:r>
            <a:r>
              <a:rPr lang="en-US" sz="1600" dirty="0" err="1"/>
              <a:t>programmes</a:t>
            </a:r>
            <a:endParaRPr lang="en-US" sz="1600" dirty="0"/>
          </a:p>
        </p:txBody>
      </p:sp>
      <p:sp>
        <p:nvSpPr>
          <p:cNvPr id="5" name="TextBox 4"/>
          <p:cNvSpPr txBox="1"/>
          <p:nvPr/>
        </p:nvSpPr>
        <p:spPr>
          <a:xfrm>
            <a:off x="445736" y="116632"/>
            <a:ext cx="6103520" cy="424732"/>
          </a:xfrm>
          <a:prstGeom prst="rect">
            <a:avLst/>
          </a:prstGeom>
          <a:noFill/>
        </p:spPr>
        <p:txBody>
          <a:bodyPr wrap="square" rtlCol="0">
            <a:spAutoFit/>
          </a:bodyPr>
          <a:lstStyle/>
          <a:p>
            <a:pPr>
              <a:lnSpc>
                <a:spcPct val="90000"/>
              </a:lnSpc>
            </a:pPr>
            <a:r>
              <a:rPr lang="en-ZA" sz="2400" b="1" dirty="0" smtClean="0"/>
              <a:t>Some policy approaches</a:t>
            </a:r>
            <a:endParaRPr lang="en-US" sz="2400" b="1" dirty="0"/>
          </a:p>
        </p:txBody>
      </p:sp>
    </p:spTree>
    <p:extLst>
      <p:ext uri="{BB962C8B-B14F-4D97-AF65-F5344CB8AC3E}">
        <p14:creationId xmlns:p14="http://schemas.microsoft.com/office/powerpoint/2010/main" val="112131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332656"/>
            <a:ext cx="7488832" cy="424732"/>
          </a:xfrm>
          <a:prstGeom prst="rect">
            <a:avLst/>
          </a:prstGeom>
          <a:noFill/>
        </p:spPr>
        <p:txBody>
          <a:bodyPr wrap="square" rtlCol="0">
            <a:spAutoFit/>
          </a:bodyPr>
          <a:lstStyle/>
          <a:p>
            <a:pPr>
              <a:lnSpc>
                <a:spcPct val="90000"/>
              </a:lnSpc>
            </a:pPr>
            <a:r>
              <a:rPr lang="en-ZA" sz="2400" b="1" dirty="0" smtClean="0"/>
              <a:t>Examination preparation</a:t>
            </a:r>
            <a:endParaRPr lang="en-US" sz="2400" b="1" dirty="0"/>
          </a:p>
        </p:txBody>
      </p:sp>
      <p:sp>
        <p:nvSpPr>
          <p:cNvPr id="5" name="Rectangle 4"/>
          <p:cNvSpPr/>
          <p:nvPr/>
        </p:nvSpPr>
        <p:spPr>
          <a:xfrm>
            <a:off x="611560" y="1052736"/>
            <a:ext cx="4896544" cy="1477328"/>
          </a:xfrm>
          <a:prstGeom prst="rect">
            <a:avLst/>
          </a:prstGeom>
        </p:spPr>
        <p:txBody>
          <a:bodyPr wrap="square">
            <a:spAutoFit/>
          </a:bodyPr>
          <a:lstStyle/>
          <a:p>
            <a:r>
              <a:rPr lang="en-US" dirty="0"/>
              <a:t>Essay questions</a:t>
            </a:r>
          </a:p>
          <a:p>
            <a:r>
              <a:rPr lang="en-US" dirty="0"/>
              <a:t>Diagrams and equations</a:t>
            </a:r>
          </a:p>
          <a:p>
            <a:r>
              <a:rPr lang="en-US" dirty="0"/>
              <a:t>Definitions</a:t>
            </a:r>
          </a:p>
          <a:p>
            <a:r>
              <a:rPr lang="en-US" dirty="0"/>
              <a:t>Describe …..</a:t>
            </a:r>
          </a:p>
          <a:p>
            <a:r>
              <a:rPr lang="en-US" dirty="0"/>
              <a:t>Explain …….</a:t>
            </a:r>
          </a:p>
        </p:txBody>
      </p:sp>
      <p:sp>
        <p:nvSpPr>
          <p:cNvPr id="6" name="Rectangle 5"/>
          <p:cNvSpPr/>
          <p:nvPr/>
        </p:nvSpPr>
        <p:spPr>
          <a:xfrm>
            <a:off x="589752" y="3112870"/>
            <a:ext cx="5670376" cy="369332"/>
          </a:xfrm>
          <a:prstGeom prst="rect">
            <a:avLst/>
          </a:prstGeom>
        </p:spPr>
        <p:txBody>
          <a:bodyPr wrap="square">
            <a:spAutoFit/>
          </a:bodyPr>
          <a:lstStyle/>
          <a:p>
            <a:r>
              <a:rPr lang="en-US" b="1" dirty="0"/>
              <a:t>Work through all the question in the Study guide</a:t>
            </a:r>
          </a:p>
        </p:txBody>
      </p:sp>
    </p:spTree>
    <p:extLst>
      <p:ext uri="{BB962C8B-B14F-4D97-AF65-F5344CB8AC3E}">
        <p14:creationId xmlns:p14="http://schemas.microsoft.com/office/powerpoint/2010/main" val="296007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80">
                                          <p:stCondLst>
                                            <p:cond delay="0"/>
                                          </p:stCondLst>
                                        </p:cTn>
                                        <p:tgtEl>
                                          <p:spTgt spid="6"/>
                                        </p:tgtEl>
                                      </p:cBhvr>
                                    </p:animEffect>
                                    <p:anim calcmode="lin" valueType="num">
                                      <p:cBhvr>
                                        <p:cTn id="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gtEl>
                                      </p:cBhvr>
                                      <p:to x="100000" y="60000"/>
                                    </p:animScale>
                                    <p:animScale>
                                      <p:cBhvr>
                                        <p:cTn id="27" dur="166" decel="50000">
                                          <p:stCondLst>
                                            <p:cond delay="676"/>
                                          </p:stCondLst>
                                        </p:cTn>
                                        <p:tgtEl>
                                          <p:spTgt spid="6"/>
                                        </p:tgtEl>
                                      </p:cBhvr>
                                      <p:to x="100000" y="100000"/>
                                    </p:animScale>
                                    <p:animScale>
                                      <p:cBhvr>
                                        <p:cTn id="28" dur="26">
                                          <p:stCondLst>
                                            <p:cond delay="1312"/>
                                          </p:stCondLst>
                                        </p:cTn>
                                        <p:tgtEl>
                                          <p:spTgt spid="6"/>
                                        </p:tgtEl>
                                      </p:cBhvr>
                                      <p:to x="100000" y="80000"/>
                                    </p:animScale>
                                    <p:animScale>
                                      <p:cBhvr>
                                        <p:cTn id="29" dur="166" decel="50000">
                                          <p:stCondLst>
                                            <p:cond delay="1338"/>
                                          </p:stCondLst>
                                        </p:cTn>
                                        <p:tgtEl>
                                          <p:spTgt spid="6"/>
                                        </p:tgtEl>
                                      </p:cBhvr>
                                      <p:to x="100000" y="100000"/>
                                    </p:animScale>
                                    <p:animScale>
                                      <p:cBhvr>
                                        <p:cTn id="30" dur="26">
                                          <p:stCondLst>
                                            <p:cond delay="1642"/>
                                          </p:stCondLst>
                                        </p:cTn>
                                        <p:tgtEl>
                                          <p:spTgt spid="6"/>
                                        </p:tgtEl>
                                      </p:cBhvr>
                                      <p:to x="100000" y="90000"/>
                                    </p:animScale>
                                    <p:animScale>
                                      <p:cBhvr>
                                        <p:cTn id="31" dur="166" decel="50000">
                                          <p:stCondLst>
                                            <p:cond delay="1668"/>
                                          </p:stCondLst>
                                        </p:cTn>
                                        <p:tgtEl>
                                          <p:spTgt spid="6"/>
                                        </p:tgtEl>
                                      </p:cBhvr>
                                      <p:to x="100000" y="100000"/>
                                    </p:animScale>
                                    <p:animScale>
                                      <p:cBhvr>
                                        <p:cTn id="32" dur="26">
                                          <p:stCondLst>
                                            <p:cond delay="1808"/>
                                          </p:stCondLst>
                                        </p:cTn>
                                        <p:tgtEl>
                                          <p:spTgt spid="6"/>
                                        </p:tgtEl>
                                      </p:cBhvr>
                                      <p:to x="100000" y="95000"/>
                                    </p:animScale>
                                    <p:animScale>
                                      <p:cBhvr>
                                        <p:cTn id="3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heme/theme1.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1399</TotalTime>
  <Words>552</Words>
  <Application>Microsoft Office PowerPoint</Application>
  <PresentationFormat>On-screen Show (4:3)</PresentationFormat>
  <Paragraphs>138</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Bezuidenhout, Reinet</cp:lastModifiedBy>
  <cp:revision>16</cp:revision>
  <dcterms:created xsi:type="dcterms:W3CDTF">2014-02-05T10:01:50Z</dcterms:created>
  <dcterms:modified xsi:type="dcterms:W3CDTF">2014-04-10T06:01:44Z</dcterms:modified>
</cp:coreProperties>
</file>