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9"/>
  </p:notesMasterIdLst>
  <p:sldIdLst>
    <p:sldId id="257" r:id="rId3"/>
    <p:sldId id="258" r:id="rId4"/>
    <p:sldId id="259" r:id="rId5"/>
    <p:sldId id="272" r:id="rId6"/>
    <p:sldId id="261" r:id="rId7"/>
    <p:sldId id="262" r:id="rId8"/>
    <p:sldId id="263" r:id="rId9"/>
    <p:sldId id="264" r:id="rId10"/>
    <p:sldId id="265" r:id="rId11"/>
    <p:sldId id="266" r:id="rId12"/>
    <p:sldId id="267" r:id="rId13"/>
    <p:sldId id="268" r:id="rId14"/>
    <p:sldId id="269"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336699"/>
    <a:srgbClr val="0099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45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45D67B-CC9B-436F-B11E-CF725EC57459}" type="datetimeFigureOut">
              <a:rPr lang="en-ZA" smtClean="0"/>
              <a:t>2014/02/05</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38DABF-5F18-4A61-85DC-D43E040A7EFE}" type="slidenum">
              <a:rPr lang="en-ZA" smtClean="0"/>
              <a:t>‹#›</a:t>
            </a:fld>
            <a:endParaRPr lang="en-ZA" dirty="0"/>
          </a:p>
        </p:txBody>
      </p:sp>
    </p:spTree>
    <p:extLst>
      <p:ext uri="{BB962C8B-B14F-4D97-AF65-F5344CB8AC3E}">
        <p14:creationId xmlns:p14="http://schemas.microsoft.com/office/powerpoint/2010/main" val="850994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8" name="Slide Number Placeholder 7"/>
          <p:cNvSpPr>
            <a:spLocks noGrp="1"/>
          </p:cNvSpPr>
          <p:nvPr>
            <p:ph type="sldNum" sz="quarter" idx="11"/>
          </p:nvPr>
        </p:nvSpPr>
        <p:spPr/>
        <p:txBody>
          <a:bodyPr/>
          <a:lstStyle/>
          <a:p>
            <a:fld id="{B4007121-9448-4D14-A9BE-13782D5BF70A}" type="slidenum">
              <a:rPr lang="en-ZA" smtClean="0"/>
              <a:t>‹#›</a:t>
            </a:fld>
            <a:endParaRPr lang="en-ZA" dirty="0"/>
          </a:p>
        </p:txBody>
      </p:sp>
      <p:sp>
        <p:nvSpPr>
          <p:cNvPr id="9" name="Footer Placeholder 8"/>
          <p:cNvSpPr>
            <a:spLocks noGrp="1"/>
          </p:cNvSpPr>
          <p:nvPr>
            <p:ph type="ftr" sz="quarter" idx="12"/>
          </p:nvPr>
        </p:nvSpPr>
        <p:spPr/>
        <p:txBody>
          <a:bodyPr/>
          <a:lstStyle/>
          <a:p>
            <a:endParaRPr lang="en-Z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4007121-9448-4D14-A9BE-13782D5BF70A}" type="slidenum">
              <a:rPr lang="en-ZA" smtClean="0"/>
              <a:t>‹#›</a:t>
            </a:fld>
            <a:endParaRPr lang="en-Z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4007121-9448-4D14-A9BE-13782D5BF70A}" type="slidenum">
              <a:rPr lang="en-ZA" smtClean="0"/>
              <a:t>‹#›</a:t>
            </a:fld>
            <a:endParaRPr lang="en-ZA"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4007121-9448-4D14-A9BE-13782D5BF70A}" type="slidenum">
              <a:rPr lang="en-ZA" smtClean="0"/>
              <a:t>‹#›</a:t>
            </a:fld>
            <a:endParaRPr lang="en-ZA"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B4007121-9448-4D14-A9BE-13782D5BF70A}" type="slidenum">
              <a:rPr lang="en-ZA" smtClean="0"/>
              <a:t>‹#›</a:t>
            </a:fld>
            <a:endParaRPr lang="en-ZA"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B4007121-9448-4D14-A9BE-13782D5BF70A}" type="slidenum">
              <a:rPr lang="en-ZA" smtClean="0"/>
              <a:t>‹#›</a:t>
            </a:fld>
            <a:endParaRPr lang="en-Z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B4007121-9448-4D14-A9BE-13782D5BF70A}" type="slidenum">
              <a:rPr lang="en-ZA" smtClean="0"/>
              <a:t>‹#›</a:t>
            </a:fld>
            <a:endParaRPr lang="en-Z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4007121-9448-4D14-A9BE-13782D5BF70A}" type="slidenum">
              <a:rPr lang="en-ZA" smtClean="0"/>
              <a:t>‹#›</a:t>
            </a:fld>
            <a:endParaRPr lang="en-Z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4007121-9448-4D14-A9BE-13782D5BF70A}" type="slidenum">
              <a:rPr lang="en-ZA" smtClean="0"/>
              <a:t>‹#›</a:t>
            </a:fld>
            <a:endParaRPr lang="en-Z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4007121-9448-4D14-A9BE-13782D5BF70A}" type="slidenum">
              <a:rPr lang="en-ZA" smtClean="0"/>
              <a:t>‹#›</a:t>
            </a:fld>
            <a:endParaRPr lang="en-Z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0E7710-1892-4F51-A2CC-51A7CBDB7541}" type="datetimeFigureOut">
              <a:rPr lang="en-ZA" smtClean="0"/>
              <a:t>2014/02/05</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4007121-9448-4D14-A9BE-13782D5BF70A}" type="slidenum">
              <a:rPr lang="en-ZA" smtClean="0"/>
              <a:t>‹#›</a:t>
            </a:fld>
            <a:endParaRPr lang="en-Z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4643457" y="-10886"/>
            <a:ext cx="4498162"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grpSp>
      <p:sp>
        <p:nvSpPr>
          <p:cNvPr id="2" name="Title 1"/>
          <p:cNvSpPr>
            <a:spLocks noGrp="1"/>
          </p:cNvSpPr>
          <p:nvPr>
            <p:ph type="ctrTitle"/>
          </p:nvPr>
        </p:nvSpPr>
        <p:spPr>
          <a:xfrm>
            <a:off x="913448" y="1828800"/>
            <a:ext cx="7317105"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913449" y="5029200"/>
            <a:ext cx="5887983"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326801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64793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3449" y="3429001"/>
            <a:ext cx="7317105"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910100" y="685802"/>
            <a:ext cx="5891331"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76902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925200"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4698083"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04641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913448"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913448"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4697764"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4697764"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8" name="Footer Placeholder 7"/>
          <p:cNvSpPr>
            <a:spLocks noGrp="1"/>
          </p:cNvSpPr>
          <p:nvPr>
            <p:ph type="ftr" sz="quarter" idx="11"/>
          </p:nvPr>
        </p:nvSpPr>
        <p:spPr/>
        <p:txBody>
          <a:bodyPr/>
          <a:lstStyle/>
          <a:p>
            <a:endParaRPr dirty="0">
              <a:solidFill>
                <a:srgbClr val="545454"/>
              </a:solidFill>
            </a:endParaRPr>
          </a:p>
        </p:txBody>
      </p:sp>
      <p:sp>
        <p:nvSpPr>
          <p:cNvPr id="9" name="Slide Number Placeholder 8"/>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42226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4" name="Footer Placeholder 3"/>
          <p:cNvSpPr>
            <a:spLocks noGrp="1"/>
          </p:cNvSpPr>
          <p:nvPr>
            <p:ph type="ftr" sz="quarter" idx="11"/>
          </p:nvPr>
        </p:nvSpPr>
        <p:spPr/>
        <p:txBody>
          <a:bodyPr/>
          <a:lstStyle/>
          <a:p>
            <a:endParaRPr dirty="0">
              <a:solidFill>
                <a:srgbClr val="545454"/>
              </a:solidFill>
            </a:endParaRPr>
          </a:p>
        </p:txBody>
      </p:sp>
      <p:sp>
        <p:nvSpPr>
          <p:cNvPr id="5" name="Slide Number Placeholder 4"/>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65599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3" name="Footer Placeholder 2"/>
          <p:cNvSpPr>
            <a:spLocks noGrp="1"/>
          </p:cNvSpPr>
          <p:nvPr>
            <p:ph type="ftr" sz="quarter" idx="11"/>
          </p:nvPr>
        </p:nvSpPr>
        <p:spPr/>
        <p:txBody>
          <a:bodyPr/>
          <a:lstStyle/>
          <a:p>
            <a:endParaRPr dirty="0">
              <a:solidFill>
                <a:srgbClr val="545454"/>
              </a:solidFill>
            </a:endParaRPr>
          </a:p>
        </p:txBody>
      </p:sp>
      <p:sp>
        <p:nvSpPr>
          <p:cNvPr id="4" name="Slide Number Placeholder 3"/>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911941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4400506" y="685800"/>
            <a:ext cx="4230202"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22055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6182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23120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1601153"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913448" y="685800"/>
            <a:ext cx="5563552"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2/5/2014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64363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F0E7710-1892-4F51-A2CC-51A7CBDB7541}" type="datetimeFigureOut">
              <a:rPr lang="en-ZA" smtClean="0"/>
              <a:t>2014/02/05</a:t>
            </a:fld>
            <a:endParaRPr lang="en-ZA"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ZA"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4007121-9448-4D14-A9BE-13782D5BF70A}" type="slidenum">
              <a:rPr lang="en-ZA" smtClean="0"/>
              <a:t>‹#›</a:t>
            </a:fld>
            <a:endParaRPr lang="en-ZA"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449" y="274638"/>
            <a:ext cx="7317105"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913449" y="1828800"/>
            <a:ext cx="7317105"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6115452" y="6448427"/>
            <a:ext cx="1047467"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solidFill>
                  <a:srgbClr val="545454"/>
                </a:solidFill>
              </a:rPr>
              <a:pPr/>
              <a:t>2/5/2014</a:t>
            </a:fld>
            <a:endParaRPr dirty="0">
              <a:solidFill>
                <a:srgbClr val="545454"/>
              </a:solidFill>
            </a:endParaRPr>
          </a:p>
        </p:txBody>
      </p:sp>
      <p:sp>
        <p:nvSpPr>
          <p:cNvPr id="5" name="Footer Placeholder 4"/>
          <p:cNvSpPr>
            <a:spLocks noGrp="1"/>
          </p:cNvSpPr>
          <p:nvPr>
            <p:ph type="ftr" sz="quarter" idx="3"/>
          </p:nvPr>
        </p:nvSpPr>
        <p:spPr>
          <a:xfrm>
            <a:off x="906863" y="6448427"/>
            <a:ext cx="4979929"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solidFill>
                <a:srgbClr val="545454"/>
              </a:solidFill>
            </a:endParaRPr>
          </a:p>
        </p:txBody>
      </p:sp>
      <p:sp>
        <p:nvSpPr>
          <p:cNvPr id="6" name="Slide Number Placeholder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731418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bbc.co.uk/" TargetMode="External"/><Relationship Id="rId1" Type="http://schemas.openxmlformats.org/officeDocument/2006/relationships/slideLayout" Target="../slideLayouts/slideLayout1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hyperlink" Target="http://www.poverties.org/images/urban-slums-in-mexico.jpg"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www.cia.gov/library/publications/the-world-factbook/rankorder/2172rank.html" TargetMode="External"/><Relationship Id="rId2" Type="http://schemas.openxmlformats.org/officeDocument/2006/relationships/image" Target="../media/image10.jpe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jpeg"/><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poverties.org/images/urban-poverty-slums-cambodia-1.jpg" TargetMode="External"/><Relationship Id="rId1" Type="http://schemas.openxmlformats.org/officeDocument/2006/relationships/slideLayout" Target="../slideLayouts/slideLayout12.xml"/><Relationship Id="rId5" Type="http://schemas.openxmlformats.org/officeDocument/2006/relationships/hyperlink" Target="http://www.poverties.org/" TargetMode="Externa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404664"/>
            <a:ext cx="8136904" cy="424732"/>
          </a:xfrm>
          <a:prstGeom prst="rect">
            <a:avLst/>
          </a:prstGeom>
          <a:noFill/>
        </p:spPr>
        <p:txBody>
          <a:bodyPr wrap="square" rtlCol="0">
            <a:spAutoFit/>
          </a:bodyPr>
          <a:lstStyle/>
          <a:p>
            <a:pPr>
              <a:lnSpc>
                <a:spcPct val="90000"/>
              </a:lnSpc>
            </a:pPr>
            <a:r>
              <a:rPr lang="en-ZA" sz="2400" dirty="0" smtClean="0"/>
              <a:t>Study unit 3 – Poverty, inequality and development</a:t>
            </a:r>
            <a:endParaRPr lang="en-ZA" sz="2400" dirty="0"/>
          </a:p>
        </p:txBody>
      </p:sp>
      <p:pic>
        <p:nvPicPr>
          <p:cNvPr id="1028" name="Picture 4" descr="http://news.bbc.co.uk/olmedia/390000/images/_392171_net_access_eq150.gif"/>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01790" y="1196752"/>
            <a:ext cx="3768419" cy="45974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1644924"/>
            <a:ext cx="3175702" cy="2384241"/>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716016" y="4509120"/>
            <a:ext cx="4320480" cy="600164"/>
          </a:xfrm>
          <a:prstGeom prst="rect">
            <a:avLst/>
          </a:prstGeom>
        </p:spPr>
        <p:txBody>
          <a:bodyPr wrap="square">
            <a:spAutoFit/>
          </a:bodyPr>
          <a:lstStyle/>
          <a:p>
            <a:r>
              <a:rPr lang="en-ZA" sz="1100" dirty="0"/>
              <a:t>Favela do </a:t>
            </a:r>
            <a:r>
              <a:rPr lang="en-ZA" sz="1100" dirty="0" err="1"/>
              <a:t>Moinho</a:t>
            </a:r>
            <a:r>
              <a:rPr lang="en-ZA" sz="1100" dirty="0"/>
              <a:t>, Brazil Slum. The shantytown </a:t>
            </a:r>
            <a:r>
              <a:rPr lang="en-ZA" sz="1100" dirty="0" err="1"/>
              <a:t>Moinho</a:t>
            </a:r>
            <a:r>
              <a:rPr lang="en-ZA" sz="1100" dirty="0"/>
              <a:t> stands next to the skyscrapers in central Sao </a:t>
            </a:r>
            <a:r>
              <a:rPr lang="en-ZA" sz="1100" dirty="0" smtClean="0"/>
              <a:t>Paulo. Source: </a:t>
            </a:r>
            <a:r>
              <a:rPr lang="en-ZA" sz="1100" b="1" dirty="0" smtClean="0">
                <a:solidFill>
                  <a:srgbClr val="0070C0"/>
                </a:solidFill>
              </a:rPr>
              <a:t>www.Ibtimes.com</a:t>
            </a:r>
            <a:endParaRPr lang="en-ZA" sz="1100" b="1" dirty="0">
              <a:solidFill>
                <a:srgbClr val="0070C0"/>
              </a:solidFill>
            </a:endParaRPr>
          </a:p>
        </p:txBody>
      </p:sp>
      <p:sp>
        <p:nvSpPr>
          <p:cNvPr id="3" name="Rectangle 2"/>
          <p:cNvSpPr/>
          <p:nvPr/>
        </p:nvSpPr>
        <p:spPr>
          <a:xfrm>
            <a:off x="4644008" y="5445224"/>
            <a:ext cx="4248472" cy="646331"/>
          </a:xfrm>
          <a:prstGeom prst="rect">
            <a:avLst/>
          </a:prstGeom>
        </p:spPr>
        <p:txBody>
          <a:bodyPr wrap="square">
            <a:spAutoFit/>
          </a:bodyPr>
          <a:lstStyle/>
          <a:p>
            <a:r>
              <a:rPr lang="en-ZA" b="1" dirty="0">
                <a:solidFill>
                  <a:schemeClr val="accent1">
                    <a:lumMod val="50000"/>
                  </a:schemeClr>
                </a:solidFill>
              </a:rPr>
              <a:t>Favelas Moved for World Cup and </a:t>
            </a:r>
            <a:r>
              <a:rPr lang="en-ZA" b="1" dirty="0" smtClean="0">
                <a:solidFill>
                  <a:schemeClr val="accent1">
                    <a:lumMod val="50000"/>
                  </a:schemeClr>
                </a:solidFill>
              </a:rPr>
              <a:t>Olympics –  Rio Times, 2012</a:t>
            </a:r>
            <a:endParaRPr lang="en-ZA" b="1" dirty="0">
              <a:solidFill>
                <a:schemeClr val="accent1">
                  <a:lumMod val="50000"/>
                </a:schemeClr>
              </a:solidFill>
            </a:endParaRPr>
          </a:p>
        </p:txBody>
      </p:sp>
    </p:spTree>
    <p:extLst>
      <p:ext uri="{BB962C8B-B14F-4D97-AF65-F5344CB8AC3E}">
        <p14:creationId xmlns:p14="http://schemas.microsoft.com/office/powerpoint/2010/main" val="39265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circle(in)">
                                      <p:cBhvr>
                                        <p:cTn id="19" dur="20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9592" y="288396"/>
            <a:ext cx="6480720" cy="424732"/>
          </a:xfrm>
          <a:prstGeom prst="rect">
            <a:avLst/>
          </a:prstGeom>
          <a:noFill/>
        </p:spPr>
        <p:txBody>
          <a:bodyPr wrap="square" rtlCol="0">
            <a:spAutoFit/>
          </a:bodyPr>
          <a:lstStyle/>
          <a:p>
            <a:pPr>
              <a:lnSpc>
                <a:spcPct val="90000"/>
              </a:lnSpc>
            </a:pPr>
            <a:r>
              <a:rPr lang="en-ZA" sz="2400" dirty="0" smtClean="0"/>
              <a:t>Poverty, inequality and development</a:t>
            </a:r>
            <a:endParaRPr lang="en-ZA" sz="2400" dirty="0"/>
          </a:p>
        </p:txBody>
      </p:sp>
      <p:sp>
        <p:nvSpPr>
          <p:cNvPr id="4" name="TextBox 3"/>
          <p:cNvSpPr txBox="1"/>
          <p:nvPr/>
        </p:nvSpPr>
        <p:spPr>
          <a:xfrm>
            <a:off x="467544" y="980728"/>
            <a:ext cx="6912768" cy="2751522"/>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rgbClr val="336699"/>
                </a:solidFill>
              </a:rPr>
              <a:t>Measuring inequality and poverty</a:t>
            </a:r>
          </a:p>
          <a:p>
            <a:pPr marL="342900" indent="-342900">
              <a:lnSpc>
                <a:spcPct val="90000"/>
              </a:lnSpc>
              <a:buFont typeface="Arial" panose="020B0604020202020204" pitchFamily="34" charset="0"/>
              <a:buChar char="•"/>
            </a:pPr>
            <a:r>
              <a:rPr lang="en-ZA" sz="2400" b="1" dirty="0" smtClean="0">
                <a:solidFill>
                  <a:srgbClr val="336699"/>
                </a:solidFill>
              </a:rPr>
              <a:t>Inequality and poverty in South Africa</a:t>
            </a:r>
          </a:p>
          <a:p>
            <a:pPr marL="342900" indent="-342900">
              <a:lnSpc>
                <a:spcPct val="90000"/>
              </a:lnSpc>
              <a:buFont typeface="Arial" panose="020B0604020202020204" pitchFamily="34" charset="0"/>
              <a:buChar char="•"/>
            </a:pPr>
            <a:r>
              <a:rPr lang="en-ZA" sz="2400" b="1" dirty="0" smtClean="0">
                <a:solidFill>
                  <a:srgbClr val="336699"/>
                </a:solidFill>
              </a:rPr>
              <a:t>Poverty, inequality and social welfare</a:t>
            </a:r>
          </a:p>
          <a:p>
            <a:pPr marL="342900" indent="-342900">
              <a:lnSpc>
                <a:spcPct val="90000"/>
              </a:lnSpc>
              <a:buFont typeface="Arial" panose="020B0604020202020204" pitchFamily="34" charset="0"/>
              <a:buChar char="•"/>
            </a:pPr>
            <a:r>
              <a:rPr lang="en-ZA" sz="2400" b="1" dirty="0" smtClean="0">
                <a:solidFill>
                  <a:srgbClr val="336699"/>
                </a:solidFill>
              </a:rPr>
              <a:t>Absolute poverty: extent and magnitude</a:t>
            </a:r>
          </a:p>
          <a:p>
            <a:pPr marL="342900" indent="-342900">
              <a:lnSpc>
                <a:spcPct val="90000"/>
              </a:lnSpc>
              <a:buFont typeface="Arial" panose="020B0604020202020204" pitchFamily="34" charset="0"/>
              <a:buChar char="•"/>
            </a:pPr>
            <a:r>
              <a:rPr lang="en-ZA" sz="2400" b="1" dirty="0" smtClean="0">
                <a:solidFill>
                  <a:srgbClr val="336699"/>
                </a:solidFill>
              </a:rPr>
              <a:t>Economic characteristics of poverty groups</a:t>
            </a:r>
          </a:p>
          <a:p>
            <a:pPr marL="342900" indent="-342900">
              <a:lnSpc>
                <a:spcPct val="90000"/>
              </a:lnSpc>
              <a:buFont typeface="Arial" panose="020B0604020202020204" pitchFamily="34" charset="0"/>
              <a:buChar char="•"/>
            </a:pPr>
            <a:r>
              <a:rPr lang="en-ZA" sz="2400" b="1" dirty="0" smtClean="0">
                <a:solidFill>
                  <a:srgbClr val="336699"/>
                </a:solidFill>
              </a:rPr>
              <a:t>The range of policy options</a:t>
            </a:r>
          </a:p>
          <a:p>
            <a:pPr marL="342900" indent="-342900">
              <a:lnSpc>
                <a:spcPct val="90000"/>
              </a:lnSpc>
              <a:buFont typeface="Arial" panose="020B0604020202020204" pitchFamily="34" charset="0"/>
              <a:buChar char="•"/>
            </a:pPr>
            <a:endParaRPr lang="en-ZA" sz="2400" b="1" dirty="0">
              <a:solidFill>
                <a:srgbClr val="336699"/>
              </a:solidFill>
            </a:endParaRPr>
          </a:p>
        </p:txBody>
      </p:sp>
      <p:sp>
        <p:nvSpPr>
          <p:cNvPr id="5" name="Rectangle 4"/>
          <p:cNvSpPr/>
          <p:nvPr/>
        </p:nvSpPr>
        <p:spPr>
          <a:xfrm>
            <a:off x="503979" y="4669617"/>
            <a:ext cx="4572000" cy="523220"/>
          </a:xfrm>
          <a:prstGeom prst="rect">
            <a:avLst/>
          </a:prstGeom>
        </p:spPr>
        <p:txBody>
          <a:bodyPr>
            <a:spAutoFit/>
          </a:bodyPr>
          <a:lstStyle/>
          <a:p>
            <a:r>
              <a:rPr lang="en-ZA" sz="1400" b="1" dirty="0" smtClean="0">
                <a:solidFill>
                  <a:schemeClr val="accent6">
                    <a:lumMod val="50000"/>
                  </a:schemeClr>
                </a:solidFill>
              </a:rPr>
              <a:t>Increase in the global population struggling </a:t>
            </a:r>
            <a:r>
              <a:rPr lang="en-ZA" sz="1400" b="1" dirty="0">
                <a:solidFill>
                  <a:schemeClr val="accent6">
                    <a:lumMod val="50000"/>
                  </a:schemeClr>
                </a:solidFill>
              </a:rPr>
              <a:t>to Survive Daily on Less than $2 a Day </a:t>
            </a:r>
          </a:p>
        </p:txBody>
      </p:sp>
      <p:sp>
        <p:nvSpPr>
          <p:cNvPr id="6" name="Rectangle 3"/>
          <p:cNvSpPr>
            <a:spLocks noChangeArrowheads="1"/>
          </p:cNvSpPr>
          <p:nvPr/>
        </p:nvSpPr>
        <p:spPr bwMode="auto">
          <a:xfrm>
            <a:off x="5075979" y="5454658"/>
            <a:ext cx="3714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r>
              <a:rPr kumimoji="0" lang="en-US" altLang="en-US" sz="1100" b="1" i="0" u="none" strike="noStrike" cap="none" normalizeH="0" baseline="0" dirty="0" smtClean="0">
                <a:ln>
                  <a:noFill/>
                </a:ln>
                <a:solidFill>
                  <a:srgbClr val="0070C0"/>
                </a:solidFill>
                <a:effectLst/>
                <a:latin typeface="Arial" pitchFamily="34" charset="0"/>
                <a:cs typeface="Arial" pitchFamily="34" charset="0"/>
                <a:hlinkClick r:id="rId2"/>
              </a:rPr>
              <a:t>www.bbc.co.uk</a:t>
            </a:r>
            <a:r>
              <a:rPr kumimoji="0" lang="en-US" altLang="en-US" sz="1100" b="1" i="0" u="none" strike="noStrike" cap="none" normalizeH="0" baseline="0" dirty="0" smtClean="0">
                <a:ln>
                  <a:noFill/>
                </a:ln>
                <a:solidFill>
                  <a:srgbClr val="0070C0"/>
                </a:solidFill>
                <a:effectLst/>
                <a:latin typeface="Arial" pitchFamily="34" charset="0"/>
                <a:cs typeface="Arial" pitchFamily="34" charset="0"/>
              </a:rPr>
              <a:t> -</a:t>
            </a:r>
            <a:r>
              <a:rPr lang="en-ZA" sz="1100" b="1" dirty="0">
                <a:solidFill>
                  <a:srgbClr val="0070C0"/>
                </a:solidFill>
              </a:rPr>
              <a:t>Week in pictures: 14-20 December 2013</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1" i="0" u="none" strike="noStrike" cap="none" normalizeH="0" baseline="0" dirty="0" smtClean="0">
              <a:ln>
                <a:noFill/>
              </a:ln>
              <a:solidFill>
                <a:schemeClr val="accent6">
                  <a:lumMod val="50000"/>
                </a:schemeClr>
              </a:solidFill>
              <a:effectLst/>
              <a:latin typeface="Arial" pitchFamily="34" charset="0"/>
              <a:cs typeface="Arial" pitchFamily="34" charset="0"/>
            </a:endParaRPr>
          </a:p>
        </p:txBody>
      </p:sp>
      <p:pic>
        <p:nvPicPr>
          <p:cNvPr id="1028" name="Picture 4"/>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408468" y="2933789"/>
            <a:ext cx="3123972" cy="2504827"/>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67544" y="3740804"/>
            <a:ext cx="4572000" cy="523220"/>
          </a:xfrm>
          <a:prstGeom prst="rect">
            <a:avLst/>
          </a:prstGeom>
        </p:spPr>
        <p:txBody>
          <a:bodyPr>
            <a:spAutoFit/>
          </a:bodyPr>
          <a:lstStyle/>
          <a:p>
            <a:r>
              <a:rPr lang="en-US" altLang="en-US" sz="1400" b="1" dirty="0">
                <a:solidFill>
                  <a:srgbClr val="D5393D">
                    <a:lumMod val="50000"/>
                  </a:srgbClr>
                </a:solidFill>
                <a:latin typeface="Arial" pitchFamily="34" charset="0"/>
                <a:cs typeface="Arial" pitchFamily="34" charset="0"/>
              </a:rPr>
              <a:t>One in four children in the world live in absolute poverty. </a:t>
            </a:r>
            <a:endParaRPr lang="en-ZA"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circle(in)">
                                      <p:cBhvr>
                                        <p:cTn id="25" dur="2000"/>
                                        <p:tgtEl>
                                          <p:spTgt spid="102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66" y="2985334"/>
            <a:ext cx="5889625" cy="386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78537" y="3371508"/>
            <a:ext cx="3982022" cy="1569660"/>
          </a:xfrm>
          <a:prstGeom prst="rect">
            <a:avLst/>
          </a:prstGeom>
        </p:spPr>
        <p:txBody>
          <a:bodyPr wrap="square">
            <a:spAutoFit/>
          </a:bodyPr>
          <a:lstStyle/>
          <a:p>
            <a:r>
              <a:rPr lang="en-ZA" sz="1600" dirty="0">
                <a:solidFill>
                  <a:srgbClr val="336699"/>
                </a:solidFill>
              </a:rPr>
              <a:t>Difficult to estimate, varies around the developing world</a:t>
            </a:r>
          </a:p>
          <a:p>
            <a:endParaRPr lang="en-ZA" sz="1600" dirty="0">
              <a:solidFill>
                <a:srgbClr val="336699"/>
              </a:solidFill>
            </a:endParaRPr>
          </a:p>
          <a:p>
            <a:r>
              <a:rPr lang="en-ZA" sz="1600" dirty="0">
                <a:solidFill>
                  <a:srgbClr val="336699"/>
                </a:solidFill>
              </a:rPr>
              <a:t>Depends on two factors:</a:t>
            </a:r>
          </a:p>
          <a:p>
            <a:r>
              <a:rPr lang="en-ZA" sz="1600" dirty="0">
                <a:solidFill>
                  <a:srgbClr val="336699"/>
                </a:solidFill>
              </a:rPr>
              <a:t>Average level of national income</a:t>
            </a:r>
          </a:p>
          <a:p>
            <a:r>
              <a:rPr lang="en-ZA" sz="1600" dirty="0">
                <a:solidFill>
                  <a:srgbClr val="336699"/>
                </a:solidFill>
              </a:rPr>
              <a:t>Degree of inequality in its distribution</a:t>
            </a:r>
          </a:p>
        </p:txBody>
      </p:sp>
      <p:sp>
        <p:nvSpPr>
          <p:cNvPr id="6" name="TextBox 5"/>
          <p:cNvSpPr txBox="1"/>
          <p:nvPr/>
        </p:nvSpPr>
        <p:spPr>
          <a:xfrm>
            <a:off x="278537" y="4941168"/>
            <a:ext cx="3582207" cy="2336024"/>
          </a:xfrm>
          <a:prstGeom prst="rect">
            <a:avLst/>
          </a:prstGeom>
          <a:noFill/>
        </p:spPr>
        <p:txBody>
          <a:bodyPr wrap="square" rtlCol="0">
            <a:spAutoFit/>
          </a:bodyPr>
          <a:lstStyle/>
          <a:p>
            <a:pPr>
              <a:lnSpc>
                <a:spcPct val="90000"/>
              </a:lnSpc>
            </a:pPr>
            <a:r>
              <a:rPr lang="en-ZA" sz="1600" b="1" dirty="0">
                <a:solidFill>
                  <a:srgbClr val="006699"/>
                </a:solidFill>
              </a:rPr>
              <a:t>Less than PPP $1:</a:t>
            </a:r>
          </a:p>
          <a:p>
            <a:pPr>
              <a:lnSpc>
                <a:spcPct val="90000"/>
              </a:lnSpc>
            </a:pPr>
            <a:r>
              <a:rPr lang="en-ZA" sz="1600" b="1" dirty="0">
                <a:solidFill>
                  <a:srgbClr val="006699"/>
                </a:solidFill>
              </a:rPr>
              <a:t>9.1% of East Asia &amp; Pacific</a:t>
            </a:r>
          </a:p>
          <a:p>
            <a:pPr>
              <a:lnSpc>
                <a:spcPct val="90000"/>
              </a:lnSpc>
            </a:pPr>
            <a:r>
              <a:rPr lang="en-ZA" sz="1600" b="1" dirty="0">
                <a:solidFill>
                  <a:srgbClr val="006699"/>
                </a:solidFill>
              </a:rPr>
              <a:t>8.6% of Latin America &amp; Caribbean</a:t>
            </a:r>
          </a:p>
          <a:p>
            <a:pPr>
              <a:lnSpc>
                <a:spcPct val="90000"/>
              </a:lnSpc>
            </a:pPr>
            <a:r>
              <a:rPr lang="en-ZA" sz="1600" b="1" dirty="0">
                <a:solidFill>
                  <a:srgbClr val="006699"/>
                </a:solidFill>
              </a:rPr>
              <a:t>1.5% of Middle East &amp; North Africa</a:t>
            </a:r>
          </a:p>
          <a:p>
            <a:pPr>
              <a:lnSpc>
                <a:spcPct val="90000"/>
              </a:lnSpc>
            </a:pPr>
            <a:r>
              <a:rPr lang="en-ZA" sz="1600" b="1" dirty="0">
                <a:solidFill>
                  <a:srgbClr val="006699"/>
                </a:solidFill>
              </a:rPr>
              <a:t>31.7% of South Asia</a:t>
            </a:r>
          </a:p>
          <a:p>
            <a:pPr>
              <a:lnSpc>
                <a:spcPct val="90000"/>
              </a:lnSpc>
            </a:pPr>
            <a:r>
              <a:rPr lang="en-ZA" sz="1600" b="1" dirty="0">
                <a:solidFill>
                  <a:srgbClr val="006699"/>
                </a:solidFill>
              </a:rPr>
              <a:t>41.1% of Sub-Sahara </a:t>
            </a:r>
            <a:r>
              <a:rPr lang="en-ZA" dirty="0">
                <a:solidFill>
                  <a:srgbClr val="006699"/>
                </a:solidFill>
              </a:rPr>
              <a:t>Africa</a:t>
            </a:r>
          </a:p>
          <a:p>
            <a:pPr>
              <a:lnSpc>
                <a:spcPct val="90000"/>
              </a:lnSpc>
            </a:pPr>
            <a:endParaRPr lang="en-ZA" sz="2400" dirty="0">
              <a:solidFill>
                <a:srgbClr val="006699"/>
              </a:solidFill>
            </a:endParaRPr>
          </a:p>
          <a:p>
            <a:pPr>
              <a:lnSpc>
                <a:spcPct val="90000"/>
              </a:lnSpc>
            </a:pPr>
            <a:endParaRPr lang="en-ZA" sz="2400" dirty="0"/>
          </a:p>
        </p:txBody>
      </p:sp>
      <p:sp>
        <p:nvSpPr>
          <p:cNvPr id="7" name="TextBox 6"/>
          <p:cNvSpPr txBox="1"/>
          <p:nvPr/>
        </p:nvSpPr>
        <p:spPr>
          <a:xfrm>
            <a:off x="858423" y="188640"/>
            <a:ext cx="5400600" cy="424732"/>
          </a:xfrm>
          <a:prstGeom prst="rect">
            <a:avLst/>
          </a:prstGeom>
          <a:noFill/>
        </p:spPr>
        <p:txBody>
          <a:bodyPr wrap="square" rtlCol="0">
            <a:spAutoFit/>
          </a:bodyPr>
          <a:lstStyle/>
          <a:p>
            <a:pPr>
              <a:lnSpc>
                <a:spcPct val="90000"/>
              </a:lnSpc>
            </a:pPr>
            <a:r>
              <a:rPr lang="en-ZA" sz="2400" dirty="0" smtClean="0"/>
              <a:t>Absolute poverty</a:t>
            </a:r>
            <a:endParaRPr lang="en-ZA" sz="2400" dirty="0"/>
          </a:p>
        </p:txBody>
      </p:sp>
      <p:pic>
        <p:nvPicPr>
          <p:cNvPr id="2052" name="Picture 4" descr="Urban poverty &amp; slums in Mexic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744" y="711307"/>
            <a:ext cx="6858000" cy="228600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31744" y="3047616"/>
            <a:ext cx="3757760" cy="261610"/>
          </a:xfrm>
          <a:prstGeom prst="rect">
            <a:avLst/>
          </a:prstGeom>
        </p:spPr>
        <p:txBody>
          <a:bodyPr wrap="none">
            <a:spAutoFit/>
          </a:bodyPr>
          <a:lstStyle/>
          <a:p>
            <a:r>
              <a:rPr lang="en-ZA" sz="1100" b="1" dirty="0"/>
              <a:t>Urban poverty &amp; slums in </a:t>
            </a:r>
            <a:r>
              <a:rPr lang="en-ZA" sz="1100" b="1" dirty="0" smtClean="0"/>
              <a:t>Mexico, www.poverties.org</a:t>
            </a:r>
            <a:endParaRPr lang="en-ZA"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Effect transition="in" filter="circle(in)">
                                      <p:cBhvr>
                                        <p:cTn id="25" dur="2000"/>
                                        <p:tgtEl>
                                          <p:spTgt spid="2052"/>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050"/>
                                        </p:tgtEl>
                                        <p:attrNameLst>
                                          <p:attrName>style.visibility</p:attrName>
                                        </p:attrNameLst>
                                      </p:cBhvr>
                                      <p:to>
                                        <p:strVal val="visible"/>
                                      </p:to>
                                    </p:set>
                                    <p:animEffect transition="in" filter="fade">
                                      <p:cBhvr>
                                        <p:cTn id="30" dur="1000"/>
                                        <p:tgtEl>
                                          <p:spTgt spid="2050"/>
                                        </p:tgtEl>
                                      </p:cBhvr>
                                    </p:animEffect>
                                    <p:anim calcmode="lin" valueType="num">
                                      <p:cBhvr>
                                        <p:cTn id="31" dur="1000" fill="hold"/>
                                        <p:tgtEl>
                                          <p:spTgt spid="2050"/>
                                        </p:tgtEl>
                                        <p:attrNameLst>
                                          <p:attrName>ppt_x</p:attrName>
                                        </p:attrNameLst>
                                      </p:cBhvr>
                                      <p:tavLst>
                                        <p:tav tm="0">
                                          <p:val>
                                            <p:strVal val="#ppt_x"/>
                                          </p:val>
                                        </p:tav>
                                        <p:tav tm="100000">
                                          <p:val>
                                            <p:strVal val="#ppt_x"/>
                                          </p:val>
                                        </p:tav>
                                      </p:tavLst>
                                    </p:anim>
                                    <p:anim calcmode="lin" valueType="num">
                                      <p:cBhvr>
                                        <p:cTn id="32"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3568" y="332656"/>
            <a:ext cx="5832648" cy="432048"/>
          </a:xfrm>
          <a:prstGeom prst="rect">
            <a:avLst/>
          </a:prstGeom>
          <a:noFill/>
        </p:spPr>
        <p:txBody>
          <a:bodyPr wrap="square" rtlCol="0">
            <a:spAutoFit/>
          </a:bodyPr>
          <a:lstStyle/>
          <a:p>
            <a:pPr>
              <a:lnSpc>
                <a:spcPct val="90000"/>
              </a:lnSpc>
            </a:pPr>
            <a:r>
              <a:rPr lang="en-ZA" sz="2400" dirty="0" smtClean="0">
                <a:solidFill>
                  <a:schemeClr val="tx1">
                    <a:lumMod val="50000"/>
                  </a:schemeClr>
                </a:solidFill>
              </a:rPr>
              <a:t>Measuring inequality and poverty</a:t>
            </a:r>
            <a:endParaRPr lang="en-ZA" sz="2400" dirty="0">
              <a:solidFill>
                <a:schemeClr val="tx1">
                  <a:lumMod val="50000"/>
                </a:schemeClr>
              </a:solidFill>
            </a:endParaRPr>
          </a:p>
        </p:txBody>
      </p:sp>
      <p:sp>
        <p:nvSpPr>
          <p:cNvPr id="7" name="TextBox 6"/>
          <p:cNvSpPr txBox="1"/>
          <p:nvPr/>
        </p:nvSpPr>
        <p:spPr>
          <a:xfrm>
            <a:off x="611560" y="1268760"/>
            <a:ext cx="6264696" cy="4745915"/>
          </a:xfrm>
          <a:prstGeom prst="rect">
            <a:avLst/>
          </a:prstGeom>
          <a:noFill/>
        </p:spPr>
        <p:txBody>
          <a:bodyPr wrap="square" rtlCol="0">
            <a:spAutoFit/>
          </a:bodyPr>
          <a:lstStyle/>
          <a:p>
            <a:pPr>
              <a:lnSpc>
                <a:spcPct val="90000"/>
              </a:lnSpc>
            </a:pPr>
            <a:r>
              <a:rPr lang="en-ZA" sz="2400" dirty="0" smtClean="0"/>
              <a:t> </a:t>
            </a:r>
            <a:r>
              <a:rPr lang="en-ZA" sz="2400" b="1" dirty="0" smtClean="0">
                <a:solidFill>
                  <a:srgbClr val="336699"/>
                </a:solidFill>
              </a:rPr>
              <a:t>Concepts:</a:t>
            </a:r>
          </a:p>
          <a:p>
            <a:pPr>
              <a:lnSpc>
                <a:spcPct val="90000"/>
              </a:lnSpc>
            </a:pPr>
            <a:endParaRPr lang="en-ZA" sz="2400" b="1" dirty="0">
              <a:solidFill>
                <a:srgbClr val="336699"/>
              </a:solidFill>
            </a:endParaRPr>
          </a:p>
          <a:p>
            <a:pPr marL="342900" indent="-342900">
              <a:lnSpc>
                <a:spcPct val="90000"/>
              </a:lnSpc>
              <a:buFont typeface="Arial" panose="020B0604020202020204" pitchFamily="34" charset="0"/>
              <a:buChar char="•"/>
            </a:pPr>
            <a:r>
              <a:rPr lang="en-ZA" sz="2400" b="1" dirty="0" smtClean="0">
                <a:solidFill>
                  <a:srgbClr val="336699"/>
                </a:solidFill>
              </a:rPr>
              <a:t>Personal distribution of income – size distributions</a:t>
            </a:r>
          </a:p>
          <a:p>
            <a:pPr marL="342900" indent="-342900">
              <a:lnSpc>
                <a:spcPct val="90000"/>
              </a:lnSpc>
              <a:buFont typeface="Arial" panose="020B0604020202020204" pitchFamily="34" charset="0"/>
              <a:buChar char="•"/>
            </a:pPr>
            <a:r>
              <a:rPr lang="en-ZA" sz="2400" b="1" dirty="0" smtClean="0">
                <a:solidFill>
                  <a:srgbClr val="336699"/>
                </a:solidFill>
              </a:rPr>
              <a:t>Quintile</a:t>
            </a:r>
          </a:p>
          <a:p>
            <a:pPr marL="342900" indent="-342900">
              <a:lnSpc>
                <a:spcPct val="90000"/>
              </a:lnSpc>
              <a:buFont typeface="Arial" panose="020B0604020202020204" pitchFamily="34" charset="0"/>
              <a:buChar char="•"/>
            </a:pPr>
            <a:r>
              <a:rPr lang="en-ZA" sz="2400" b="1" dirty="0" err="1" smtClean="0">
                <a:solidFill>
                  <a:srgbClr val="336699"/>
                </a:solidFill>
              </a:rPr>
              <a:t>Decile</a:t>
            </a:r>
            <a:endParaRPr lang="en-ZA" sz="2400" b="1" dirty="0" smtClean="0">
              <a:solidFill>
                <a:srgbClr val="336699"/>
              </a:solidFill>
            </a:endParaRPr>
          </a:p>
          <a:p>
            <a:pPr marL="342900" indent="-342900">
              <a:lnSpc>
                <a:spcPct val="90000"/>
              </a:lnSpc>
              <a:buFont typeface="Arial" panose="020B0604020202020204" pitchFamily="34" charset="0"/>
              <a:buChar char="•"/>
            </a:pPr>
            <a:r>
              <a:rPr lang="en-ZA" sz="2400" b="1" dirty="0" smtClean="0">
                <a:solidFill>
                  <a:srgbClr val="336699"/>
                </a:solidFill>
              </a:rPr>
              <a:t>Income inequality</a:t>
            </a:r>
          </a:p>
          <a:p>
            <a:pPr marL="342900" indent="-342900">
              <a:lnSpc>
                <a:spcPct val="90000"/>
              </a:lnSpc>
              <a:buFont typeface="Arial" panose="020B0604020202020204" pitchFamily="34" charset="0"/>
              <a:buChar char="•"/>
            </a:pPr>
            <a:r>
              <a:rPr lang="en-ZA" sz="2400" b="1" dirty="0" smtClean="0">
                <a:solidFill>
                  <a:srgbClr val="336699"/>
                </a:solidFill>
              </a:rPr>
              <a:t>Lorenz curve</a:t>
            </a:r>
          </a:p>
          <a:p>
            <a:pPr marL="342900" indent="-342900">
              <a:lnSpc>
                <a:spcPct val="90000"/>
              </a:lnSpc>
              <a:buFont typeface="Arial" panose="020B0604020202020204" pitchFamily="34" charset="0"/>
              <a:buChar char="•"/>
            </a:pPr>
            <a:r>
              <a:rPr lang="en-ZA" sz="2400" b="1" dirty="0" err="1" smtClean="0">
                <a:solidFill>
                  <a:srgbClr val="336699"/>
                </a:solidFill>
              </a:rPr>
              <a:t>Gini</a:t>
            </a:r>
            <a:r>
              <a:rPr lang="en-ZA" sz="2400" b="1" dirty="0" smtClean="0">
                <a:solidFill>
                  <a:srgbClr val="336699"/>
                </a:solidFill>
              </a:rPr>
              <a:t> coefficient</a:t>
            </a:r>
          </a:p>
          <a:p>
            <a:pPr marL="342900" indent="-342900">
              <a:lnSpc>
                <a:spcPct val="90000"/>
              </a:lnSpc>
              <a:buFont typeface="Arial" panose="020B0604020202020204" pitchFamily="34" charset="0"/>
              <a:buChar char="•"/>
            </a:pPr>
            <a:r>
              <a:rPr lang="en-ZA" sz="2400" b="1" dirty="0" smtClean="0">
                <a:solidFill>
                  <a:srgbClr val="336699"/>
                </a:solidFill>
              </a:rPr>
              <a:t>Functional distribution of income</a:t>
            </a:r>
          </a:p>
          <a:p>
            <a:pPr marL="342900" indent="-342900">
              <a:lnSpc>
                <a:spcPct val="90000"/>
              </a:lnSpc>
              <a:buFont typeface="Arial" panose="020B0604020202020204" pitchFamily="34" charset="0"/>
              <a:buChar char="•"/>
            </a:pPr>
            <a:r>
              <a:rPr lang="en-ZA" sz="2400" b="1" dirty="0" smtClean="0">
                <a:solidFill>
                  <a:srgbClr val="336699"/>
                </a:solidFill>
              </a:rPr>
              <a:t>Absolute poverty</a:t>
            </a:r>
          </a:p>
          <a:p>
            <a:pPr marL="342900" indent="-342900">
              <a:lnSpc>
                <a:spcPct val="90000"/>
              </a:lnSpc>
              <a:buFont typeface="Arial" panose="020B0604020202020204" pitchFamily="34" charset="0"/>
              <a:buChar char="•"/>
            </a:pPr>
            <a:r>
              <a:rPr lang="en-ZA" sz="2400" b="1" dirty="0" smtClean="0">
                <a:solidFill>
                  <a:srgbClr val="336699"/>
                </a:solidFill>
              </a:rPr>
              <a:t>Head count index</a:t>
            </a:r>
          </a:p>
          <a:p>
            <a:pPr marL="342900" indent="-342900">
              <a:lnSpc>
                <a:spcPct val="90000"/>
              </a:lnSpc>
              <a:buFont typeface="Arial" panose="020B0604020202020204" pitchFamily="34" charset="0"/>
              <a:buChar char="•"/>
            </a:pPr>
            <a:r>
              <a:rPr lang="en-ZA" sz="2400" b="1" dirty="0" smtClean="0">
                <a:solidFill>
                  <a:srgbClr val="336699"/>
                </a:solidFill>
              </a:rPr>
              <a:t>Total poverty gap</a:t>
            </a:r>
          </a:p>
          <a:p>
            <a:pPr marL="342900" indent="-342900">
              <a:lnSpc>
                <a:spcPct val="90000"/>
              </a:lnSpc>
              <a:buFont typeface="Arial" panose="020B0604020202020204" pitchFamily="34" charset="0"/>
              <a:buChar char="•"/>
            </a:pPr>
            <a:r>
              <a:rPr lang="en-ZA" sz="2400" b="1" dirty="0" smtClean="0">
                <a:solidFill>
                  <a:srgbClr val="336699"/>
                </a:solidFill>
              </a:rPr>
              <a:t>Multi-</a:t>
            </a:r>
            <a:r>
              <a:rPr lang="en-ZA" sz="2400" b="1" dirty="0" err="1" smtClean="0">
                <a:solidFill>
                  <a:srgbClr val="336699"/>
                </a:solidFill>
              </a:rPr>
              <a:t>dismensional</a:t>
            </a:r>
            <a:r>
              <a:rPr lang="en-ZA" sz="2400" b="1" dirty="0" smtClean="0">
                <a:solidFill>
                  <a:srgbClr val="336699"/>
                </a:solidFill>
              </a:rPr>
              <a:t> poverty index</a:t>
            </a:r>
            <a:endParaRPr lang="en-ZA" sz="2400" b="1" dirty="0">
              <a:solidFill>
                <a:srgbClr val="336699"/>
              </a:solidFill>
            </a:endParaRPr>
          </a:p>
        </p:txBody>
      </p:sp>
    </p:spTree>
    <p:extLst>
      <p:ext uri="{BB962C8B-B14F-4D97-AF65-F5344CB8AC3E}">
        <p14:creationId xmlns:p14="http://schemas.microsoft.com/office/powerpoint/2010/main" val="3647579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orenz curv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844824"/>
            <a:ext cx="3672408" cy="36724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9232" y="1128402"/>
            <a:ext cx="5184576" cy="4862870"/>
          </a:xfrm>
          <a:prstGeom prst="rect">
            <a:avLst/>
          </a:prstGeom>
        </p:spPr>
        <p:txBody>
          <a:bodyPr wrap="square">
            <a:spAutoFit/>
          </a:bodyPr>
          <a:lstStyle/>
          <a:p>
            <a:pPr algn="just"/>
            <a:r>
              <a:rPr lang="en-ZA" dirty="0"/>
              <a:t>A set of idealized Lorenz curves are </a:t>
            </a:r>
            <a:r>
              <a:rPr lang="en-ZA" sz="2000" dirty="0"/>
              <a:t>shown in the figure. The sloping straight green </a:t>
            </a:r>
            <a:r>
              <a:rPr lang="en-ZA" dirty="0"/>
              <a:t>line is the Lorenz curve of an idealized perfectly egalitarian society - where everybody has exactly the same income. The red Lorenz curve - horizontal and then vertical - is that for the extreme authoritarian or totalitarian society where one person has all the income. Curves for societies with intermediate income distributions are shown. To clarify the meaning of the curves, the significance of one point (black) on one of the curves is displayed. The open circle point on the same curve has the coordinates: 80% of the population earns 64% of the income. Or, what is equivalent, the richest 20% of the population earns 36% of the income. </a:t>
            </a:r>
          </a:p>
        </p:txBody>
      </p:sp>
      <p:sp>
        <p:nvSpPr>
          <p:cNvPr id="6" name="TextBox 5"/>
          <p:cNvSpPr txBox="1"/>
          <p:nvPr/>
        </p:nvSpPr>
        <p:spPr>
          <a:xfrm>
            <a:off x="899592" y="75852"/>
            <a:ext cx="6840760" cy="424732"/>
          </a:xfrm>
          <a:prstGeom prst="rect">
            <a:avLst/>
          </a:prstGeom>
          <a:noFill/>
        </p:spPr>
        <p:txBody>
          <a:bodyPr wrap="square" rtlCol="0">
            <a:spAutoFit/>
          </a:bodyPr>
          <a:lstStyle/>
          <a:p>
            <a:pPr>
              <a:lnSpc>
                <a:spcPct val="90000"/>
              </a:lnSpc>
            </a:pPr>
            <a:r>
              <a:rPr lang="en-ZA" sz="2400" dirty="0" smtClean="0"/>
              <a:t>The Lorenz curve</a:t>
            </a:r>
            <a:endParaRPr lang="en-ZA" sz="2400" dirty="0"/>
          </a:p>
        </p:txBody>
      </p:sp>
      <p:sp>
        <p:nvSpPr>
          <p:cNvPr id="7" name="Rectangle 3"/>
          <p:cNvSpPr>
            <a:spLocks noChangeArrowheads="1"/>
          </p:cNvSpPr>
          <p:nvPr/>
        </p:nvSpPr>
        <p:spPr bwMode="auto">
          <a:xfrm>
            <a:off x="633670" y="6003107"/>
            <a:ext cx="60985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altLang="en-US" sz="1400" b="1" dirty="0" smtClean="0">
                <a:solidFill>
                  <a:srgbClr val="0070C0"/>
                </a:solidFill>
                <a:latin typeface="Arial" pitchFamily="34" charset="0"/>
                <a:cs typeface="Arial" pitchFamily="34" charset="0"/>
              </a:rPr>
              <a:t>Source: http</a:t>
            </a:r>
            <a:r>
              <a:rPr lang="en-US" altLang="en-US" sz="1400" b="1" dirty="0">
                <a:solidFill>
                  <a:srgbClr val="0070C0"/>
                </a:solidFill>
                <a:latin typeface="Arial" pitchFamily="34" charset="0"/>
                <a:cs typeface="Arial" pitchFamily="34" charset="0"/>
              </a:rPr>
              <a:t>://www.physics.ucla.edu/~chester/GINI/</a:t>
            </a:r>
            <a:endParaRPr kumimoji="0" lang="en-US" altLang="en-US" sz="1800" b="1" i="0" u="none" strike="noStrike" cap="none" normalizeH="0" baseline="0" dirty="0" smtClean="0">
              <a:ln>
                <a:noFill/>
              </a:ln>
              <a:solidFill>
                <a:srgbClr val="0070C0"/>
              </a:solidFill>
              <a:effectLst/>
              <a:latin typeface="Arial" pitchFamily="34" charset="0"/>
              <a:cs typeface="Arial" pitchFamily="34" charset="0"/>
            </a:endParaRPr>
          </a:p>
        </p:txBody>
      </p:sp>
      <p:sp>
        <p:nvSpPr>
          <p:cNvPr id="8" name="TextBox 7"/>
          <p:cNvSpPr txBox="1"/>
          <p:nvPr/>
        </p:nvSpPr>
        <p:spPr>
          <a:xfrm>
            <a:off x="7251918" y="3559837"/>
            <a:ext cx="360040" cy="424732"/>
          </a:xfrm>
          <a:prstGeom prst="rect">
            <a:avLst/>
          </a:prstGeom>
          <a:noFill/>
        </p:spPr>
        <p:txBody>
          <a:bodyPr wrap="square" rtlCol="0">
            <a:spAutoFit/>
          </a:bodyPr>
          <a:lstStyle/>
          <a:p>
            <a:pPr>
              <a:lnSpc>
                <a:spcPct val="90000"/>
              </a:lnSpc>
            </a:pPr>
            <a:r>
              <a:rPr lang="en-ZA" sz="2400" b="1" dirty="0" smtClean="0">
                <a:solidFill>
                  <a:srgbClr val="FF00FF"/>
                </a:solidFill>
              </a:rPr>
              <a:t>A</a:t>
            </a:r>
            <a:endParaRPr lang="en-ZA" sz="2400" b="1" dirty="0">
              <a:solidFill>
                <a:srgbClr val="FF00FF"/>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4685534"/>
            <a:ext cx="5492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9543" y="4685535"/>
            <a:ext cx="6096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8595721" y="2204864"/>
            <a:ext cx="360040" cy="432048"/>
          </a:xfrm>
          <a:prstGeom prst="rect">
            <a:avLst/>
          </a:prstGeom>
          <a:noFill/>
        </p:spPr>
        <p:txBody>
          <a:bodyPr wrap="square" rtlCol="0">
            <a:spAutoFit/>
          </a:bodyPr>
          <a:lstStyle/>
          <a:p>
            <a:pPr>
              <a:lnSpc>
                <a:spcPct val="90000"/>
              </a:lnSpc>
            </a:pPr>
            <a:r>
              <a:rPr lang="en-ZA" sz="2400" b="1" dirty="0" smtClean="0">
                <a:solidFill>
                  <a:srgbClr val="FF00FF"/>
                </a:solidFill>
              </a:rPr>
              <a:t>D</a:t>
            </a:r>
            <a:endParaRPr lang="en-ZA" sz="2400"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circle(in)">
                                      <p:cBhvr>
                                        <p:cTn id="19" dur="20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076"/>
                                        </p:tgtEl>
                                        <p:attrNameLst>
                                          <p:attrName>style.visibility</p:attrName>
                                        </p:attrNameLst>
                                      </p:cBhvr>
                                      <p:to>
                                        <p:strVal val="visible"/>
                                      </p:to>
                                    </p:set>
                                    <p:animEffect transition="in" filter="fade">
                                      <p:cBhvr>
                                        <p:cTn id="38" dur="1000"/>
                                        <p:tgtEl>
                                          <p:spTgt spid="3076"/>
                                        </p:tgtEl>
                                      </p:cBhvr>
                                    </p:animEffect>
                                    <p:anim calcmode="lin" valueType="num">
                                      <p:cBhvr>
                                        <p:cTn id="39" dur="1000" fill="hold"/>
                                        <p:tgtEl>
                                          <p:spTgt spid="3076"/>
                                        </p:tgtEl>
                                        <p:attrNameLst>
                                          <p:attrName>ppt_x</p:attrName>
                                        </p:attrNameLst>
                                      </p:cBhvr>
                                      <p:tavLst>
                                        <p:tav tm="0">
                                          <p:val>
                                            <p:strVal val="#ppt_x"/>
                                          </p:val>
                                        </p:tav>
                                        <p:tav tm="100000">
                                          <p:val>
                                            <p:strVal val="#ppt_x"/>
                                          </p:val>
                                        </p:tav>
                                      </p:tavLst>
                                    </p:anim>
                                    <p:anim calcmode="lin" valueType="num">
                                      <p:cBhvr>
                                        <p:cTn id="40"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077"/>
                                        </p:tgtEl>
                                        <p:attrNameLst>
                                          <p:attrName>style.visibility</p:attrName>
                                        </p:attrNameLst>
                                      </p:cBhvr>
                                      <p:to>
                                        <p:strVal val="visible"/>
                                      </p:to>
                                    </p:set>
                                    <p:animEffect transition="in" filter="fade">
                                      <p:cBhvr>
                                        <p:cTn id="45" dur="1000"/>
                                        <p:tgtEl>
                                          <p:spTgt spid="3077"/>
                                        </p:tgtEl>
                                      </p:cBhvr>
                                    </p:animEffect>
                                    <p:anim calcmode="lin" valueType="num">
                                      <p:cBhvr>
                                        <p:cTn id="46" dur="1000" fill="hold"/>
                                        <p:tgtEl>
                                          <p:spTgt spid="3077"/>
                                        </p:tgtEl>
                                        <p:attrNameLst>
                                          <p:attrName>ppt_x</p:attrName>
                                        </p:attrNameLst>
                                      </p:cBhvr>
                                      <p:tavLst>
                                        <p:tav tm="0">
                                          <p:val>
                                            <p:strVal val="#ppt_x"/>
                                          </p:val>
                                        </p:tav>
                                        <p:tav tm="100000">
                                          <p:val>
                                            <p:strVal val="#ppt_x"/>
                                          </p:val>
                                        </p:tav>
                                      </p:tavLst>
                                    </p:anim>
                                    <p:anim calcmode="lin" valueType="num">
                                      <p:cBhvr>
                                        <p:cTn id="47" dur="1000" fill="hold"/>
                                        <p:tgtEl>
                                          <p:spTgt spid="3077"/>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ea rat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5037" y="1268760"/>
            <a:ext cx="2615960" cy="172819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26910" y="6247184"/>
            <a:ext cx="4555799" cy="307777"/>
          </a:xfrm>
          <a:prstGeom prst="rect">
            <a:avLst/>
          </a:prstGeom>
        </p:spPr>
        <p:txBody>
          <a:bodyPr wrap="none">
            <a:spAutoFit/>
          </a:bodyPr>
          <a:lstStyle/>
          <a:p>
            <a:pPr lvl="0" algn="ctr" fontAlgn="base">
              <a:spcBef>
                <a:spcPct val="0"/>
              </a:spcBef>
              <a:spcAft>
                <a:spcPct val="0"/>
              </a:spcAft>
            </a:pPr>
            <a:r>
              <a:rPr lang="en-US" altLang="en-US" sz="1400" b="1" dirty="0">
                <a:solidFill>
                  <a:srgbClr val="0070C0"/>
                </a:solidFill>
                <a:latin typeface="Arial" pitchFamily="34" charset="0"/>
                <a:cs typeface="Arial" pitchFamily="34" charset="0"/>
              </a:rPr>
              <a:t>Source: http://www.physics.ucla.edu/~chester/GINI/</a:t>
            </a:r>
            <a:endParaRPr lang="en-US" altLang="en-US" b="1" dirty="0">
              <a:solidFill>
                <a:srgbClr val="0070C0"/>
              </a:solidFill>
              <a:latin typeface="Arial" pitchFamily="34" charset="0"/>
              <a:cs typeface="Arial" pitchFamily="34" charset="0"/>
            </a:endParaRPr>
          </a:p>
        </p:txBody>
      </p:sp>
      <p:sp>
        <p:nvSpPr>
          <p:cNvPr id="5" name="Rectangle 4"/>
          <p:cNvSpPr/>
          <p:nvPr/>
        </p:nvSpPr>
        <p:spPr>
          <a:xfrm>
            <a:off x="467544" y="1076538"/>
            <a:ext cx="5131863" cy="5016758"/>
          </a:xfrm>
          <a:prstGeom prst="rect">
            <a:avLst/>
          </a:prstGeom>
        </p:spPr>
        <p:txBody>
          <a:bodyPr wrap="square">
            <a:spAutoFit/>
          </a:bodyPr>
          <a:lstStyle/>
          <a:p>
            <a:pPr algn="just"/>
            <a:r>
              <a:rPr lang="en-ZA" sz="1600" dirty="0">
                <a:solidFill>
                  <a:schemeClr val="accent1">
                    <a:lumMod val="50000"/>
                  </a:schemeClr>
                </a:solidFill>
              </a:rPr>
              <a:t>Quite simply the </a:t>
            </a:r>
            <a:r>
              <a:rPr lang="en-ZA" sz="1600" dirty="0" err="1">
                <a:solidFill>
                  <a:schemeClr val="accent1">
                    <a:lumMod val="50000"/>
                  </a:schemeClr>
                </a:solidFill>
              </a:rPr>
              <a:t>Gini</a:t>
            </a:r>
            <a:r>
              <a:rPr lang="en-ZA" sz="1600" dirty="0">
                <a:solidFill>
                  <a:schemeClr val="accent1">
                    <a:lumMod val="50000"/>
                  </a:schemeClr>
                </a:solidFill>
              </a:rPr>
              <a:t> index amounts to a ratio of two areas derived from the Lorenz plot: that between the green and the blue curve divided by the area of the triangle made by the green and the red curve. Here is a picture of the idea.</a:t>
            </a:r>
          </a:p>
          <a:p>
            <a:pPr algn="just"/>
            <a:r>
              <a:rPr lang="en-ZA" sz="1600" dirty="0">
                <a:solidFill>
                  <a:schemeClr val="accent1">
                    <a:lumMod val="50000"/>
                  </a:schemeClr>
                </a:solidFill>
              </a:rPr>
              <a:t>The </a:t>
            </a:r>
            <a:r>
              <a:rPr lang="en-ZA" sz="1600" dirty="0" err="1">
                <a:solidFill>
                  <a:schemeClr val="accent1">
                    <a:lumMod val="50000"/>
                  </a:schemeClr>
                </a:solidFill>
              </a:rPr>
              <a:t>Gini</a:t>
            </a:r>
            <a:r>
              <a:rPr lang="en-ZA" sz="1600" dirty="0">
                <a:solidFill>
                  <a:schemeClr val="accent1">
                    <a:lumMod val="50000"/>
                  </a:schemeClr>
                </a:solidFill>
              </a:rPr>
              <a:t> Index is zero (full equality) when everyone in the society earns exactly the same as everyone else. In a thoroughly totalitarian society, where all earn nothing except for the leader who earns everything, the </a:t>
            </a:r>
            <a:r>
              <a:rPr lang="en-ZA" sz="1600" dirty="0" err="1">
                <a:solidFill>
                  <a:schemeClr val="accent1">
                    <a:lumMod val="50000"/>
                  </a:schemeClr>
                </a:solidFill>
              </a:rPr>
              <a:t>Gini</a:t>
            </a:r>
            <a:r>
              <a:rPr lang="en-ZA" sz="1600" dirty="0">
                <a:solidFill>
                  <a:schemeClr val="accent1">
                    <a:lumMod val="50000"/>
                  </a:schemeClr>
                </a:solidFill>
              </a:rPr>
              <a:t> Index is 1 (or 100%). Needless to say, no country exists with </a:t>
            </a:r>
            <a:r>
              <a:rPr lang="en-ZA" sz="1600" dirty="0" err="1">
                <a:solidFill>
                  <a:schemeClr val="accent1">
                    <a:lumMod val="50000"/>
                  </a:schemeClr>
                </a:solidFill>
              </a:rPr>
              <a:t>Gini</a:t>
            </a:r>
            <a:r>
              <a:rPr lang="en-ZA" sz="1600" dirty="0">
                <a:solidFill>
                  <a:schemeClr val="accent1">
                    <a:lumMod val="50000"/>
                  </a:schemeClr>
                </a:solidFill>
              </a:rPr>
              <a:t> Index zero or one. Since the extremes are evidently unstable - they cannot persist - there must be an optimum GINI! What principle governs the optimization? I confess to not knowing. In the real world the Index ranges between about .25 (25% or just 25 in the published tables) to .70 (70 in tables).</a:t>
            </a:r>
          </a:p>
          <a:p>
            <a:pPr algn="just"/>
            <a:r>
              <a:rPr lang="en-ZA" sz="1600" dirty="0">
                <a:solidFill>
                  <a:schemeClr val="accent1">
                    <a:lumMod val="50000"/>
                  </a:schemeClr>
                </a:solidFill>
              </a:rPr>
              <a:t>A list of the </a:t>
            </a:r>
            <a:r>
              <a:rPr lang="en-ZA" sz="1600" dirty="0" err="1">
                <a:solidFill>
                  <a:schemeClr val="accent1">
                    <a:lumMod val="50000"/>
                  </a:schemeClr>
                </a:solidFill>
              </a:rPr>
              <a:t>gini</a:t>
            </a:r>
            <a:r>
              <a:rPr lang="en-ZA" sz="1600" dirty="0">
                <a:solidFill>
                  <a:schemeClr val="accent1">
                    <a:lumMod val="50000"/>
                  </a:schemeClr>
                </a:solidFill>
              </a:rPr>
              <a:t> indices for most of the countries of the world is given by the Central Intelligence Agency in </a:t>
            </a:r>
            <a:r>
              <a:rPr lang="en-ZA" sz="1600" dirty="0" smtClean="0">
                <a:solidFill>
                  <a:schemeClr val="accent1">
                    <a:lumMod val="50000"/>
                  </a:schemeClr>
                </a:solidFill>
              </a:rPr>
              <a:t>its </a:t>
            </a:r>
            <a:r>
              <a:rPr lang="en-ZA" sz="1600" b="1" dirty="0" smtClean="0">
                <a:solidFill>
                  <a:schemeClr val="accent1">
                    <a:lumMod val="50000"/>
                  </a:schemeClr>
                </a:solidFill>
                <a:hlinkClick r:id="rId3" tooltip="Gini indices"/>
              </a:rPr>
              <a:t>World </a:t>
            </a:r>
            <a:r>
              <a:rPr lang="en-ZA" sz="1600" b="1" dirty="0" err="1" smtClean="0">
                <a:solidFill>
                  <a:schemeClr val="accent1">
                    <a:lumMod val="50000"/>
                  </a:schemeClr>
                </a:solidFill>
                <a:hlinkClick r:id="rId3" tooltip="Gini indices"/>
              </a:rPr>
              <a:t>Factbook</a:t>
            </a:r>
            <a:r>
              <a:rPr lang="en-ZA" sz="1600" b="1" dirty="0" smtClean="0">
                <a:solidFill>
                  <a:schemeClr val="accent1">
                    <a:lumMod val="50000"/>
                  </a:schemeClr>
                </a:solidFill>
              </a:rPr>
              <a:t>.</a:t>
            </a:r>
            <a:endParaRPr lang="en-ZA" sz="1600" b="1" dirty="0">
              <a:solidFill>
                <a:schemeClr val="accent1">
                  <a:lumMod val="50000"/>
                </a:schemeClr>
              </a:solidFill>
            </a:endParaRPr>
          </a:p>
        </p:txBody>
      </p:sp>
      <p:sp>
        <p:nvSpPr>
          <p:cNvPr id="6" name="TextBox 5"/>
          <p:cNvSpPr txBox="1"/>
          <p:nvPr/>
        </p:nvSpPr>
        <p:spPr>
          <a:xfrm>
            <a:off x="1079740" y="412164"/>
            <a:ext cx="4032448" cy="432048"/>
          </a:xfrm>
          <a:prstGeom prst="rect">
            <a:avLst/>
          </a:prstGeom>
          <a:noFill/>
        </p:spPr>
        <p:txBody>
          <a:bodyPr wrap="square" rtlCol="0">
            <a:spAutoFit/>
          </a:bodyPr>
          <a:lstStyle/>
          <a:p>
            <a:pPr>
              <a:lnSpc>
                <a:spcPct val="90000"/>
              </a:lnSpc>
            </a:pPr>
            <a:r>
              <a:rPr lang="en-ZA" sz="2400" dirty="0" smtClean="0"/>
              <a:t>The </a:t>
            </a:r>
            <a:r>
              <a:rPr lang="en-ZA" sz="2400" dirty="0" err="1" smtClean="0"/>
              <a:t>Gini</a:t>
            </a:r>
            <a:r>
              <a:rPr lang="en-ZA" sz="2400" dirty="0" smtClean="0"/>
              <a:t> coefficient</a:t>
            </a:r>
            <a:endParaRPr lang="en-ZA" sz="2400" dirty="0"/>
          </a:p>
        </p:txBody>
      </p:sp>
      <p:sp>
        <p:nvSpPr>
          <p:cNvPr id="8" name="Rectangle 7"/>
          <p:cNvSpPr/>
          <p:nvPr/>
        </p:nvSpPr>
        <p:spPr>
          <a:xfrm>
            <a:off x="7884368" y="3400251"/>
            <a:ext cx="377026" cy="369332"/>
          </a:xfrm>
          <a:prstGeom prst="rect">
            <a:avLst/>
          </a:prstGeom>
        </p:spPr>
        <p:txBody>
          <a:bodyPr wrap="none">
            <a:spAutoFit/>
          </a:bodyPr>
          <a:lstStyle/>
          <a:p>
            <a:r>
              <a:rPr lang="en-ZA" b="1" dirty="0" smtClean="0">
                <a:solidFill>
                  <a:schemeClr val="tx2">
                    <a:lumMod val="95000"/>
                    <a:lumOff val="5000"/>
                  </a:schemeClr>
                </a:solidFill>
              </a:rPr>
              <a:t>   </a:t>
            </a:r>
            <a:endParaRPr lang="en-ZA" b="1" dirty="0">
              <a:solidFill>
                <a:srgbClr val="FF00FF"/>
              </a:solidFill>
            </a:endParaRPr>
          </a:p>
        </p:txBody>
      </p:sp>
      <p:sp>
        <p:nvSpPr>
          <p:cNvPr id="10" name="TextBox 9"/>
          <p:cNvSpPr txBox="1"/>
          <p:nvPr/>
        </p:nvSpPr>
        <p:spPr>
          <a:xfrm>
            <a:off x="6228184" y="3603384"/>
            <a:ext cx="2160240" cy="757130"/>
          </a:xfrm>
          <a:prstGeom prst="rect">
            <a:avLst/>
          </a:prstGeom>
          <a:noFill/>
        </p:spPr>
        <p:txBody>
          <a:bodyPr wrap="square" rtlCol="0">
            <a:spAutoFit/>
          </a:bodyPr>
          <a:lstStyle/>
          <a:p>
            <a:pPr>
              <a:lnSpc>
                <a:spcPct val="90000"/>
              </a:lnSpc>
            </a:pPr>
            <a:endParaRPr lang="en-ZA" sz="2400" dirty="0" smtClean="0"/>
          </a:p>
          <a:p>
            <a:pPr>
              <a:lnSpc>
                <a:spcPct val="90000"/>
              </a:lnSpc>
            </a:pPr>
            <a:r>
              <a:rPr lang="en-ZA" sz="2400" dirty="0" smtClean="0"/>
              <a:t>g =</a:t>
            </a:r>
            <a:endParaRPr lang="en-ZA" sz="2400"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4567" y="3535396"/>
            <a:ext cx="5969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946048" y="3769583"/>
            <a:ext cx="1944216" cy="424732"/>
          </a:xfrm>
          <a:prstGeom prst="rect">
            <a:avLst/>
          </a:prstGeom>
          <a:noFill/>
        </p:spPr>
        <p:txBody>
          <a:bodyPr wrap="square" rtlCol="0">
            <a:spAutoFit/>
          </a:bodyPr>
          <a:lstStyle/>
          <a:p>
            <a:pPr>
              <a:lnSpc>
                <a:spcPct val="90000"/>
              </a:lnSpc>
            </a:pPr>
            <a:r>
              <a:rPr lang="en-ZA" sz="2400" dirty="0" smtClean="0"/>
              <a:t>_____</a:t>
            </a:r>
            <a:endParaRPr lang="en-ZA" sz="2400" dirty="0"/>
          </a:p>
        </p:txBody>
      </p:sp>
      <p:sp>
        <p:nvSpPr>
          <p:cNvPr id="12" name="TextBox 11"/>
          <p:cNvSpPr txBox="1"/>
          <p:nvPr/>
        </p:nvSpPr>
        <p:spPr>
          <a:xfrm>
            <a:off x="7070304" y="4293096"/>
            <a:ext cx="1817186" cy="424732"/>
          </a:xfrm>
          <a:prstGeom prst="rect">
            <a:avLst/>
          </a:prstGeom>
          <a:noFill/>
        </p:spPr>
        <p:txBody>
          <a:bodyPr wrap="square" rtlCol="0">
            <a:spAutoFit/>
          </a:bodyPr>
          <a:lstStyle/>
          <a:p>
            <a:pPr>
              <a:lnSpc>
                <a:spcPct val="90000"/>
              </a:lnSpc>
            </a:pPr>
            <a:r>
              <a:rPr lang="en-ZA" sz="2400" b="1" dirty="0" smtClean="0">
                <a:solidFill>
                  <a:srgbClr val="FF00FF"/>
                </a:solidFill>
              </a:rPr>
              <a:t>BCD</a:t>
            </a:r>
            <a:endParaRPr lang="en-ZA" sz="2400" b="1" dirty="0">
              <a:solidFill>
                <a:srgbClr val="FF00FF"/>
              </a:solidFill>
            </a:endParaRP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circle(in)">
                                      <p:cBhvr>
                                        <p:cTn id="19" dur="2000"/>
                                        <p:tgtEl>
                                          <p:spTgt spid="409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099"/>
                                        </p:tgtEl>
                                        <p:attrNameLst>
                                          <p:attrName>style.visibility</p:attrName>
                                        </p:attrNameLst>
                                      </p:cBhvr>
                                      <p:to>
                                        <p:strVal val="visible"/>
                                      </p:to>
                                    </p:set>
                                    <p:animEffect transition="in" filter="fade">
                                      <p:cBhvr>
                                        <p:cTn id="45" dur="1000"/>
                                        <p:tgtEl>
                                          <p:spTgt spid="4099"/>
                                        </p:tgtEl>
                                      </p:cBhvr>
                                    </p:animEffect>
                                    <p:anim calcmode="lin" valueType="num">
                                      <p:cBhvr>
                                        <p:cTn id="46" dur="1000" fill="hold"/>
                                        <p:tgtEl>
                                          <p:spTgt spid="4099"/>
                                        </p:tgtEl>
                                        <p:attrNameLst>
                                          <p:attrName>ppt_x</p:attrName>
                                        </p:attrNameLst>
                                      </p:cBhvr>
                                      <p:tavLst>
                                        <p:tav tm="0">
                                          <p:val>
                                            <p:strVal val="#ppt_x"/>
                                          </p:val>
                                        </p:tav>
                                        <p:tav tm="100000">
                                          <p:val>
                                            <p:strVal val="#ppt_x"/>
                                          </p:val>
                                        </p:tav>
                                      </p:tavLst>
                                    </p:anim>
                                    <p:anim calcmode="lin" valueType="num">
                                      <p:cBhvr>
                                        <p:cTn id="47" dur="1000" fill="hold"/>
                                        <p:tgtEl>
                                          <p:spTgt spid="4099"/>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1640" y="476672"/>
            <a:ext cx="6912768" cy="424732"/>
          </a:xfrm>
          <a:prstGeom prst="rect">
            <a:avLst/>
          </a:prstGeom>
          <a:noFill/>
        </p:spPr>
        <p:txBody>
          <a:bodyPr wrap="square" rtlCol="0">
            <a:spAutoFit/>
          </a:bodyPr>
          <a:lstStyle/>
          <a:p>
            <a:pPr>
              <a:lnSpc>
                <a:spcPct val="90000"/>
              </a:lnSpc>
            </a:pPr>
            <a:endParaRPr lang="en-ZA" sz="2400"/>
          </a:p>
        </p:txBody>
      </p:sp>
      <p:sp>
        <p:nvSpPr>
          <p:cNvPr id="6" name="TextBox 5"/>
          <p:cNvSpPr txBox="1"/>
          <p:nvPr/>
        </p:nvSpPr>
        <p:spPr>
          <a:xfrm>
            <a:off x="1259632" y="332656"/>
            <a:ext cx="6768752" cy="424732"/>
          </a:xfrm>
          <a:prstGeom prst="rect">
            <a:avLst/>
          </a:prstGeom>
          <a:noFill/>
        </p:spPr>
        <p:txBody>
          <a:bodyPr wrap="square" rtlCol="0">
            <a:spAutoFit/>
          </a:bodyPr>
          <a:lstStyle/>
          <a:p>
            <a:pPr>
              <a:lnSpc>
                <a:spcPct val="90000"/>
              </a:lnSpc>
            </a:pPr>
            <a:r>
              <a:rPr lang="en-ZA" sz="2400" dirty="0" smtClean="0"/>
              <a:t>Lorenz curve and </a:t>
            </a:r>
            <a:r>
              <a:rPr lang="en-ZA" sz="2400" dirty="0" err="1" smtClean="0"/>
              <a:t>gini</a:t>
            </a:r>
            <a:r>
              <a:rPr lang="en-ZA" sz="2400" dirty="0" smtClean="0"/>
              <a:t> coefficient</a:t>
            </a:r>
            <a:endParaRPr lang="en-ZA" sz="2400" dirty="0"/>
          </a:p>
        </p:txBody>
      </p:sp>
      <p:sp>
        <p:nvSpPr>
          <p:cNvPr id="7" name="TextBox 6"/>
          <p:cNvSpPr txBox="1"/>
          <p:nvPr/>
        </p:nvSpPr>
        <p:spPr>
          <a:xfrm>
            <a:off x="971600" y="1333027"/>
            <a:ext cx="6768752" cy="424732"/>
          </a:xfrm>
          <a:prstGeom prst="rect">
            <a:avLst/>
          </a:prstGeom>
          <a:noFill/>
        </p:spPr>
        <p:txBody>
          <a:bodyPr wrap="square" rtlCol="0">
            <a:spAutoFit/>
          </a:bodyPr>
          <a:lstStyle/>
          <a:p>
            <a:pPr>
              <a:lnSpc>
                <a:spcPct val="90000"/>
              </a:lnSpc>
            </a:pPr>
            <a:r>
              <a:rPr lang="en-ZA" sz="2400" dirty="0" smtClean="0">
                <a:solidFill>
                  <a:schemeClr val="accent1">
                    <a:lumMod val="75000"/>
                  </a:schemeClr>
                </a:solidFill>
              </a:rPr>
              <a:t>Work through Activity 1 of Study unit 3</a:t>
            </a:r>
            <a:endParaRPr lang="en-ZA" sz="2400" dirty="0">
              <a:solidFill>
                <a:schemeClr val="accent1">
                  <a:lumMod val="75000"/>
                </a:schemeClr>
              </a:solidFill>
            </a:endParaRPr>
          </a:p>
        </p:txBody>
      </p:sp>
      <p:sp>
        <p:nvSpPr>
          <p:cNvPr id="8" name="TextBox 7"/>
          <p:cNvSpPr txBox="1"/>
          <p:nvPr/>
        </p:nvSpPr>
        <p:spPr>
          <a:xfrm>
            <a:off x="755576" y="2852936"/>
            <a:ext cx="6840760" cy="3083921"/>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chemeClr val="accent5">
                    <a:lumMod val="50000"/>
                  </a:schemeClr>
                </a:solidFill>
              </a:rPr>
              <a:t>construct and explain a Lorenz curve</a:t>
            </a:r>
          </a:p>
          <a:p>
            <a:pPr marL="342900" indent="-342900">
              <a:lnSpc>
                <a:spcPct val="90000"/>
              </a:lnSpc>
              <a:buFont typeface="Arial" panose="020B0604020202020204" pitchFamily="34" charset="0"/>
              <a:buChar char="•"/>
            </a:pPr>
            <a:r>
              <a:rPr lang="en-ZA" sz="2400" dirty="0" smtClean="0">
                <a:solidFill>
                  <a:schemeClr val="accent5">
                    <a:lumMod val="50000"/>
                  </a:schemeClr>
                </a:solidFill>
              </a:rPr>
              <a:t>explain the derivation of the </a:t>
            </a:r>
            <a:r>
              <a:rPr lang="en-ZA" sz="2400" dirty="0" err="1" smtClean="0">
                <a:solidFill>
                  <a:schemeClr val="accent5">
                    <a:lumMod val="50000"/>
                  </a:schemeClr>
                </a:solidFill>
              </a:rPr>
              <a:t>gini</a:t>
            </a:r>
            <a:r>
              <a:rPr lang="en-ZA" sz="2400" dirty="0" smtClean="0">
                <a:solidFill>
                  <a:schemeClr val="accent5">
                    <a:lumMod val="50000"/>
                  </a:schemeClr>
                </a:solidFill>
              </a:rPr>
              <a:t> coefficient.</a:t>
            </a:r>
          </a:p>
          <a:p>
            <a:pPr marL="342900" indent="-342900">
              <a:lnSpc>
                <a:spcPct val="90000"/>
              </a:lnSpc>
              <a:buFont typeface="Arial" panose="020B0604020202020204" pitchFamily="34" charset="0"/>
              <a:buChar char="•"/>
            </a:pPr>
            <a:r>
              <a:rPr lang="en-ZA" sz="2400" dirty="0" smtClean="0">
                <a:solidFill>
                  <a:schemeClr val="accent5">
                    <a:lumMod val="50000"/>
                  </a:schemeClr>
                </a:solidFill>
              </a:rPr>
              <a:t>calculate cumulative distributions of income.</a:t>
            </a:r>
          </a:p>
          <a:p>
            <a:pPr marL="342900" indent="-342900">
              <a:lnSpc>
                <a:spcPct val="90000"/>
              </a:lnSpc>
              <a:buFont typeface="Arial" panose="020B0604020202020204" pitchFamily="34" charset="0"/>
              <a:buChar char="•"/>
            </a:pPr>
            <a:r>
              <a:rPr lang="en-ZA" sz="2400" dirty="0" smtClean="0">
                <a:solidFill>
                  <a:schemeClr val="accent5">
                    <a:lumMod val="50000"/>
                  </a:schemeClr>
                </a:solidFill>
              </a:rPr>
              <a:t>describe the measurement of absolute poverty, headcount index and the total poverty gap.</a:t>
            </a:r>
          </a:p>
          <a:p>
            <a:pPr marL="342900" indent="-342900">
              <a:lnSpc>
                <a:spcPct val="90000"/>
              </a:lnSpc>
              <a:buFont typeface="Arial" panose="020B0604020202020204" pitchFamily="34" charset="0"/>
              <a:buChar char="•"/>
            </a:pPr>
            <a:endParaRPr lang="en-ZA" sz="2400" dirty="0"/>
          </a:p>
        </p:txBody>
      </p:sp>
      <p:sp>
        <p:nvSpPr>
          <p:cNvPr id="9" name="TextBox 8"/>
          <p:cNvSpPr txBox="1"/>
          <p:nvPr/>
        </p:nvSpPr>
        <p:spPr>
          <a:xfrm>
            <a:off x="1907704" y="2132856"/>
            <a:ext cx="4320480" cy="432048"/>
          </a:xfrm>
          <a:prstGeom prst="rect">
            <a:avLst/>
          </a:prstGeom>
          <a:noFill/>
        </p:spPr>
        <p:txBody>
          <a:bodyPr wrap="square" rtlCol="0">
            <a:spAutoFit/>
          </a:bodyPr>
          <a:lstStyle/>
          <a:p>
            <a:pPr>
              <a:lnSpc>
                <a:spcPct val="90000"/>
              </a:lnSpc>
            </a:pPr>
            <a:r>
              <a:rPr lang="en-ZA" sz="2400" b="1" dirty="0" smtClean="0">
                <a:solidFill>
                  <a:srgbClr val="336699"/>
                </a:solidFill>
              </a:rPr>
              <a:t>YOU MUST BE ABLE TO:</a:t>
            </a:r>
            <a:endParaRPr lang="en-ZA" sz="2400" b="1" dirty="0">
              <a:solidFill>
                <a:srgbClr val="336699"/>
              </a:solidFill>
            </a:endParaRP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332656"/>
            <a:ext cx="6984776" cy="424732"/>
          </a:xfrm>
          <a:prstGeom prst="rect">
            <a:avLst/>
          </a:prstGeom>
          <a:noFill/>
        </p:spPr>
        <p:txBody>
          <a:bodyPr wrap="square" rtlCol="0">
            <a:spAutoFit/>
          </a:bodyPr>
          <a:lstStyle/>
          <a:p>
            <a:pPr>
              <a:lnSpc>
                <a:spcPct val="90000"/>
              </a:lnSpc>
            </a:pPr>
            <a:r>
              <a:rPr lang="en-ZA" sz="2400" dirty="0" smtClean="0"/>
              <a:t>Inequality and poverty in South Africa </a:t>
            </a:r>
            <a:endParaRPr lang="en-ZA" sz="2400" dirty="0"/>
          </a:p>
        </p:txBody>
      </p:sp>
      <p:sp>
        <p:nvSpPr>
          <p:cNvPr id="5" name="Rectangle 4"/>
          <p:cNvSpPr/>
          <p:nvPr/>
        </p:nvSpPr>
        <p:spPr>
          <a:xfrm>
            <a:off x="495254" y="2284476"/>
            <a:ext cx="3635896" cy="738664"/>
          </a:xfrm>
          <a:prstGeom prst="rect">
            <a:avLst/>
          </a:prstGeom>
        </p:spPr>
        <p:txBody>
          <a:bodyPr wrap="square">
            <a:spAutoFit/>
          </a:bodyPr>
          <a:lstStyle/>
          <a:p>
            <a:pPr algn="just"/>
            <a:r>
              <a:rPr lang="en-ZA" sz="1400" dirty="0">
                <a:solidFill>
                  <a:srgbClr val="336699"/>
                </a:solidFill>
                <a:latin typeface="arial"/>
              </a:rPr>
              <a:t>And this is only part of the dilemma we face in </a:t>
            </a:r>
            <a:r>
              <a:rPr lang="en-ZA" sz="1400" i="1" dirty="0">
                <a:solidFill>
                  <a:srgbClr val="336699"/>
                </a:solidFill>
                <a:latin typeface="arial"/>
              </a:rPr>
              <a:t>South Africa</a:t>
            </a:r>
            <a:r>
              <a:rPr lang="en-ZA" sz="1400" dirty="0">
                <a:solidFill>
                  <a:srgbClr val="336699"/>
                </a:solidFill>
                <a:latin typeface="arial"/>
              </a:rPr>
              <a:t>, because while </a:t>
            </a:r>
            <a:r>
              <a:rPr lang="en-ZA" sz="1400" i="1" dirty="0">
                <a:solidFill>
                  <a:srgbClr val="336699"/>
                </a:solidFill>
                <a:latin typeface="arial"/>
              </a:rPr>
              <a:t>poverty</a:t>
            </a:r>
            <a:r>
              <a:rPr lang="en-ZA" sz="1400" dirty="0">
                <a:solidFill>
                  <a:srgbClr val="336699"/>
                </a:solidFill>
                <a:latin typeface="arial"/>
              </a:rPr>
              <a:t> levels decline, </a:t>
            </a:r>
            <a:r>
              <a:rPr lang="en-ZA" sz="1400" i="1" dirty="0">
                <a:solidFill>
                  <a:srgbClr val="336699"/>
                </a:solidFill>
                <a:latin typeface="arial"/>
              </a:rPr>
              <a:t>inequality</a:t>
            </a:r>
            <a:r>
              <a:rPr lang="en-ZA" sz="1400" dirty="0">
                <a:solidFill>
                  <a:srgbClr val="336699"/>
                </a:solidFill>
                <a:latin typeface="arial"/>
              </a:rPr>
              <a:t> has increased</a:t>
            </a:r>
            <a:endParaRPr lang="en-ZA" sz="1400" dirty="0">
              <a:solidFill>
                <a:srgbClr val="336699"/>
              </a:solidFill>
            </a:endParaRPr>
          </a:p>
        </p:txBody>
      </p:sp>
      <p:sp>
        <p:nvSpPr>
          <p:cNvPr id="6" name="Rectangle 5"/>
          <p:cNvSpPr/>
          <p:nvPr/>
        </p:nvSpPr>
        <p:spPr>
          <a:xfrm>
            <a:off x="549006" y="1196752"/>
            <a:ext cx="3492134" cy="954107"/>
          </a:xfrm>
          <a:prstGeom prst="rect">
            <a:avLst/>
          </a:prstGeom>
        </p:spPr>
        <p:txBody>
          <a:bodyPr wrap="square">
            <a:spAutoFit/>
          </a:bodyPr>
          <a:lstStyle/>
          <a:p>
            <a:pPr algn="just"/>
            <a:r>
              <a:rPr lang="en-ZA" sz="1400" b="1" dirty="0">
                <a:solidFill>
                  <a:srgbClr val="336699"/>
                </a:solidFill>
              </a:rPr>
              <a:t>Today, almost half of South </a:t>
            </a:r>
            <a:r>
              <a:rPr lang="en-ZA" sz="1400" dirty="0">
                <a:solidFill>
                  <a:srgbClr val="336699"/>
                </a:solidFill>
                <a:latin typeface="Arial" panose="020B0604020202020204" pitchFamily="34" charset="0"/>
                <a:cs typeface="Arial" panose="020B0604020202020204" pitchFamily="34" charset="0"/>
              </a:rPr>
              <a:t>Africans</a:t>
            </a:r>
            <a:r>
              <a:rPr lang="en-ZA" sz="1400" b="1" dirty="0">
                <a:solidFill>
                  <a:srgbClr val="336699"/>
                </a:solidFill>
              </a:rPr>
              <a:t> are living below the poverty line, surviving on just over R500 a month </a:t>
            </a:r>
            <a:r>
              <a:rPr lang="en-ZA" sz="1400" b="1" dirty="0" smtClean="0">
                <a:solidFill>
                  <a:srgbClr val="336699"/>
                </a:solidFill>
              </a:rPr>
              <a:t>- </a:t>
            </a:r>
            <a:r>
              <a:rPr lang="en-ZA" sz="1400" b="1" dirty="0">
                <a:solidFill>
                  <a:srgbClr val="336699"/>
                </a:solidFill>
              </a:rPr>
              <a:t>an improvement from 1993</a:t>
            </a:r>
            <a:r>
              <a:rPr lang="en-ZA" sz="1400" dirty="0">
                <a:solidFill>
                  <a:srgbClr val="336699"/>
                </a:solidFill>
              </a:rPr>
              <a:t>.</a:t>
            </a:r>
          </a:p>
        </p:txBody>
      </p:sp>
      <p:sp>
        <p:nvSpPr>
          <p:cNvPr id="7" name="Rectangle 6"/>
          <p:cNvSpPr/>
          <p:nvPr/>
        </p:nvSpPr>
        <p:spPr>
          <a:xfrm>
            <a:off x="489915" y="3031098"/>
            <a:ext cx="3528392" cy="523220"/>
          </a:xfrm>
          <a:prstGeom prst="rect">
            <a:avLst/>
          </a:prstGeom>
        </p:spPr>
        <p:txBody>
          <a:bodyPr wrap="square">
            <a:spAutoFit/>
          </a:bodyPr>
          <a:lstStyle/>
          <a:p>
            <a:r>
              <a:rPr lang="en-ZA" sz="1400" b="1" dirty="0"/>
              <a:t>Poverty and inequality in South Africa</a:t>
            </a:r>
          </a:p>
          <a:p>
            <a:r>
              <a:rPr lang="en-ZA" sz="1400" dirty="0"/>
              <a:t>16 Sep </a:t>
            </a:r>
            <a:r>
              <a:rPr lang="en-ZA" sz="1400" dirty="0" smtClean="0"/>
              <a:t>2011, </a:t>
            </a:r>
            <a:r>
              <a:rPr lang="en-ZA" sz="1400" b="1" dirty="0" smtClean="0">
                <a:solidFill>
                  <a:srgbClr val="0070C0"/>
                </a:solidFill>
              </a:rPr>
              <a:t>www.mg.co.za </a:t>
            </a:r>
            <a:endParaRPr lang="en-ZA" sz="1400" b="1" dirty="0">
              <a:solidFill>
                <a:srgbClr val="0070C0"/>
              </a:solidFill>
            </a:endParaRPr>
          </a:p>
        </p:txBody>
      </p:sp>
      <p:pic>
        <p:nvPicPr>
          <p:cNvPr id="1032" name="Picture 8" descr="http://www.joburg.org.za/images/stories/2008/sep/econdev001.jpg"/>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831356" y="875887"/>
            <a:ext cx="3895149" cy="467417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2" name="Rectangle 11"/>
          <p:cNvSpPr/>
          <p:nvPr/>
        </p:nvSpPr>
        <p:spPr>
          <a:xfrm>
            <a:off x="5734356" y="5573544"/>
            <a:ext cx="2502024" cy="674031"/>
          </a:xfrm>
          <a:prstGeom prst="rect">
            <a:avLst/>
          </a:prstGeom>
        </p:spPr>
        <p:txBody>
          <a:bodyPr wrap="square">
            <a:spAutoFit/>
          </a:bodyPr>
          <a:lstStyle/>
          <a:p>
            <a:pPr>
              <a:lnSpc>
                <a:spcPct val="120000"/>
              </a:lnSpc>
            </a:pPr>
            <a:r>
              <a:rPr lang="en-ZA" sz="1050" b="1" dirty="0" err="1">
                <a:solidFill>
                  <a:schemeClr val="tx1">
                    <a:lumMod val="50000"/>
                  </a:schemeClr>
                </a:solidFill>
              </a:rPr>
              <a:t>Maponya</a:t>
            </a:r>
            <a:r>
              <a:rPr lang="en-ZA" sz="1050" b="1" dirty="0">
                <a:solidFill>
                  <a:schemeClr val="tx1">
                    <a:lumMod val="50000"/>
                  </a:schemeClr>
                </a:solidFill>
              </a:rPr>
              <a:t> Mall is by far the most upmarket of the malls in </a:t>
            </a:r>
            <a:r>
              <a:rPr lang="en-ZA" sz="1050" b="1" dirty="0" smtClean="0">
                <a:solidFill>
                  <a:schemeClr val="tx1">
                    <a:lumMod val="50000"/>
                  </a:schemeClr>
                </a:solidFill>
              </a:rPr>
              <a:t>Soweto. www.joburg.org.za</a:t>
            </a:r>
            <a:endParaRPr lang="en-ZA" sz="1050" b="1" dirty="0">
              <a:solidFill>
                <a:schemeClr val="tx1">
                  <a:lumMod val="50000"/>
                </a:schemeClr>
              </a:solidFill>
              <a:effectLst/>
            </a:endParaRPr>
          </a:p>
        </p:txBody>
      </p:sp>
      <p:pic>
        <p:nvPicPr>
          <p:cNvPr id="1034" name="Picture 10" descr="http://www.soweto.co.za/gallery/SowetoLife/images/squatter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754" y="3933056"/>
            <a:ext cx="3956715" cy="2532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anim calcmode="lin" valueType="num">
                                      <p:cBhvr additive="base">
                                        <p:cTn id="31" dur="500" fill="hold"/>
                                        <p:tgtEl>
                                          <p:spTgt spid="1034"/>
                                        </p:tgtEl>
                                        <p:attrNameLst>
                                          <p:attrName>ppt_x</p:attrName>
                                        </p:attrNameLst>
                                      </p:cBhvr>
                                      <p:tavLst>
                                        <p:tav tm="0">
                                          <p:val>
                                            <p:strVal val="#ppt_x"/>
                                          </p:val>
                                        </p:tav>
                                        <p:tav tm="100000">
                                          <p:val>
                                            <p:strVal val="#ppt_x"/>
                                          </p:val>
                                        </p:tav>
                                      </p:tavLst>
                                    </p:anim>
                                    <p:anim calcmode="lin" valueType="num">
                                      <p:cBhvr additive="base">
                                        <p:cTn id="32" dur="500" fill="hold"/>
                                        <p:tgtEl>
                                          <p:spTgt spid="103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32"/>
                                        </p:tgtEl>
                                        <p:attrNameLst>
                                          <p:attrName>style.visibility</p:attrName>
                                        </p:attrNameLst>
                                      </p:cBhvr>
                                      <p:to>
                                        <p:strVal val="visible"/>
                                      </p:to>
                                    </p:set>
                                    <p:anim calcmode="lin" valueType="num">
                                      <p:cBhvr additive="base">
                                        <p:cTn id="37" dur="500" fill="hold"/>
                                        <p:tgtEl>
                                          <p:spTgt spid="1032"/>
                                        </p:tgtEl>
                                        <p:attrNameLst>
                                          <p:attrName>ppt_x</p:attrName>
                                        </p:attrNameLst>
                                      </p:cBhvr>
                                      <p:tavLst>
                                        <p:tav tm="0">
                                          <p:val>
                                            <p:strVal val="#ppt_x"/>
                                          </p:val>
                                        </p:tav>
                                        <p:tav tm="100000">
                                          <p:val>
                                            <p:strVal val="#ppt_x"/>
                                          </p:val>
                                        </p:tav>
                                      </p:tavLst>
                                    </p:anim>
                                    <p:anim calcmode="lin" valueType="num">
                                      <p:cBhvr additive="base">
                                        <p:cTn id="38"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4306"/>
            <a:ext cx="8460432" cy="424732"/>
          </a:xfrm>
          <a:prstGeom prst="rect">
            <a:avLst/>
          </a:prstGeom>
          <a:noFill/>
        </p:spPr>
        <p:txBody>
          <a:bodyPr wrap="square" rtlCol="0">
            <a:spAutoFit/>
          </a:bodyPr>
          <a:lstStyle/>
          <a:p>
            <a:pPr>
              <a:lnSpc>
                <a:spcPct val="90000"/>
              </a:lnSpc>
            </a:pPr>
            <a:r>
              <a:rPr lang="en-ZA" sz="2400" dirty="0" smtClean="0"/>
              <a:t>Inequality and poverty in South-Africa – SEE Study unit 3</a:t>
            </a:r>
            <a:endParaRPr lang="en-ZA" sz="2400" dirty="0"/>
          </a:p>
        </p:txBody>
      </p:sp>
      <p:sp>
        <p:nvSpPr>
          <p:cNvPr id="3" name="TextBox 2"/>
          <p:cNvSpPr txBox="1"/>
          <p:nvPr/>
        </p:nvSpPr>
        <p:spPr>
          <a:xfrm>
            <a:off x="431540" y="980728"/>
            <a:ext cx="6552728" cy="757130"/>
          </a:xfrm>
          <a:prstGeom prst="rect">
            <a:avLst/>
          </a:prstGeom>
          <a:noFill/>
        </p:spPr>
        <p:txBody>
          <a:bodyPr wrap="square" rtlCol="0">
            <a:spAutoFit/>
          </a:bodyPr>
          <a:lstStyle/>
          <a:p>
            <a:pPr algn="just">
              <a:lnSpc>
                <a:spcPct val="90000"/>
              </a:lnSpc>
            </a:pPr>
            <a:r>
              <a:rPr lang="en-ZA" sz="2400" b="1" dirty="0" smtClean="0">
                <a:solidFill>
                  <a:srgbClr val="336699"/>
                </a:solidFill>
              </a:rPr>
              <a:t>Describe the extent and nature of poverty in South Africa since 1994.</a:t>
            </a:r>
            <a:endParaRPr lang="en-ZA" sz="2400" b="1" dirty="0">
              <a:solidFill>
                <a:srgbClr val="336699"/>
              </a:solidFill>
            </a:endParaRPr>
          </a:p>
        </p:txBody>
      </p:sp>
      <p:sp>
        <p:nvSpPr>
          <p:cNvPr id="4" name="TextBox 3"/>
          <p:cNvSpPr txBox="1"/>
          <p:nvPr/>
        </p:nvSpPr>
        <p:spPr>
          <a:xfrm>
            <a:off x="290979" y="1988840"/>
            <a:ext cx="5832648"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chemeClr val="accent5">
                    <a:lumMod val="75000"/>
                  </a:schemeClr>
                </a:solidFill>
              </a:rPr>
              <a:t>Your answer must reflect facts and statistics</a:t>
            </a:r>
          </a:p>
          <a:p>
            <a:pPr marL="342900" indent="-342900">
              <a:lnSpc>
                <a:spcPct val="90000"/>
              </a:lnSpc>
              <a:buFont typeface="Arial" panose="020B0604020202020204" pitchFamily="34" charset="0"/>
              <a:buChar char="•"/>
            </a:pPr>
            <a:r>
              <a:rPr lang="en-ZA" sz="2400" b="1" dirty="0" smtClean="0">
                <a:solidFill>
                  <a:schemeClr val="accent5">
                    <a:lumMod val="75000"/>
                  </a:schemeClr>
                </a:solidFill>
              </a:rPr>
              <a:t>Avoid politics and sentiments</a:t>
            </a:r>
            <a:endParaRPr lang="en-ZA" sz="2400" b="1" dirty="0">
              <a:solidFill>
                <a:schemeClr val="accent5">
                  <a:lumMod val="75000"/>
                </a:schemeClr>
              </a:solidFill>
            </a:endParaRPr>
          </a:p>
        </p:txBody>
      </p:sp>
      <p:pic>
        <p:nvPicPr>
          <p:cNvPr id="1028" name="Picture 4" descr="http://inapcache.boston.com/universal/site_graphics/blogs/bigpicture/sapoverty_07_09/s05_000000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3212976"/>
            <a:ext cx="5184576" cy="338306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284875" y="3861048"/>
            <a:ext cx="3384376" cy="1477328"/>
          </a:xfrm>
          <a:prstGeom prst="rect">
            <a:avLst/>
          </a:prstGeom>
        </p:spPr>
        <p:txBody>
          <a:bodyPr wrap="square">
            <a:spAutoFit/>
          </a:bodyPr>
          <a:lstStyle/>
          <a:p>
            <a:pPr algn="just"/>
            <a:r>
              <a:rPr lang="en-ZA" dirty="0">
                <a:solidFill>
                  <a:schemeClr val="accent5">
                    <a:lumMod val="50000"/>
                  </a:schemeClr>
                </a:solidFill>
                <a:latin typeface="arial"/>
              </a:rPr>
              <a:t>A woman pushes a cart with a monthly supply of donated food aid at Coronation Park in Krugersdorp, March 6, 2010. (REUTERS/</a:t>
            </a:r>
            <a:r>
              <a:rPr lang="en-ZA" dirty="0" err="1">
                <a:solidFill>
                  <a:schemeClr val="accent5">
                    <a:lumMod val="50000"/>
                  </a:schemeClr>
                </a:solidFill>
                <a:latin typeface="arial"/>
              </a:rPr>
              <a:t>Finbarr</a:t>
            </a:r>
            <a:r>
              <a:rPr lang="en-ZA" dirty="0">
                <a:solidFill>
                  <a:schemeClr val="accent5">
                    <a:lumMod val="50000"/>
                  </a:schemeClr>
                </a:solidFill>
                <a:latin typeface="arial"/>
              </a:rPr>
              <a:t> O'Reilly</a:t>
            </a:r>
            <a:r>
              <a:rPr lang="en-ZA" dirty="0" smtClean="0">
                <a:solidFill>
                  <a:schemeClr val="accent5">
                    <a:lumMod val="50000"/>
                  </a:schemeClr>
                </a:solidFill>
                <a:latin typeface="arial"/>
              </a:rPr>
              <a:t>)</a:t>
            </a:r>
            <a:endParaRPr lang="en-ZA" dirty="0">
              <a:solidFill>
                <a:schemeClr val="accent5">
                  <a:lumMod val="50000"/>
                </a:schemeClr>
              </a:solidFill>
            </a:endParaRP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circle(in)">
                                      <p:cBhvr>
                                        <p:cTn id="26" dur="20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332656"/>
            <a:ext cx="6264696" cy="424732"/>
          </a:xfrm>
          <a:prstGeom prst="rect">
            <a:avLst/>
          </a:prstGeom>
          <a:noFill/>
        </p:spPr>
        <p:txBody>
          <a:bodyPr wrap="square" rtlCol="0">
            <a:spAutoFit/>
          </a:bodyPr>
          <a:lstStyle/>
          <a:p>
            <a:pPr>
              <a:lnSpc>
                <a:spcPct val="90000"/>
              </a:lnSpc>
            </a:pPr>
            <a:r>
              <a:rPr lang="en-ZA" sz="2400" dirty="0" smtClean="0"/>
              <a:t>Poverty, inequality and social welfare</a:t>
            </a:r>
            <a:endParaRPr lang="en-ZA" sz="2400" dirty="0"/>
          </a:p>
        </p:txBody>
      </p:sp>
      <p:sp>
        <p:nvSpPr>
          <p:cNvPr id="7" name="TextBox 6"/>
          <p:cNvSpPr txBox="1"/>
          <p:nvPr/>
        </p:nvSpPr>
        <p:spPr>
          <a:xfrm>
            <a:off x="323528" y="1052736"/>
            <a:ext cx="5904656" cy="424732"/>
          </a:xfrm>
          <a:prstGeom prst="rect">
            <a:avLst/>
          </a:prstGeom>
          <a:noFill/>
        </p:spPr>
        <p:txBody>
          <a:bodyPr wrap="square" rtlCol="0">
            <a:spAutoFit/>
          </a:bodyPr>
          <a:lstStyle/>
          <a:p>
            <a:pPr>
              <a:lnSpc>
                <a:spcPct val="90000"/>
              </a:lnSpc>
            </a:pPr>
            <a:r>
              <a:rPr lang="en-ZA" sz="2400" b="1" dirty="0" smtClean="0">
                <a:solidFill>
                  <a:srgbClr val="336699"/>
                </a:solidFill>
              </a:rPr>
              <a:t>Kuznets’s inverted – U hypothesis</a:t>
            </a:r>
            <a:endParaRPr lang="en-ZA" sz="2400" b="1" dirty="0">
              <a:solidFill>
                <a:srgbClr val="336699"/>
              </a:solidFill>
            </a:endParaRPr>
          </a:p>
        </p:txBody>
      </p:sp>
      <p:pic>
        <p:nvPicPr>
          <p:cNvPr id="1028" name="Picture 4" descr="http://www.motherjones.com/files/images/640px-kuznets_curv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76903"/>
            <a:ext cx="3987008" cy="244827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3887" y="4562547"/>
            <a:ext cx="3933544" cy="2086725"/>
          </a:xfrm>
          <a:prstGeom prst="rect">
            <a:avLst/>
          </a:prstGeom>
          <a:noFill/>
        </p:spPr>
        <p:txBody>
          <a:bodyPr wrap="square" rtlCol="0">
            <a:spAutoFit/>
          </a:bodyPr>
          <a:lstStyle/>
          <a:p>
            <a:pPr algn="just">
              <a:lnSpc>
                <a:spcPct val="90000"/>
              </a:lnSpc>
            </a:pPr>
            <a:r>
              <a:rPr lang="en-ZA" sz="2400" dirty="0">
                <a:solidFill>
                  <a:srgbClr val="006699"/>
                </a:solidFill>
              </a:rPr>
              <a:t>According to </a:t>
            </a:r>
            <a:r>
              <a:rPr lang="en-ZA" sz="2400" dirty="0" smtClean="0">
                <a:solidFill>
                  <a:srgbClr val="006699"/>
                </a:solidFill>
              </a:rPr>
              <a:t>Kuznets, </a:t>
            </a:r>
            <a:r>
              <a:rPr lang="en-ZA" sz="2400" dirty="0">
                <a:solidFill>
                  <a:srgbClr val="006699"/>
                </a:solidFill>
              </a:rPr>
              <a:t>in the initial stages of economic development, the income distribution is worsened, but in the later stages it is improved</a:t>
            </a:r>
            <a:endParaRPr lang="en-ZA" sz="2400" b="1" dirty="0">
              <a:solidFill>
                <a:srgbClr val="006699"/>
              </a:solidFill>
            </a:endParaRPr>
          </a:p>
        </p:txBody>
      </p:sp>
      <p:sp>
        <p:nvSpPr>
          <p:cNvPr id="2" name="Rectangle 1"/>
          <p:cNvSpPr/>
          <p:nvPr/>
        </p:nvSpPr>
        <p:spPr>
          <a:xfrm>
            <a:off x="403251" y="4125175"/>
            <a:ext cx="4320480" cy="261610"/>
          </a:xfrm>
          <a:prstGeom prst="rect">
            <a:avLst/>
          </a:prstGeom>
        </p:spPr>
        <p:txBody>
          <a:bodyPr wrap="square">
            <a:spAutoFit/>
          </a:bodyPr>
          <a:lstStyle/>
          <a:p>
            <a:r>
              <a:rPr lang="en-ZA" sz="1100" dirty="0" smtClean="0">
                <a:solidFill>
                  <a:srgbClr val="0070C0"/>
                </a:solidFill>
              </a:rPr>
              <a:t>www.economics-exposed.com/kuznets-inverted-u-curve</a:t>
            </a:r>
            <a:r>
              <a:rPr lang="en-ZA" sz="1100" dirty="0">
                <a:solidFill>
                  <a:srgbClr val="0070C0"/>
                </a:solidFill>
              </a:rPr>
              <a:t>/</a:t>
            </a: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circle(in)">
                                      <p:cBhvr>
                                        <p:cTn id="19" dur="2000"/>
                                        <p:tgtEl>
                                          <p:spTgt spid="102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2"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60648"/>
            <a:ext cx="6984776" cy="424732"/>
          </a:xfrm>
          <a:prstGeom prst="rect">
            <a:avLst/>
          </a:prstGeom>
          <a:noFill/>
        </p:spPr>
        <p:txBody>
          <a:bodyPr wrap="square" rtlCol="0">
            <a:spAutoFit/>
          </a:bodyPr>
          <a:lstStyle/>
          <a:p>
            <a:pPr>
              <a:lnSpc>
                <a:spcPct val="90000"/>
              </a:lnSpc>
            </a:pPr>
            <a:r>
              <a:rPr lang="en-ZA" sz="2400" dirty="0" smtClean="0"/>
              <a:t>Absolute poverty: extent and magnitude</a:t>
            </a:r>
            <a:endParaRPr lang="en-ZA" sz="2400" dirty="0"/>
          </a:p>
        </p:txBody>
      </p:sp>
      <p:pic>
        <p:nvPicPr>
          <p:cNvPr id="1026" name="Picture 2" descr="Urban poverty and slums in Cambodia">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487086" y="764704"/>
            <a:ext cx="6858000" cy="2286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2506" y="3140968"/>
            <a:ext cx="7992888" cy="4302716"/>
          </a:xfrm>
          <a:prstGeom prst="rect">
            <a:avLst/>
          </a:prstGeom>
          <a:noFill/>
        </p:spPr>
        <p:txBody>
          <a:bodyPr wrap="square" rtlCol="0">
            <a:spAutoFit/>
          </a:bodyPr>
          <a:lstStyle/>
          <a:p>
            <a:r>
              <a:rPr lang="en-ZA" sz="1200" dirty="0" smtClean="0">
                <a:solidFill>
                  <a:srgbClr val="0070C0"/>
                </a:solidFill>
              </a:rPr>
              <a:t>Urban poverty and slums in Cambodia – </a:t>
            </a:r>
            <a:r>
              <a:rPr lang="en-ZA" sz="1200" b="1" dirty="0" smtClean="0">
                <a:solidFill>
                  <a:srgbClr val="0070C0"/>
                </a:solidFill>
                <a:hlinkClick r:id="rId5"/>
              </a:rPr>
              <a:t>www.poverties.org</a:t>
            </a:r>
            <a:r>
              <a:rPr lang="en-ZA" sz="1200" dirty="0" smtClean="0">
                <a:solidFill>
                  <a:srgbClr val="0070C0"/>
                </a:solidFill>
              </a:rPr>
              <a:t> - </a:t>
            </a:r>
            <a:r>
              <a:rPr lang="en-ZA" sz="1200" b="1" dirty="0">
                <a:solidFill>
                  <a:srgbClr val="0070C0"/>
                </a:solidFill>
              </a:rPr>
              <a:t>What is Poverty ?</a:t>
            </a:r>
            <a:br>
              <a:rPr lang="en-ZA" sz="1200" b="1" dirty="0">
                <a:solidFill>
                  <a:srgbClr val="0070C0"/>
                </a:solidFill>
              </a:rPr>
            </a:br>
            <a:r>
              <a:rPr lang="en-ZA" sz="1200" b="1" dirty="0">
                <a:solidFill>
                  <a:srgbClr val="0070C0"/>
                </a:solidFill>
              </a:rPr>
              <a:t>The Stakes of a Good Definition</a:t>
            </a:r>
          </a:p>
          <a:p>
            <a:endParaRPr lang="en-ZA" sz="1200" dirty="0" smtClean="0">
              <a:solidFill>
                <a:srgbClr val="0070C0"/>
              </a:solidFill>
            </a:endParaRPr>
          </a:p>
          <a:p>
            <a:r>
              <a:rPr lang="en-ZA" sz="1600" dirty="0" smtClean="0"/>
              <a:t>What </a:t>
            </a:r>
            <a:r>
              <a:rPr lang="en-ZA" sz="1600" dirty="0"/>
              <a:t>is poverty… according to </a:t>
            </a:r>
            <a:r>
              <a:rPr lang="en-ZA" sz="1600" dirty="0" smtClean="0"/>
              <a:t>Encyclopaedia </a:t>
            </a:r>
            <a:r>
              <a:rPr lang="en-ZA" sz="1600" dirty="0"/>
              <a:t>Britannica (2008):</a:t>
            </a:r>
          </a:p>
          <a:p>
            <a:endParaRPr lang="en-ZA" sz="1600" i="1" dirty="0" smtClean="0"/>
          </a:p>
          <a:p>
            <a:r>
              <a:rPr lang="en-ZA" sz="1400" i="1" dirty="0" smtClean="0"/>
              <a:t>“</a:t>
            </a:r>
            <a:r>
              <a:rPr lang="en-ZA" sz="1400" i="1" dirty="0"/>
              <a:t>The state of one who lacks a usual or</a:t>
            </a:r>
            <a:r>
              <a:rPr lang="en-ZA" sz="1400" b="1" i="1" dirty="0"/>
              <a:t> socially acceptable amount of money or material possessions</a:t>
            </a:r>
            <a:r>
              <a:rPr lang="en-ZA" sz="1400" i="1" dirty="0"/>
              <a:t>. […] Whatever definition one uses, authorities and laypersons alike commonly assume that the effects of poverty are harmful to both individuals and socie</a:t>
            </a:r>
            <a:r>
              <a:rPr lang="en-ZA" sz="1600" i="1" dirty="0"/>
              <a:t>ty."</a:t>
            </a:r>
            <a:r>
              <a:rPr lang="en-ZA" sz="1600" dirty="0"/>
              <a:t> </a:t>
            </a:r>
            <a:endParaRPr lang="en-ZA" sz="1600" dirty="0" smtClean="0"/>
          </a:p>
          <a:p>
            <a:endParaRPr lang="en-ZA" sz="1400" dirty="0" smtClean="0"/>
          </a:p>
          <a:p>
            <a:r>
              <a:rPr lang="en-ZA" sz="1400" dirty="0" smtClean="0"/>
              <a:t>That’s </a:t>
            </a:r>
            <a:r>
              <a:rPr lang="en-ZA" sz="1400" dirty="0"/>
              <a:t>also the reason why the World Bank is now a self-proclaimed world fighter against poverty, with its slogan: “Our dream is a world free of poverty”. The UN as well has its own program aimed at reducing “by half, between 1990 and 2015, the proportion of people whose income is less than $1 a day”: the Millennium Development Goals. So… let’s </a:t>
            </a:r>
            <a:r>
              <a:rPr lang="en-ZA" sz="1400" dirty="0" smtClean="0"/>
              <a:t>observe </a:t>
            </a:r>
            <a:r>
              <a:rPr lang="en-ZA" sz="1400" dirty="0"/>
              <a:t>the connection between the question "What is poverty?" and the notion of </a:t>
            </a:r>
            <a:r>
              <a:rPr lang="en-ZA" sz="1400" dirty="0" smtClean="0"/>
              <a:t>economic </a:t>
            </a:r>
            <a:r>
              <a:rPr lang="en-ZA" sz="1400" dirty="0"/>
              <a:t>development.</a:t>
            </a:r>
            <a:br>
              <a:rPr lang="en-ZA" sz="1400" dirty="0"/>
            </a:br>
            <a:r>
              <a:rPr lang="en-ZA" sz="1400" dirty="0"/>
              <a:t/>
            </a:r>
            <a:br>
              <a:rPr lang="en-ZA" sz="1400" dirty="0"/>
            </a:br>
            <a:r>
              <a:rPr lang="en-ZA" sz="1400" dirty="0"/>
              <a:t/>
            </a:r>
            <a:br>
              <a:rPr lang="en-ZA" sz="1400" dirty="0"/>
            </a:br>
            <a:endParaRPr lang="en-ZA" sz="1400" dirty="0"/>
          </a:p>
          <a:p>
            <a:pPr>
              <a:lnSpc>
                <a:spcPct val="90000"/>
              </a:lnSpc>
            </a:pPr>
            <a:endParaRPr lang="en-ZA" sz="2400"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in)">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3958" y="1132060"/>
            <a:ext cx="5544616" cy="424732"/>
          </a:xfrm>
          <a:prstGeom prst="rect">
            <a:avLst/>
          </a:prstGeom>
          <a:noFill/>
        </p:spPr>
        <p:txBody>
          <a:bodyPr wrap="square" rtlCol="0">
            <a:spAutoFit/>
          </a:bodyPr>
          <a:lstStyle/>
          <a:p>
            <a:pPr>
              <a:lnSpc>
                <a:spcPct val="90000"/>
              </a:lnSpc>
            </a:pPr>
            <a:endParaRPr lang="en-ZA" sz="2400" dirty="0"/>
          </a:p>
        </p:txBody>
      </p:sp>
      <p:sp>
        <p:nvSpPr>
          <p:cNvPr id="3" name="Rectangle 2"/>
          <p:cNvSpPr/>
          <p:nvPr/>
        </p:nvSpPr>
        <p:spPr>
          <a:xfrm>
            <a:off x="179512" y="907954"/>
            <a:ext cx="3986902" cy="5816977"/>
          </a:xfrm>
          <a:prstGeom prst="rect">
            <a:avLst/>
          </a:prstGeom>
        </p:spPr>
        <p:txBody>
          <a:bodyPr wrap="square">
            <a:spAutoFit/>
          </a:bodyPr>
          <a:lstStyle/>
          <a:p>
            <a:pPr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latin typeface="Arial"/>
                <a:ea typeface="MS Mincho"/>
                <a:cs typeface="Arial"/>
              </a:rPr>
              <a:t> </a:t>
            </a:r>
            <a:r>
              <a:rPr lang="en-GB" dirty="0" smtClean="0">
                <a:latin typeface="Arial"/>
                <a:ea typeface="MS Mincho"/>
                <a:cs typeface="Arial"/>
                <a:sym typeface="Symbol"/>
              </a:rPr>
              <a:t></a:t>
            </a:r>
            <a:r>
              <a:rPr lang="en-GB" sz="1400" dirty="0">
                <a:latin typeface="Arial"/>
                <a:ea typeface="MS Mincho"/>
                <a:cs typeface="Arial"/>
              </a:rPr>
              <a:t>	</a:t>
            </a:r>
            <a:r>
              <a:rPr lang="en-GB" sz="1400" i="1" dirty="0">
                <a:solidFill>
                  <a:srgbClr val="006699"/>
                </a:solidFill>
                <a:latin typeface="Arial"/>
                <a:ea typeface="MS Mincho"/>
                <a:cs typeface="Arial"/>
              </a:rPr>
              <a:t>Race</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dirty="0">
                <a:solidFill>
                  <a:srgbClr val="006699"/>
                </a:solidFill>
                <a:latin typeface="Arial"/>
                <a:ea typeface="MS Mincho"/>
                <a:cs typeface="Arial"/>
              </a:rPr>
              <a:t>      Poverty is concentrated among Blacks and Coloureds. These groups experience higher rates of poverty than Indians and Whites</a:t>
            </a:r>
            <a:r>
              <a:rPr lang="en-GB" sz="1400" dirty="0" smtClean="0">
                <a:solidFill>
                  <a:srgbClr val="006699"/>
                </a:solidFill>
                <a:latin typeface="Arial"/>
                <a:ea typeface="MS Mincho"/>
                <a:cs typeface="Arial"/>
              </a:rPr>
              <a:t>.</a:t>
            </a: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sym typeface="Symbol"/>
              </a:rPr>
              <a:t></a:t>
            </a:r>
            <a:r>
              <a:rPr lang="en-GB" sz="1400" i="1" dirty="0">
                <a:solidFill>
                  <a:srgbClr val="006699"/>
                </a:solidFill>
                <a:latin typeface="Arial"/>
                <a:ea typeface="MS Mincho"/>
                <a:cs typeface="Arial"/>
              </a:rPr>
              <a:t>	Location</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rPr>
              <a:t>    </a:t>
            </a:r>
            <a:r>
              <a:rPr lang="en-GB" sz="1400" dirty="0">
                <a:solidFill>
                  <a:srgbClr val="006699"/>
                </a:solidFill>
                <a:latin typeface="Arial"/>
                <a:ea typeface="MS Mincho"/>
                <a:cs typeface="Arial"/>
              </a:rPr>
              <a:t> Poverty is widespread and acute in rural areas, followed in declining order by small towns, secondary cities and metropolitan areas</a:t>
            </a:r>
            <a:r>
              <a:rPr lang="en-GB" sz="1400" dirty="0" smtClean="0">
                <a:solidFill>
                  <a:srgbClr val="006699"/>
                </a:solidFill>
                <a:latin typeface="Arial"/>
                <a:ea typeface="MS Mincho"/>
                <a:cs typeface="Arial"/>
              </a:rPr>
              <a:t>.</a:t>
            </a: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sym typeface="Symbol"/>
              </a:rPr>
              <a:t></a:t>
            </a:r>
            <a:r>
              <a:rPr lang="en-GB" sz="1400" i="1" dirty="0">
                <a:solidFill>
                  <a:srgbClr val="006699"/>
                </a:solidFill>
                <a:latin typeface="Arial"/>
                <a:ea typeface="MS Mincho"/>
                <a:cs typeface="Arial"/>
              </a:rPr>
              <a:t>	Level of education</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rPr>
              <a:t>    </a:t>
            </a:r>
            <a:r>
              <a:rPr lang="en-GB" sz="1400" dirty="0">
                <a:solidFill>
                  <a:srgbClr val="006699"/>
                </a:solidFill>
                <a:latin typeface="Arial"/>
                <a:ea typeface="MS Mincho"/>
                <a:cs typeface="Arial"/>
              </a:rPr>
              <a:t> People with little or no education are likely to live poverty than those with secondary and tertiary education</a:t>
            </a:r>
            <a:r>
              <a:rPr lang="en-GB" sz="1400" dirty="0" smtClean="0">
                <a:solidFill>
                  <a:srgbClr val="006699"/>
                </a:solidFill>
                <a:latin typeface="Arial"/>
                <a:ea typeface="MS Mincho"/>
                <a:cs typeface="Arial"/>
              </a:rPr>
              <a:t>.</a:t>
            </a: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dirty="0">
                <a:solidFill>
                  <a:srgbClr val="006699"/>
                </a:solidFill>
                <a:latin typeface="Arial"/>
                <a:ea typeface="MS Mincho"/>
                <a:cs typeface="Arial"/>
                <a:sym typeface="Symbol"/>
              </a:rPr>
              <a:t></a:t>
            </a:r>
            <a:r>
              <a:rPr lang="en-GB" sz="1400" dirty="0">
                <a:solidFill>
                  <a:srgbClr val="006699"/>
                </a:solidFill>
                <a:latin typeface="Arial"/>
                <a:ea typeface="MS Mincho"/>
                <a:cs typeface="Arial"/>
              </a:rPr>
              <a:t>	</a:t>
            </a:r>
            <a:r>
              <a:rPr lang="en-GB" sz="1400" i="1" dirty="0">
                <a:solidFill>
                  <a:srgbClr val="006699"/>
                </a:solidFill>
                <a:latin typeface="Arial"/>
                <a:ea typeface="MS Mincho"/>
                <a:cs typeface="Arial"/>
              </a:rPr>
              <a:t>Employment status</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dirty="0">
                <a:solidFill>
                  <a:srgbClr val="006699"/>
                </a:solidFill>
                <a:latin typeface="Arial"/>
                <a:ea typeface="MS Mincho"/>
                <a:cs typeface="Arial"/>
              </a:rPr>
              <a:t>      Poverty and unemployment are closely related. Unemployment rate from poor households is high as compared with non-poor house­holds</a:t>
            </a:r>
            <a:r>
              <a:rPr lang="en-GB" sz="1400" dirty="0" smtClean="0">
                <a:solidFill>
                  <a:srgbClr val="006699"/>
                </a:solidFill>
                <a:latin typeface="Arial"/>
                <a:ea typeface="MS Mincho"/>
                <a:cs typeface="Arial"/>
              </a:rPr>
              <a:t>.</a:t>
            </a: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sym typeface="Symbol"/>
              </a:rPr>
              <a:t></a:t>
            </a:r>
            <a:r>
              <a:rPr lang="en-GB" sz="1400" i="1" dirty="0">
                <a:solidFill>
                  <a:srgbClr val="006699"/>
                </a:solidFill>
                <a:latin typeface="Arial"/>
                <a:ea typeface="MS Mincho"/>
                <a:cs typeface="Arial"/>
              </a:rPr>
              <a:t>	Gender of household head</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rPr>
              <a:t>      </a:t>
            </a:r>
            <a:r>
              <a:rPr lang="en-GB" sz="1400" dirty="0">
                <a:solidFill>
                  <a:srgbClr val="006699"/>
                </a:solidFill>
                <a:latin typeface="Arial"/>
                <a:ea typeface="MS Mincho"/>
                <a:cs typeface="Arial"/>
              </a:rPr>
              <a:t>The incidence of poverty in female-headed households is high as compared with male-headed households</a:t>
            </a:r>
            <a:r>
              <a:rPr lang="en-GB" dirty="0">
                <a:solidFill>
                  <a:srgbClr val="006699"/>
                </a:solidFill>
                <a:latin typeface="Arial"/>
                <a:ea typeface="MS Mincho"/>
                <a:cs typeface="Arial"/>
              </a:rPr>
              <a:t>.</a:t>
            </a:r>
            <a:endParaRPr lang="en-ZA" dirty="0">
              <a:solidFill>
                <a:srgbClr val="006699"/>
              </a:solidFill>
              <a:effectLst/>
              <a:latin typeface="Arial"/>
              <a:ea typeface="MS Mincho"/>
              <a:cs typeface="Times New Roman"/>
            </a:endParaRPr>
          </a:p>
        </p:txBody>
      </p:sp>
      <p:pic>
        <p:nvPicPr>
          <p:cNvPr id="1028" name="Picture 4" descr="http://chinasouthamerica.files.wordpress.com/2008/08/lima_shantytow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328619"/>
            <a:ext cx="4680520" cy="351039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568" y="476672"/>
            <a:ext cx="7776864" cy="424732"/>
          </a:xfrm>
          <a:prstGeom prst="rect">
            <a:avLst/>
          </a:prstGeom>
          <a:noFill/>
        </p:spPr>
        <p:txBody>
          <a:bodyPr wrap="square" rtlCol="0">
            <a:spAutoFit/>
          </a:bodyPr>
          <a:lstStyle/>
          <a:p>
            <a:pPr>
              <a:lnSpc>
                <a:spcPct val="90000"/>
              </a:lnSpc>
            </a:pPr>
            <a:r>
              <a:rPr lang="en-ZA" sz="2400" dirty="0" smtClean="0"/>
              <a:t>Economic characteristic of poverty groups</a:t>
            </a:r>
            <a:endParaRPr lang="en-ZA" sz="2400" dirty="0"/>
          </a:p>
        </p:txBody>
      </p:sp>
      <p:sp>
        <p:nvSpPr>
          <p:cNvPr id="5" name="TextBox 4"/>
          <p:cNvSpPr txBox="1"/>
          <p:nvPr/>
        </p:nvSpPr>
        <p:spPr>
          <a:xfrm>
            <a:off x="4932040" y="4943202"/>
            <a:ext cx="3312368" cy="521681"/>
          </a:xfrm>
          <a:prstGeom prst="rect">
            <a:avLst/>
          </a:prstGeom>
          <a:noFill/>
        </p:spPr>
        <p:txBody>
          <a:bodyPr wrap="square" rtlCol="0">
            <a:spAutoFit/>
          </a:bodyPr>
          <a:lstStyle/>
          <a:p>
            <a:pPr algn="ctr"/>
            <a:r>
              <a:rPr lang="en-ZA" sz="900" b="1" dirty="0">
                <a:latin typeface="verdana"/>
              </a:rPr>
              <a:t>Pueblo </a:t>
            </a:r>
            <a:r>
              <a:rPr lang="en-ZA" sz="900" b="1" dirty="0" err="1">
                <a:latin typeface="verdana"/>
              </a:rPr>
              <a:t>Joven</a:t>
            </a:r>
            <a:r>
              <a:rPr lang="en-ZA" sz="900" b="1" dirty="0">
                <a:latin typeface="verdana"/>
              </a:rPr>
              <a:t> (shanty town) in Lima, Peru</a:t>
            </a:r>
            <a:br>
              <a:rPr lang="en-ZA" sz="900" b="1" dirty="0">
                <a:latin typeface="verdana"/>
              </a:rPr>
            </a:br>
            <a:endParaRPr lang="en-ZA" sz="900" b="1" dirty="0">
              <a:latin typeface="verdana"/>
            </a:endParaRPr>
          </a:p>
          <a:p>
            <a:pPr>
              <a:lnSpc>
                <a:spcPct val="90000"/>
              </a:lnSpc>
            </a:pPr>
            <a:r>
              <a:rPr lang="en-ZA" sz="1100" b="1" dirty="0">
                <a:solidFill>
                  <a:srgbClr val="0070C0"/>
                </a:solidFill>
              </a:rPr>
              <a:t>www. chinasouthamerica.com</a:t>
            </a: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circle(in)">
                                      <p:cBhvr>
                                        <p:cTn id="19" dur="2000"/>
                                        <p:tgtEl>
                                          <p:spTgt spid="102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4303" y="195062"/>
            <a:ext cx="5069617" cy="424732"/>
          </a:xfrm>
          <a:prstGeom prst="rect">
            <a:avLst/>
          </a:prstGeom>
          <a:noFill/>
        </p:spPr>
        <p:txBody>
          <a:bodyPr wrap="square" rtlCol="0">
            <a:spAutoFit/>
          </a:bodyPr>
          <a:lstStyle/>
          <a:p>
            <a:pPr>
              <a:lnSpc>
                <a:spcPct val="90000"/>
              </a:lnSpc>
            </a:pPr>
            <a:r>
              <a:rPr lang="en-ZA" sz="2400" dirty="0" smtClean="0"/>
              <a:t>The range of policy options</a:t>
            </a:r>
            <a:endParaRPr lang="en-ZA" sz="2400" dirty="0"/>
          </a:p>
        </p:txBody>
      </p:sp>
      <p:sp>
        <p:nvSpPr>
          <p:cNvPr id="5" name="TextBox 4"/>
          <p:cNvSpPr txBox="1"/>
          <p:nvPr/>
        </p:nvSpPr>
        <p:spPr>
          <a:xfrm>
            <a:off x="357496" y="4581128"/>
            <a:ext cx="8036219" cy="2031325"/>
          </a:xfrm>
          <a:prstGeom prst="rect">
            <a:avLst/>
          </a:prstGeom>
          <a:noFill/>
        </p:spPr>
        <p:txBody>
          <a:bodyPr wrap="square" rtlCol="0">
            <a:spAutoFit/>
          </a:bodyPr>
          <a:lstStyle/>
          <a:p>
            <a:pPr>
              <a:buFont typeface="Arial" pitchFamily="34" charset="0"/>
              <a:buChar char="•"/>
            </a:pPr>
            <a:endParaRPr lang="en-ZA" sz="1400" b="1" dirty="0">
              <a:solidFill>
                <a:srgbClr val="006699"/>
              </a:solidFill>
              <a:latin typeface="Arial" pitchFamily="34" charset="0"/>
              <a:cs typeface="Arial" pitchFamily="34" charset="0"/>
            </a:endParaRPr>
          </a:p>
          <a:p>
            <a:pPr>
              <a:buFont typeface="Arial" pitchFamily="34" charset="0"/>
              <a:buChar char="•"/>
            </a:pPr>
            <a:r>
              <a:rPr lang="en-ZA" sz="1400" b="1" dirty="0" smtClean="0">
                <a:solidFill>
                  <a:srgbClr val="006699"/>
                </a:solidFill>
                <a:latin typeface="Arial" pitchFamily="34" charset="0"/>
                <a:cs typeface="Arial" pitchFamily="34" charset="0"/>
              </a:rPr>
              <a:t> Changing size distribution through progressive redistribution of asset ownership.</a:t>
            </a:r>
          </a:p>
          <a:p>
            <a:pPr>
              <a:buFont typeface="Arial" pitchFamily="34" charset="0"/>
              <a:buChar char="•"/>
            </a:pPr>
            <a:endParaRPr lang="en-ZA" sz="1400" b="1" dirty="0">
              <a:solidFill>
                <a:srgbClr val="006699"/>
              </a:solidFill>
              <a:latin typeface="Arial" pitchFamily="34" charset="0"/>
              <a:cs typeface="Arial" pitchFamily="34" charset="0"/>
            </a:endParaRPr>
          </a:p>
          <a:p>
            <a:pPr>
              <a:buFont typeface="Arial" pitchFamily="34" charset="0"/>
              <a:buChar char="•"/>
            </a:pPr>
            <a:r>
              <a:rPr lang="en-ZA" sz="1400" b="1" dirty="0" smtClean="0">
                <a:solidFill>
                  <a:srgbClr val="006699"/>
                </a:solidFill>
                <a:latin typeface="Arial" pitchFamily="34" charset="0"/>
                <a:cs typeface="Arial" pitchFamily="34" charset="0"/>
              </a:rPr>
              <a:t> Reduce size distribution at upper levels through progressive income and wealth taxes.</a:t>
            </a:r>
          </a:p>
          <a:p>
            <a:pPr>
              <a:buFont typeface="Arial" pitchFamily="34" charset="0"/>
              <a:buChar char="•"/>
            </a:pPr>
            <a:endParaRPr lang="en-ZA" sz="1400" b="1" dirty="0" smtClean="0">
              <a:solidFill>
                <a:srgbClr val="006699"/>
              </a:solidFill>
              <a:latin typeface="Arial" pitchFamily="34" charset="0"/>
              <a:cs typeface="Arial" pitchFamily="34" charset="0"/>
            </a:endParaRPr>
          </a:p>
          <a:p>
            <a:pPr>
              <a:buFont typeface="Arial" pitchFamily="34" charset="0"/>
              <a:buChar char="•"/>
            </a:pPr>
            <a:r>
              <a:rPr lang="en-ZA" sz="1400" b="1" dirty="0" smtClean="0">
                <a:solidFill>
                  <a:srgbClr val="006699"/>
                </a:solidFill>
                <a:latin typeface="Arial" pitchFamily="34" charset="0"/>
                <a:cs typeface="Arial" pitchFamily="34" charset="0"/>
              </a:rPr>
              <a:t> Direct transfer payments and public provision of goods and services.</a:t>
            </a:r>
          </a:p>
          <a:p>
            <a:pPr>
              <a:buFont typeface="Arial" pitchFamily="34" charset="0"/>
              <a:buChar char="•"/>
            </a:pPr>
            <a:endParaRPr lang="en-ZA" sz="1400" b="1" dirty="0" smtClean="0">
              <a:solidFill>
                <a:srgbClr val="006699"/>
              </a:solidFill>
              <a:latin typeface="Arial" pitchFamily="34" charset="0"/>
              <a:cs typeface="Arial" pitchFamily="34" charset="0"/>
            </a:endParaRPr>
          </a:p>
          <a:p>
            <a:pPr>
              <a:buFont typeface="Arial" pitchFamily="34" charset="0"/>
              <a:buChar char="•"/>
            </a:pPr>
            <a:r>
              <a:rPr lang="en-ZA" sz="1400" b="1" dirty="0" smtClean="0">
                <a:solidFill>
                  <a:srgbClr val="006699"/>
                </a:solidFill>
                <a:latin typeface="Arial" pitchFamily="34" charset="0"/>
                <a:cs typeface="Arial" pitchFamily="34" charset="0"/>
              </a:rPr>
              <a:t> May be useful to impose a work requirement before food aid is provided.</a:t>
            </a:r>
          </a:p>
          <a:p>
            <a:pPr>
              <a:buFont typeface="Arial" pitchFamily="34" charset="0"/>
              <a:buChar char="•"/>
            </a:pPr>
            <a:r>
              <a:rPr lang="en-ZA" sz="1400" b="1" dirty="0" smtClean="0">
                <a:solidFill>
                  <a:srgbClr val="006699"/>
                </a:solidFill>
                <a:latin typeface="Constantia"/>
              </a:rPr>
              <a:t>  </a:t>
            </a:r>
            <a:r>
              <a:rPr lang="en-ZA" sz="1400" b="1" dirty="0" smtClean="0">
                <a:solidFill>
                  <a:srgbClr val="006699"/>
                </a:solidFill>
                <a:latin typeface="Arial" pitchFamily="34" charset="0"/>
                <a:cs typeface="Arial" pitchFamily="34" charset="0"/>
              </a:rPr>
              <a:t>Changing the functional distribution of income by changing relative factor prices .</a:t>
            </a:r>
          </a:p>
        </p:txBody>
      </p:sp>
      <p:pic>
        <p:nvPicPr>
          <p:cNvPr id="3074" name="Picture 2" descr="http://www.timeslive.co.za/Feeds/Reuters_Images/2012/12/05/mdf09381-03-12-2012-18-12-28-466.jpg/ALTERNATES/crop_630x400/MDF09381-03-12-2012-18-12-28-4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363" y="652813"/>
            <a:ext cx="5175798" cy="328622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43994" y="4077072"/>
            <a:ext cx="6016237" cy="430887"/>
          </a:xfrm>
          <a:prstGeom prst="rect">
            <a:avLst/>
          </a:prstGeom>
        </p:spPr>
        <p:txBody>
          <a:bodyPr wrap="square">
            <a:spAutoFit/>
          </a:bodyPr>
          <a:lstStyle/>
          <a:p>
            <a:r>
              <a:rPr lang="en-ZA" sz="1100" b="1" dirty="0"/>
              <a:t>Dictatorships retard Africa's development: </a:t>
            </a:r>
            <a:r>
              <a:rPr lang="en-ZA" sz="1100" b="1" dirty="0" err="1" smtClean="0"/>
              <a:t>iLIVE</a:t>
            </a:r>
            <a:r>
              <a:rPr lang="en-ZA" sz="1100" b="1" dirty="0" smtClean="0"/>
              <a:t>, </a:t>
            </a:r>
            <a:r>
              <a:rPr lang="en-ZA" sz="1100" b="1" dirty="0" err="1" smtClean="0"/>
              <a:t>Lonwabo</a:t>
            </a:r>
            <a:r>
              <a:rPr lang="en-ZA" sz="1100" b="1" dirty="0" smtClean="0"/>
              <a:t> </a:t>
            </a:r>
            <a:r>
              <a:rPr lang="en-ZA" sz="1100" b="1" dirty="0" err="1"/>
              <a:t>Busakwe</a:t>
            </a:r>
            <a:r>
              <a:rPr lang="en-ZA" sz="1100" b="1" dirty="0"/>
              <a:t>, </a:t>
            </a:r>
            <a:r>
              <a:rPr lang="en-ZA" sz="1100" b="1" dirty="0" err="1"/>
              <a:t>Khayelitsha</a:t>
            </a:r>
            <a:r>
              <a:rPr lang="en-ZA" sz="1100" b="1" dirty="0"/>
              <a:t> </a:t>
            </a:r>
            <a:r>
              <a:rPr lang="en-ZA" sz="1100" b="1" dirty="0" smtClean="0"/>
              <a:t>, www.timeslive.co.za</a:t>
            </a:r>
            <a:endParaRPr lang="en-ZA" sz="1100" b="1"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circle(in)">
                                      <p:cBhvr>
                                        <p:cTn id="19" dur="20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980728"/>
            <a:ext cx="5184576" cy="424732"/>
          </a:xfrm>
          <a:prstGeom prst="rect">
            <a:avLst/>
          </a:prstGeom>
          <a:noFill/>
        </p:spPr>
        <p:txBody>
          <a:bodyPr wrap="square" rtlCol="0">
            <a:spAutoFit/>
          </a:bodyPr>
          <a:lstStyle/>
          <a:p>
            <a:pPr>
              <a:lnSpc>
                <a:spcPct val="90000"/>
              </a:lnSpc>
            </a:pPr>
            <a:r>
              <a:rPr lang="en-ZA" sz="2400" dirty="0" smtClean="0"/>
              <a:t>Examination preparation</a:t>
            </a:r>
            <a:endParaRPr lang="en-ZA" sz="2400" dirty="0"/>
          </a:p>
        </p:txBody>
      </p:sp>
      <p:sp>
        <p:nvSpPr>
          <p:cNvPr id="3" name="TextBox 2"/>
          <p:cNvSpPr txBox="1"/>
          <p:nvPr/>
        </p:nvSpPr>
        <p:spPr>
          <a:xfrm>
            <a:off x="827584" y="1844824"/>
            <a:ext cx="7200800" cy="1421928"/>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rgbClr val="006699"/>
                </a:solidFill>
              </a:rPr>
              <a:t>Definitions</a:t>
            </a:r>
          </a:p>
          <a:p>
            <a:pPr marL="342900" indent="-342900">
              <a:lnSpc>
                <a:spcPct val="90000"/>
              </a:lnSpc>
              <a:buFont typeface="Arial" panose="020B0604020202020204" pitchFamily="34" charset="0"/>
              <a:buChar char="•"/>
            </a:pPr>
            <a:r>
              <a:rPr lang="en-ZA" sz="2400" b="1" dirty="0" smtClean="0">
                <a:solidFill>
                  <a:srgbClr val="006699"/>
                </a:solidFill>
              </a:rPr>
              <a:t>Calculations</a:t>
            </a:r>
          </a:p>
          <a:p>
            <a:pPr marL="342900" indent="-342900">
              <a:lnSpc>
                <a:spcPct val="90000"/>
              </a:lnSpc>
              <a:buFont typeface="Arial" panose="020B0604020202020204" pitchFamily="34" charset="0"/>
              <a:buChar char="•"/>
            </a:pPr>
            <a:r>
              <a:rPr lang="en-ZA" sz="2400" b="1" dirty="0" smtClean="0">
                <a:solidFill>
                  <a:srgbClr val="006699"/>
                </a:solidFill>
              </a:rPr>
              <a:t>Diagrams</a:t>
            </a:r>
          </a:p>
          <a:p>
            <a:pPr marL="342900" indent="-342900">
              <a:lnSpc>
                <a:spcPct val="90000"/>
              </a:lnSpc>
              <a:buFont typeface="Arial" panose="020B0604020202020204" pitchFamily="34" charset="0"/>
              <a:buChar char="•"/>
            </a:pPr>
            <a:r>
              <a:rPr lang="en-ZA" sz="2400" b="1" dirty="0" smtClean="0">
                <a:solidFill>
                  <a:srgbClr val="006699"/>
                </a:solidFill>
              </a:rPr>
              <a:t>Essay type questions</a:t>
            </a:r>
            <a:endParaRPr lang="en-ZA" sz="2400" b="1" dirty="0">
              <a:solidFill>
                <a:srgbClr val="006699"/>
              </a:solidFill>
            </a:endParaRPr>
          </a:p>
        </p:txBody>
      </p:sp>
    </p:spTree>
    <p:extLst>
      <p:ext uri="{BB962C8B-B14F-4D97-AF65-F5344CB8AC3E}">
        <p14:creationId xmlns:p14="http://schemas.microsoft.com/office/powerpoint/2010/main" val="3395086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dirty="0"/>
          </a:p>
        </p:txBody>
      </p:sp>
    </p:spTree>
    <p:extLst>
      <p:ext uri="{BB962C8B-B14F-4D97-AF65-F5344CB8AC3E}">
        <p14:creationId xmlns:p14="http://schemas.microsoft.com/office/powerpoint/2010/main" val="272530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dirty="0"/>
          </a:p>
        </p:txBody>
      </p:sp>
    </p:spTree>
    <p:extLst>
      <p:ext uri="{BB962C8B-B14F-4D97-AF65-F5344CB8AC3E}">
        <p14:creationId xmlns:p14="http://schemas.microsoft.com/office/powerpoint/2010/main" val="2031465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532</TotalTime>
  <Words>959</Words>
  <Application>Microsoft Office PowerPoint</Application>
  <PresentationFormat>On-screen Show (4:3)</PresentationFormat>
  <Paragraphs>118</Paragraphs>
  <Slides>16</Slides>
  <Notes>0</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Executive</vt:lpstr>
      <vt:lpstr>Continental Africa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46</cp:revision>
  <dcterms:created xsi:type="dcterms:W3CDTF">2014-01-21T09:52:22Z</dcterms:created>
  <dcterms:modified xsi:type="dcterms:W3CDTF">2014-02-05T10:01:44Z</dcterms:modified>
</cp:coreProperties>
</file>