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74"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398558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5281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1215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61640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99125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6536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275628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58617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99455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45092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1/21/2014</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39701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1/21/2014</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37798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299560"/>
            <a:ext cx="6048672" cy="424732"/>
          </a:xfrm>
          <a:prstGeom prst="rect">
            <a:avLst/>
          </a:prstGeom>
          <a:noFill/>
        </p:spPr>
        <p:txBody>
          <a:bodyPr wrap="square" rtlCol="0">
            <a:spAutoFit/>
          </a:bodyPr>
          <a:lstStyle/>
          <a:p>
            <a:pPr>
              <a:lnSpc>
                <a:spcPct val="90000"/>
              </a:lnSpc>
            </a:pPr>
            <a:r>
              <a:rPr lang="en-ZA" sz="2400" b="1" dirty="0" smtClean="0"/>
              <a:t>Study Unit 2:	The economics of growth</a:t>
            </a:r>
            <a:endParaRPr lang="en-ZA" sz="2400" b="1" dirty="0"/>
          </a:p>
        </p:txBody>
      </p:sp>
      <p:pic>
        <p:nvPicPr>
          <p:cNvPr id="1026" name="Picture 2" descr="Six of the world's ten fastest-growing economies in the world are in Af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2094" y="1246788"/>
            <a:ext cx="3913038" cy="501912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069549" y="6265911"/>
            <a:ext cx="4074451" cy="415498"/>
          </a:xfrm>
          <a:prstGeom prst="rect">
            <a:avLst/>
          </a:prstGeom>
        </p:spPr>
        <p:txBody>
          <a:bodyPr wrap="square">
            <a:spAutoFit/>
          </a:bodyPr>
          <a:lstStyle/>
          <a:p>
            <a:r>
              <a:rPr lang="en-ZA" sz="1050" b="1" dirty="0" smtClean="0">
                <a:solidFill>
                  <a:srgbClr val="0070C0"/>
                </a:solidFill>
              </a:rPr>
              <a:t>www.coons.senate.gov/embracing-africas-economic-potential</a:t>
            </a:r>
            <a:endParaRPr lang="en-ZA" sz="1050" b="1" dirty="0">
              <a:solidFill>
                <a:srgbClr val="0070C0"/>
              </a:solidFill>
            </a:endParaRPr>
          </a:p>
        </p:txBody>
      </p:sp>
      <p:sp>
        <p:nvSpPr>
          <p:cNvPr id="4" name="Rectangle 3"/>
          <p:cNvSpPr/>
          <p:nvPr/>
        </p:nvSpPr>
        <p:spPr>
          <a:xfrm>
            <a:off x="51534" y="1252569"/>
            <a:ext cx="5040560" cy="1200329"/>
          </a:xfrm>
          <a:prstGeom prst="rect">
            <a:avLst/>
          </a:prstGeom>
        </p:spPr>
        <p:txBody>
          <a:bodyPr wrap="square">
            <a:spAutoFit/>
          </a:bodyPr>
          <a:lstStyle/>
          <a:p>
            <a:pPr algn="just"/>
            <a:r>
              <a:rPr lang="en-ZA" dirty="0" smtClean="0">
                <a:solidFill>
                  <a:srgbClr val="006699"/>
                </a:solidFill>
              </a:rPr>
              <a:t>In the past decade, Africa has been home to six of the 10 fastest-growing economies in the world – a number that is only projected to grow</a:t>
            </a:r>
            <a:endParaRPr lang="en-ZA" dirty="0">
              <a:solidFill>
                <a:srgbClr val="006699"/>
              </a:solidFill>
            </a:endParaRPr>
          </a:p>
        </p:txBody>
      </p:sp>
      <p:sp>
        <p:nvSpPr>
          <p:cNvPr id="5" name="Rectangle 4"/>
          <p:cNvSpPr/>
          <p:nvPr/>
        </p:nvSpPr>
        <p:spPr>
          <a:xfrm>
            <a:off x="110061" y="2824127"/>
            <a:ext cx="4901658" cy="2585323"/>
          </a:xfrm>
          <a:prstGeom prst="rect">
            <a:avLst/>
          </a:prstGeom>
        </p:spPr>
        <p:txBody>
          <a:bodyPr wrap="square">
            <a:spAutoFit/>
          </a:bodyPr>
          <a:lstStyle/>
          <a:p>
            <a:pPr algn="just"/>
            <a:r>
              <a:rPr lang="en-ZA" dirty="0" smtClean="0">
                <a:solidFill>
                  <a:schemeClr val="accent5">
                    <a:lumMod val="50000"/>
                  </a:schemeClr>
                </a:solidFill>
                <a:effectLst/>
                <a:latin typeface="Arial"/>
                <a:ea typeface="Calibri"/>
              </a:rPr>
              <a:t>Although economic growth does not guarantee increased human well-being, in the longer run it is almost impossible to increase living standards in a sustainable manner without </a:t>
            </a:r>
            <a:r>
              <a:rPr lang="en-ZA" b="1" dirty="0" smtClean="0">
                <a:solidFill>
                  <a:schemeClr val="accent5">
                    <a:lumMod val="50000"/>
                  </a:schemeClr>
                </a:solidFill>
                <a:effectLst/>
                <a:latin typeface="Arial"/>
                <a:ea typeface="Calibri"/>
              </a:rPr>
              <a:t>economic growth. </a:t>
            </a:r>
            <a:r>
              <a:rPr lang="en-ZA" dirty="0" smtClean="0">
                <a:solidFill>
                  <a:schemeClr val="accent5">
                    <a:lumMod val="50000"/>
                  </a:schemeClr>
                </a:solidFill>
                <a:effectLst/>
                <a:latin typeface="Arial"/>
                <a:ea typeface="Calibri"/>
              </a:rPr>
              <a:t>Nobel Prize winner Robert Lucas once said that it is hard to think about anything else once one begins to think about the question why some countries grow so much faster than others</a:t>
            </a:r>
            <a:r>
              <a:rPr lang="en-ZA" dirty="0" smtClean="0">
                <a:solidFill>
                  <a:schemeClr val="accent5">
                    <a:lumMod val="75000"/>
                  </a:schemeClr>
                </a:solidFill>
                <a:effectLst/>
                <a:latin typeface="Arial"/>
                <a:ea typeface="Calibri"/>
              </a:rPr>
              <a:t>.</a:t>
            </a:r>
            <a:endParaRPr lang="en-ZA" dirty="0">
              <a:solidFill>
                <a:schemeClr val="accent5">
                  <a:lumMod val="75000"/>
                </a:schemeClr>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177" y="116632"/>
            <a:ext cx="5688632" cy="424732"/>
          </a:xfrm>
          <a:prstGeom prst="rect">
            <a:avLst/>
          </a:prstGeom>
          <a:noFill/>
        </p:spPr>
        <p:txBody>
          <a:bodyPr wrap="square" rtlCol="0">
            <a:spAutoFit/>
          </a:bodyPr>
          <a:lstStyle/>
          <a:p>
            <a:pPr>
              <a:lnSpc>
                <a:spcPct val="90000"/>
              </a:lnSpc>
            </a:pPr>
            <a:r>
              <a:rPr lang="en-ZA" sz="2400" dirty="0" smtClean="0"/>
              <a:t>Theories of Economic development</a:t>
            </a:r>
            <a:endParaRPr lang="en-ZA" sz="2400" dirty="0"/>
          </a:p>
        </p:txBody>
      </p:sp>
      <p:sp>
        <p:nvSpPr>
          <p:cNvPr id="3" name="TextBox 2"/>
          <p:cNvSpPr txBox="1"/>
          <p:nvPr/>
        </p:nvSpPr>
        <p:spPr>
          <a:xfrm>
            <a:off x="539552" y="764704"/>
            <a:ext cx="6912768" cy="3083921"/>
          </a:xfrm>
          <a:prstGeom prst="rect">
            <a:avLst/>
          </a:prstGeom>
          <a:noFill/>
        </p:spPr>
        <p:txBody>
          <a:bodyPr wrap="square" rtlCol="0">
            <a:spAutoFit/>
          </a:bodyPr>
          <a:lstStyle/>
          <a:p>
            <a:pPr marL="342900" indent="-342900" algn="just">
              <a:lnSpc>
                <a:spcPct val="90000"/>
              </a:lnSpc>
              <a:buFont typeface="Arial" panose="020B0604020202020204" pitchFamily="34" charset="0"/>
              <a:buChar char="•"/>
            </a:pPr>
            <a:r>
              <a:rPr lang="en-ZA" sz="2400" dirty="0" smtClean="0">
                <a:solidFill>
                  <a:srgbClr val="336699"/>
                </a:solidFill>
              </a:rPr>
              <a:t>Classic theories of economic development</a:t>
            </a:r>
          </a:p>
          <a:p>
            <a:pPr marL="342900" indent="-342900" algn="just">
              <a:lnSpc>
                <a:spcPct val="90000"/>
              </a:lnSpc>
              <a:buFont typeface="Arial" panose="020B0604020202020204" pitchFamily="34" charset="0"/>
              <a:buChar char="•"/>
            </a:pPr>
            <a:r>
              <a:rPr lang="en-ZA" sz="2400" dirty="0" smtClean="0">
                <a:solidFill>
                  <a:srgbClr val="336699"/>
                </a:solidFill>
              </a:rPr>
              <a:t>Linear stages theories – development as growth</a:t>
            </a:r>
          </a:p>
          <a:p>
            <a:pPr marL="342900" indent="-342900" algn="just">
              <a:lnSpc>
                <a:spcPct val="90000"/>
              </a:lnSpc>
              <a:buFont typeface="Arial" panose="020B0604020202020204" pitchFamily="34" charset="0"/>
              <a:buChar char="•"/>
            </a:pPr>
            <a:r>
              <a:rPr lang="en-ZA" sz="2400" dirty="0" smtClean="0">
                <a:solidFill>
                  <a:srgbClr val="336699"/>
                </a:solidFill>
              </a:rPr>
              <a:t>Structural change models</a:t>
            </a:r>
          </a:p>
          <a:p>
            <a:pPr marL="342900" indent="-342900" algn="just">
              <a:lnSpc>
                <a:spcPct val="90000"/>
              </a:lnSpc>
              <a:buFont typeface="Arial" panose="020B0604020202020204" pitchFamily="34" charset="0"/>
              <a:buChar char="•"/>
            </a:pPr>
            <a:r>
              <a:rPr lang="en-ZA" sz="2400" dirty="0" smtClean="0">
                <a:solidFill>
                  <a:srgbClr val="336699"/>
                </a:solidFill>
              </a:rPr>
              <a:t>The international dependence revolution</a:t>
            </a:r>
          </a:p>
          <a:p>
            <a:pPr marL="342900" indent="-342900" algn="just">
              <a:lnSpc>
                <a:spcPct val="90000"/>
              </a:lnSpc>
              <a:buFont typeface="Arial" panose="020B0604020202020204" pitchFamily="34" charset="0"/>
              <a:buChar char="•"/>
            </a:pPr>
            <a:r>
              <a:rPr lang="en-ZA" sz="2400" dirty="0" smtClean="0">
                <a:solidFill>
                  <a:srgbClr val="336699"/>
                </a:solidFill>
              </a:rPr>
              <a:t>The neoclassical counterrevolution</a:t>
            </a:r>
          </a:p>
          <a:p>
            <a:pPr marL="342900" indent="-342900" algn="just">
              <a:lnSpc>
                <a:spcPct val="90000"/>
              </a:lnSpc>
              <a:buFont typeface="Arial" panose="020B0604020202020204" pitchFamily="34" charset="0"/>
              <a:buChar char="•"/>
            </a:pPr>
            <a:r>
              <a:rPr lang="en-ZA" sz="2400" dirty="0" smtClean="0">
                <a:solidFill>
                  <a:srgbClr val="336699"/>
                </a:solidFill>
              </a:rPr>
              <a:t>The </a:t>
            </a:r>
            <a:r>
              <a:rPr lang="en-ZA" sz="2400" dirty="0" smtClean="0">
                <a:solidFill>
                  <a:srgbClr val="336699"/>
                </a:solidFill>
              </a:rPr>
              <a:t>Solow </a:t>
            </a:r>
            <a:r>
              <a:rPr lang="en-ZA" sz="2400" dirty="0" smtClean="0">
                <a:solidFill>
                  <a:srgbClr val="336699"/>
                </a:solidFill>
              </a:rPr>
              <a:t>neoclassical growth model</a:t>
            </a:r>
          </a:p>
          <a:p>
            <a:pPr marL="342900" indent="-342900" algn="just">
              <a:lnSpc>
                <a:spcPct val="90000"/>
              </a:lnSpc>
              <a:buFont typeface="Arial" panose="020B0604020202020204" pitchFamily="34" charset="0"/>
              <a:buChar char="•"/>
            </a:pPr>
            <a:r>
              <a:rPr lang="en-ZA" sz="2400" dirty="0" smtClean="0">
                <a:solidFill>
                  <a:srgbClr val="336699"/>
                </a:solidFill>
              </a:rPr>
              <a:t>Components of economic growth</a:t>
            </a:r>
          </a:p>
          <a:p>
            <a:pPr marL="342900" indent="-342900" algn="just">
              <a:lnSpc>
                <a:spcPct val="90000"/>
              </a:lnSpc>
              <a:buFont typeface="Arial" panose="020B0604020202020204" pitchFamily="34" charset="0"/>
              <a:buChar char="•"/>
            </a:pPr>
            <a:r>
              <a:rPr lang="en-ZA" sz="2400" dirty="0" smtClean="0">
                <a:solidFill>
                  <a:srgbClr val="336699"/>
                </a:solidFill>
              </a:rPr>
              <a:t>New growth theory: endogenous growth </a:t>
            </a:r>
            <a:endParaRPr lang="en-ZA" sz="2400" dirty="0">
              <a:solidFill>
                <a:srgbClr val="336699"/>
              </a:solidFill>
            </a:endParaRPr>
          </a:p>
        </p:txBody>
      </p:sp>
      <p:pic>
        <p:nvPicPr>
          <p:cNvPr id="2050" name="Picture 2" descr="http://instruct.uwo.ca/economics/317b-570/Lecture%204%202004%20webpageformat_files/image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930608"/>
            <a:ext cx="2592288" cy="25227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091476" y="6547397"/>
            <a:ext cx="2511679" cy="230832"/>
          </a:xfrm>
          <a:prstGeom prst="rect">
            <a:avLst/>
          </a:prstGeom>
          <a:noFill/>
        </p:spPr>
        <p:txBody>
          <a:bodyPr wrap="square" rtlCol="0">
            <a:spAutoFit/>
          </a:bodyPr>
          <a:lstStyle/>
          <a:p>
            <a:pPr>
              <a:lnSpc>
                <a:spcPct val="90000"/>
              </a:lnSpc>
            </a:pPr>
            <a:r>
              <a:rPr lang="en-ZA" sz="1000" b="1" dirty="0" smtClean="0">
                <a:solidFill>
                  <a:srgbClr val="0070C0"/>
                </a:solidFill>
              </a:rPr>
              <a:t>Source: www.instruct.uwo.ca</a:t>
            </a:r>
            <a:endParaRPr lang="en-ZA" sz="1000" b="1" dirty="0">
              <a:solidFill>
                <a:srgbClr val="0070C0"/>
              </a:solidFill>
            </a:endParaRPr>
          </a:p>
        </p:txBody>
      </p:sp>
      <p:pic>
        <p:nvPicPr>
          <p:cNvPr id="2052" name="Picture 4" descr="http://www.compilerpress.ca/ElementalEconomics/270%20Developmental/TS%20Graphs/Fig.%204.1%20Lewis%20Mod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930608"/>
            <a:ext cx="2466157" cy="25156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401500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circle(in)">
                                      <p:cBhvr>
                                        <p:cTn id="20" dur="20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circle(in)">
                                      <p:cBhvr>
                                        <p:cTn id="32" dur="2000"/>
                                        <p:tgtEl>
                                          <p:spTgt spid="205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5040560" cy="424732"/>
          </a:xfrm>
          <a:prstGeom prst="rect">
            <a:avLst/>
          </a:prstGeom>
          <a:noFill/>
        </p:spPr>
        <p:txBody>
          <a:bodyPr wrap="square" rtlCol="0">
            <a:spAutoFit/>
          </a:bodyPr>
          <a:lstStyle/>
          <a:p>
            <a:pPr>
              <a:lnSpc>
                <a:spcPct val="90000"/>
              </a:lnSpc>
            </a:pPr>
            <a:r>
              <a:rPr lang="en-ZA" sz="2400" dirty="0" err="1" smtClean="0"/>
              <a:t>Harrod</a:t>
            </a:r>
            <a:r>
              <a:rPr lang="en-ZA" sz="2400" dirty="0" smtClean="0"/>
              <a:t> - </a:t>
            </a:r>
            <a:r>
              <a:rPr lang="en-ZA" sz="2400" dirty="0" err="1" smtClean="0"/>
              <a:t>Domar</a:t>
            </a:r>
            <a:r>
              <a:rPr lang="en-ZA" sz="2400" dirty="0" smtClean="0"/>
              <a:t> growth model</a:t>
            </a:r>
            <a:endParaRPr lang="en-ZA" sz="2400" dirty="0"/>
          </a:p>
        </p:txBody>
      </p:sp>
      <p:sp>
        <p:nvSpPr>
          <p:cNvPr id="4" name="Rectangle 3"/>
          <p:cNvSpPr/>
          <p:nvPr/>
        </p:nvSpPr>
        <p:spPr>
          <a:xfrm>
            <a:off x="323528" y="1052736"/>
            <a:ext cx="7128792" cy="4431983"/>
          </a:xfrm>
          <a:prstGeom prst="rect">
            <a:avLst/>
          </a:prstGeom>
        </p:spPr>
        <p:txBody>
          <a:bodyPr wrap="square">
            <a:spAutoFit/>
          </a:bodyPr>
          <a:lstStyle/>
          <a:p>
            <a:r>
              <a:rPr lang="en-ZA" sz="1400" dirty="0" smtClean="0"/>
              <a:t>Economy must </a:t>
            </a:r>
            <a:r>
              <a:rPr lang="en-ZA" sz="1400" b="1" dirty="0" smtClean="0">
                <a:solidFill>
                  <a:srgbClr val="0070C0"/>
                </a:solidFill>
              </a:rPr>
              <a:t>save proportion </a:t>
            </a:r>
            <a:r>
              <a:rPr lang="en-ZA" sz="1400" dirty="0" smtClean="0"/>
              <a:t>of national output to replace worn-out capital goods</a:t>
            </a:r>
          </a:p>
          <a:p>
            <a:endParaRPr lang="en-ZA" sz="1400" b="1" dirty="0" smtClean="0">
              <a:solidFill>
                <a:srgbClr val="0070C0"/>
              </a:solidFill>
            </a:endParaRPr>
          </a:p>
          <a:p>
            <a:r>
              <a:rPr lang="en-ZA" sz="1400" b="1" dirty="0" smtClean="0">
                <a:solidFill>
                  <a:srgbClr val="0070C0"/>
                </a:solidFill>
              </a:rPr>
              <a:t>To grow </a:t>
            </a:r>
            <a:r>
              <a:rPr lang="en-ZA" sz="1400" dirty="0" smtClean="0"/>
              <a:t>→ </a:t>
            </a:r>
            <a:r>
              <a:rPr lang="en-ZA" sz="1400" b="1" dirty="0" smtClean="0">
                <a:solidFill>
                  <a:srgbClr val="006699"/>
                </a:solidFill>
              </a:rPr>
              <a:t>new investments </a:t>
            </a:r>
            <a:r>
              <a:rPr lang="en-ZA" sz="1400" dirty="0" smtClean="0"/>
              <a:t>to increase net capital stock</a:t>
            </a:r>
          </a:p>
          <a:p>
            <a:endParaRPr lang="en-ZA" sz="1400" dirty="0" smtClean="0"/>
          </a:p>
          <a:p>
            <a:r>
              <a:rPr lang="en-ZA" sz="1400" dirty="0" smtClean="0"/>
              <a:t>Assume: </a:t>
            </a:r>
          </a:p>
          <a:p>
            <a:r>
              <a:rPr lang="en-ZA" sz="1400" dirty="0" smtClean="0"/>
              <a:t>direct economic T relationship between size of capital stock (K) and GDP (Y)</a:t>
            </a:r>
          </a:p>
          <a:p>
            <a:r>
              <a:rPr lang="en-ZA" sz="1400" dirty="0" smtClean="0"/>
              <a:t>Any net addition to capital stock will lead to an increase in GDP</a:t>
            </a:r>
          </a:p>
          <a:p>
            <a:r>
              <a:rPr lang="en-ZA" sz="1400" dirty="0" smtClean="0"/>
              <a:t>Relationship between K and Y → capital–output ratio (k)</a:t>
            </a:r>
          </a:p>
          <a:p>
            <a:r>
              <a:rPr lang="en-ZA" sz="1400" dirty="0" smtClean="0"/>
              <a:t>net savings ratio (s) is fixed proportion of national output</a:t>
            </a:r>
          </a:p>
          <a:p>
            <a:r>
              <a:rPr lang="en-ZA" sz="1400" dirty="0" smtClean="0"/>
              <a:t>total new investment is determined by level of total savings</a:t>
            </a:r>
          </a:p>
          <a:p>
            <a:endParaRPr lang="en-ZA" sz="1400" dirty="0" smtClean="0"/>
          </a:p>
          <a:p>
            <a:r>
              <a:rPr lang="en-ZA" sz="1600" b="1" dirty="0" smtClean="0"/>
              <a:t>GDP growth (ΔY/Y)  =  s/k</a:t>
            </a:r>
          </a:p>
          <a:p>
            <a:endParaRPr lang="en-ZA" sz="1400" dirty="0" smtClean="0"/>
          </a:p>
          <a:p>
            <a:endParaRPr lang="en-ZA" sz="1400" dirty="0" smtClean="0"/>
          </a:p>
          <a:p>
            <a:r>
              <a:rPr lang="en-ZA" sz="1400" dirty="0" smtClean="0"/>
              <a:t>Determined by: </a:t>
            </a:r>
          </a:p>
          <a:p>
            <a:pPr marL="285750" indent="-285750">
              <a:buFont typeface="Arial" panose="020B0604020202020204" pitchFamily="34" charset="0"/>
              <a:buChar char="•"/>
            </a:pPr>
            <a:r>
              <a:rPr lang="en-ZA" sz="1400" dirty="0" smtClean="0"/>
              <a:t>national savings rate (s)</a:t>
            </a:r>
          </a:p>
          <a:p>
            <a:pPr marL="285750" indent="-285750">
              <a:buFont typeface="Arial" panose="020B0604020202020204" pitchFamily="34" charset="0"/>
              <a:buChar char="•"/>
            </a:pPr>
            <a:r>
              <a:rPr lang="en-ZA" sz="1400" dirty="0" smtClean="0"/>
              <a:t>national capital/output ratio (k)	</a:t>
            </a:r>
          </a:p>
          <a:p>
            <a:pPr marL="285750" indent="-285750">
              <a:buFont typeface="Arial" panose="020B0604020202020204" pitchFamily="34" charset="0"/>
              <a:buChar char="•"/>
            </a:pPr>
            <a:r>
              <a:rPr lang="en-ZA" sz="1400" dirty="0" smtClean="0"/>
              <a:t>Economies must save and invest a proportion of their GDP for economic growth to happen</a:t>
            </a: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
                                            <p:txEl>
                                              <p:pRg st="11" end="11"/>
                                            </p:txEl>
                                          </p:spTgt>
                                        </p:tgtEl>
                                        <p:attrNameLst>
                                          <p:attrName>style.visibility</p:attrName>
                                        </p:attrNameLst>
                                      </p:cBhvr>
                                      <p:to>
                                        <p:strVal val="visible"/>
                                      </p:to>
                                    </p:set>
                                    <p:animEffect transition="in" filter="wheel(1)">
                                      <p:cBhvr>
                                        <p:cTn id="18" dur="2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64704"/>
            <a:ext cx="6408712" cy="5447645"/>
          </a:xfrm>
          <a:prstGeom prst="rect">
            <a:avLst/>
          </a:prstGeom>
        </p:spPr>
        <p:txBody>
          <a:bodyPr wrap="square">
            <a:spAutoFit/>
          </a:bodyPr>
          <a:lstStyle/>
          <a:p>
            <a:pPr lvl="0"/>
            <a:r>
              <a:rPr lang="en-ZA" sz="3200" b="1" dirty="0">
                <a:solidFill>
                  <a:srgbClr val="336699"/>
                </a:solidFill>
                <a:latin typeface="Constantia"/>
              </a:rPr>
              <a:t>Example</a:t>
            </a:r>
            <a:r>
              <a:rPr lang="en-ZA" sz="3200" b="1" dirty="0">
                <a:solidFill>
                  <a:srgbClr val="006699"/>
                </a:solidFill>
                <a:latin typeface="Constantia"/>
              </a:rPr>
              <a:t>:</a:t>
            </a:r>
          </a:p>
          <a:p>
            <a:pPr lvl="0"/>
            <a:endParaRPr lang="en-ZA" dirty="0">
              <a:solidFill>
                <a:prstClr val="white"/>
              </a:solidFill>
              <a:latin typeface="Constantia"/>
            </a:endParaRPr>
          </a:p>
          <a:p>
            <a:pPr lvl="0"/>
            <a:r>
              <a:rPr lang="en-ZA" sz="2400" b="1" dirty="0">
                <a:solidFill>
                  <a:prstClr val="black"/>
                </a:solidFill>
                <a:latin typeface="Arial" pitchFamily="34" charset="0"/>
                <a:cs typeface="Arial" pitchFamily="34" charset="0"/>
              </a:rPr>
              <a:t>According to the </a:t>
            </a:r>
            <a:r>
              <a:rPr lang="en-ZA" sz="2400" b="1" dirty="0" err="1">
                <a:solidFill>
                  <a:prstClr val="black"/>
                </a:solidFill>
                <a:latin typeface="Arial" pitchFamily="34" charset="0"/>
                <a:cs typeface="Arial" pitchFamily="34" charset="0"/>
              </a:rPr>
              <a:t>Harrod-Domar</a:t>
            </a:r>
            <a:r>
              <a:rPr lang="en-ZA" sz="2400" b="1" dirty="0">
                <a:solidFill>
                  <a:prstClr val="black"/>
                </a:solidFill>
                <a:latin typeface="Arial" pitchFamily="34" charset="0"/>
                <a:cs typeface="Arial" pitchFamily="34" charset="0"/>
              </a:rPr>
              <a:t> growth equation how quickly would the South African economy have grown in </a:t>
            </a:r>
            <a:r>
              <a:rPr lang="en-ZA" sz="2400" b="1" dirty="0" smtClean="0">
                <a:solidFill>
                  <a:prstClr val="black"/>
                </a:solidFill>
                <a:latin typeface="Arial" pitchFamily="34" charset="0"/>
                <a:cs typeface="Arial" pitchFamily="34" charset="0"/>
              </a:rPr>
              <a:t>2012 </a:t>
            </a:r>
            <a:r>
              <a:rPr lang="en-ZA" sz="2400" b="1" dirty="0">
                <a:solidFill>
                  <a:prstClr val="black"/>
                </a:solidFill>
                <a:latin typeface="Arial" pitchFamily="34" charset="0"/>
                <a:cs typeface="Arial" pitchFamily="34" charset="0"/>
              </a:rPr>
              <a:t>if the </a:t>
            </a:r>
            <a:r>
              <a:rPr lang="en-ZA" sz="2400" b="1" dirty="0" smtClean="0">
                <a:solidFill>
                  <a:prstClr val="black"/>
                </a:solidFill>
                <a:latin typeface="Arial" pitchFamily="34" charset="0"/>
                <a:cs typeface="Arial" pitchFamily="34" charset="0"/>
              </a:rPr>
              <a:t>gross </a:t>
            </a:r>
            <a:r>
              <a:rPr lang="en-ZA" sz="2400" b="1" dirty="0">
                <a:solidFill>
                  <a:prstClr val="black"/>
                </a:solidFill>
                <a:latin typeface="Arial" pitchFamily="34" charset="0"/>
                <a:cs typeface="Arial" pitchFamily="34" charset="0"/>
              </a:rPr>
              <a:t>savings ration increase by </a:t>
            </a:r>
            <a:r>
              <a:rPr lang="en-ZA" sz="2400" b="1" dirty="0" smtClean="0">
                <a:solidFill>
                  <a:prstClr val="black"/>
                </a:solidFill>
                <a:latin typeface="Arial" pitchFamily="34" charset="0"/>
                <a:cs typeface="Arial" pitchFamily="34" charset="0"/>
              </a:rPr>
              <a:t>8% </a:t>
            </a:r>
            <a:r>
              <a:rPr lang="en-ZA" sz="2400" b="1" dirty="0">
                <a:solidFill>
                  <a:prstClr val="black"/>
                </a:solidFill>
                <a:latin typeface="Arial" pitchFamily="34" charset="0"/>
                <a:cs typeface="Arial" pitchFamily="34" charset="0"/>
              </a:rPr>
              <a:t>and the average capital-output ration to </a:t>
            </a:r>
            <a:r>
              <a:rPr lang="en-ZA" sz="2400" b="1" dirty="0" smtClean="0">
                <a:solidFill>
                  <a:prstClr val="black"/>
                </a:solidFill>
                <a:latin typeface="Arial" pitchFamily="34" charset="0"/>
                <a:cs typeface="Arial" pitchFamily="34" charset="0"/>
              </a:rPr>
              <a:t>4,5%?</a:t>
            </a:r>
            <a:endParaRPr lang="en-ZA" sz="2400" b="1" dirty="0">
              <a:solidFill>
                <a:prstClr val="black"/>
              </a:solidFill>
              <a:latin typeface="Arial" pitchFamily="34" charset="0"/>
              <a:cs typeface="Arial" pitchFamily="34" charset="0"/>
            </a:endParaRPr>
          </a:p>
          <a:p>
            <a:pPr lvl="0"/>
            <a:endParaRPr lang="en-ZA" dirty="0">
              <a:solidFill>
                <a:prstClr val="white"/>
              </a:solidFill>
              <a:latin typeface="Constantia"/>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GDP growth (ΔY/Y)  =  s/k</a:t>
            </a:r>
          </a:p>
          <a:p>
            <a:pPr marL="0" lvl="5"/>
            <a:endParaRPr lang="en-GB" altLang="ja-JP" sz="32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8% </a:t>
            </a:r>
            <a:r>
              <a:rPr lang="en-GB" altLang="ja-JP" sz="3200" b="1" dirty="0">
                <a:solidFill>
                  <a:prstClr val="black">
                    <a:lumMod val="95000"/>
                    <a:lumOff val="5000"/>
                  </a:prstClr>
                </a:solidFill>
                <a:latin typeface="Arial" pitchFamily="34" charset="0"/>
                <a:ea typeface="MS Mincho" pitchFamily="49" charset="-128"/>
                <a:cs typeface="Arial" pitchFamily="34" charset="0"/>
              </a:rPr>
              <a:t>(s) ÷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4,5% </a:t>
            </a:r>
            <a:r>
              <a:rPr lang="en-GB" altLang="ja-JP" sz="3200" b="1" dirty="0">
                <a:solidFill>
                  <a:prstClr val="black">
                    <a:lumMod val="95000"/>
                    <a:lumOff val="5000"/>
                  </a:prstClr>
                </a:solidFill>
                <a:latin typeface="Arial" pitchFamily="34" charset="0"/>
                <a:ea typeface="MS Mincho" pitchFamily="49" charset="-128"/>
                <a:cs typeface="Arial" pitchFamily="34" charset="0"/>
              </a:rPr>
              <a:t>(k)</a:t>
            </a:r>
          </a:p>
          <a:p>
            <a:pPr marL="0" lvl="5"/>
            <a:endParaRPr lang="en-GB" altLang="ja-JP" sz="2800" b="1" dirty="0">
              <a:solidFill>
                <a:prstClr val="black">
                  <a:lumMod val="95000"/>
                  <a:lumOff val="5000"/>
                </a:prstClr>
              </a:solidFill>
              <a:latin typeface="Arial" pitchFamily="34" charset="0"/>
              <a:ea typeface="MS Mincho" pitchFamily="49" charset="-128"/>
              <a:cs typeface="Arial" pitchFamily="34" charset="0"/>
            </a:endParaRPr>
          </a:p>
          <a:p>
            <a:pPr marL="0" lvl="5"/>
            <a:r>
              <a:rPr lang="en-GB" altLang="ja-JP" sz="3200" b="1" dirty="0">
                <a:solidFill>
                  <a:prstClr val="black">
                    <a:lumMod val="95000"/>
                    <a:lumOff val="5000"/>
                  </a:prstClr>
                </a:solidFill>
                <a:latin typeface="Arial" pitchFamily="34" charset="0"/>
                <a:ea typeface="MS Mincho" pitchFamily="49" charset="-128"/>
                <a:cs typeface="Arial" pitchFamily="34" charset="0"/>
              </a:rPr>
              <a:t>= </a:t>
            </a:r>
            <a:r>
              <a:rPr lang="en-GB" altLang="ja-JP" sz="3200" b="1" dirty="0" smtClean="0">
                <a:solidFill>
                  <a:prstClr val="black">
                    <a:lumMod val="95000"/>
                    <a:lumOff val="5000"/>
                  </a:prstClr>
                </a:solidFill>
                <a:latin typeface="Arial" pitchFamily="34" charset="0"/>
                <a:ea typeface="MS Mincho" pitchFamily="49" charset="-128"/>
                <a:cs typeface="Arial" pitchFamily="34" charset="0"/>
              </a:rPr>
              <a:t>1,78%</a:t>
            </a:r>
            <a:endParaRPr lang="en-ZA" altLang="ja-JP" sz="3200" b="1" dirty="0">
              <a:solidFill>
                <a:prstClr val="black">
                  <a:lumMod val="95000"/>
                  <a:lumOff val="5000"/>
                </a:prstClr>
              </a:solidFill>
              <a:latin typeface="Arial" pitchFamily="34" charset="0"/>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332656"/>
            <a:ext cx="8712968" cy="424732"/>
          </a:xfrm>
          <a:prstGeom prst="rect">
            <a:avLst/>
          </a:prstGeom>
          <a:noFill/>
        </p:spPr>
        <p:txBody>
          <a:bodyPr wrap="square" rtlCol="0">
            <a:spAutoFit/>
          </a:bodyPr>
          <a:lstStyle/>
          <a:p>
            <a:pPr>
              <a:lnSpc>
                <a:spcPct val="90000"/>
              </a:lnSpc>
            </a:pPr>
            <a:r>
              <a:rPr lang="en-ZA" sz="2400" b="1" dirty="0" smtClean="0"/>
              <a:t>Structural change models: Lewis theory of Development</a:t>
            </a:r>
            <a:endParaRPr lang="en-ZA" sz="24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08720"/>
            <a:ext cx="5478252" cy="5587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91680" y="6560028"/>
            <a:ext cx="2808312" cy="230832"/>
          </a:xfrm>
          <a:prstGeom prst="rect">
            <a:avLst/>
          </a:prstGeom>
          <a:noFill/>
        </p:spPr>
        <p:txBody>
          <a:bodyPr wrap="square" rtlCol="0">
            <a:spAutoFit/>
          </a:bodyPr>
          <a:lstStyle/>
          <a:p>
            <a:pPr>
              <a:lnSpc>
                <a:spcPct val="90000"/>
              </a:lnSpc>
            </a:pPr>
            <a:r>
              <a:rPr lang="en-ZA" sz="1000" b="1" dirty="0" smtClean="0">
                <a:solidFill>
                  <a:srgbClr val="0070C0"/>
                </a:solidFill>
              </a:rPr>
              <a:t>Source: </a:t>
            </a:r>
            <a:r>
              <a:rPr lang="en-ZA" sz="1000" b="1" dirty="0" err="1" smtClean="0">
                <a:solidFill>
                  <a:srgbClr val="0070C0"/>
                </a:solidFill>
              </a:rPr>
              <a:t>Todaro</a:t>
            </a:r>
            <a:r>
              <a:rPr lang="en-ZA" sz="1000" b="1" dirty="0" smtClean="0">
                <a:solidFill>
                  <a:srgbClr val="0070C0"/>
                </a:solidFill>
              </a:rPr>
              <a:t> and Smith 2011</a:t>
            </a:r>
            <a:endParaRPr lang="en-ZA" sz="1000" b="1" dirty="0">
              <a:solidFill>
                <a:srgbClr val="0070C0"/>
              </a:solidFill>
            </a:endParaRPr>
          </a:p>
        </p:txBody>
      </p:sp>
    </p:spTree>
    <p:extLst>
      <p:ext uri="{BB962C8B-B14F-4D97-AF65-F5344CB8AC3E}">
        <p14:creationId xmlns:p14="http://schemas.microsoft.com/office/powerpoint/2010/main" val="268558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196752"/>
            <a:ext cx="8568952" cy="4945969"/>
          </a:xfrm>
          <a:prstGeom prst="rect">
            <a:avLst/>
          </a:prstGeom>
        </p:spPr>
        <p:txBody>
          <a:bodyPr wrap="square">
            <a:spAutoFit/>
          </a:bodyPr>
          <a:lstStyle/>
          <a:p>
            <a:pPr algn="just">
              <a:lnSpc>
                <a:spcPct val="110000"/>
              </a:lnSpc>
              <a:spcAft>
                <a:spcPts val="1000"/>
              </a:spcAft>
            </a:pPr>
            <a:r>
              <a:rPr lang="en-US" sz="1200" dirty="0">
                <a:solidFill>
                  <a:srgbClr val="336699"/>
                </a:solidFill>
                <a:latin typeface="Verdana"/>
                <a:ea typeface="Times New Roman"/>
                <a:cs typeface="Times New Roman"/>
              </a:rPr>
              <a:t>Lewis proposed his </a:t>
            </a:r>
            <a:r>
              <a:rPr lang="en-US" sz="1200" b="1" dirty="0">
                <a:solidFill>
                  <a:srgbClr val="336699"/>
                </a:solidFill>
                <a:latin typeface="Verdana"/>
                <a:ea typeface="Times New Roman"/>
                <a:cs typeface="Times New Roman"/>
              </a:rPr>
              <a:t>dual sector </a:t>
            </a:r>
            <a:r>
              <a:rPr lang="en-US" sz="1200" dirty="0">
                <a:solidFill>
                  <a:srgbClr val="336699"/>
                </a:solidFill>
                <a:latin typeface="Verdana"/>
                <a:ea typeface="Times New Roman"/>
                <a:cs typeface="Times New Roman"/>
              </a:rPr>
              <a:t>development model in 1954. It was based on the assumption that many LDCs had </a:t>
            </a:r>
            <a:r>
              <a:rPr lang="en-US" sz="1200" b="1" dirty="0">
                <a:solidFill>
                  <a:srgbClr val="336699"/>
                </a:solidFill>
                <a:latin typeface="Verdana"/>
                <a:ea typeface="Times New Roman"/>
                <a:cs typeface="Times New Roman"/>
              </a:rPr>
              <a:t>dual economies with both a traditional agricultural sector and a modern industrial sector. </a:t>
            </a:r>
            <a:r>
              <a:rPr lang="en-US" sz="1200" dirty="0">
                <a:solidFill>
                  <a:srgbClr val="336699"/>
                </a:solidFill>
                <a:latin typeface="Verdana"/>
                <a:ea typeface="Times New Roman"/>
                <a:cs typeface="Times New Roman"/>
              </a:rPr>
              <a:t>The traditional agricultural sector was assumed to be of a </a:t>
            </a:r>
            <a:r>
              <a:rPr lang="en-US" sz="1200" b="1" dirty="0">
                <a:solidFill>
                  <a:srgbClr val="336699"/>
                </a:solidFill>
                <a:latin typeface="Verdana"/>
                <a:ea typeface="Times New Roman"/>
                <a:cs typeface="Times New Roman"/>
              </a:rPr>
              <a:t>subsistence nature </a:t>
            </a:r>
            <a:r>
              <a:rPr lang="en-US" sz="1200" dirty="0" err="1">
                <a:solidFill>
                  <a:srgbClr val="336699"/>
                </a:solidFill>
                <a:latin typeface="Verdana"/>
                <a:ea typeface="Times New Roman"/>
                <a:cs typeface="Times New Roman"/>
              </a:rPr>
              <a:t>characterised</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by low productivity, low incomes, low savings and considerable underemployment. </a:t>
            </a:r>
            <a:r>
              <a:rPr lang="en-US" sz="1200" dirty="0">
                <a:solidFill>
                  <a:srgbClr val="336699"/>
                </a:solidFill>
                <a:latin typeface="Verdana"/>
                <a:ea typeface="Times New Roman"/>
                <a:cs typeface="Times New Roman"/>
              </a:rPr>
              <a:t>The </a:t>
            </a:r>
            <a:r>
              <a:rPr lang="en-US" sz="1200" b="1" dirty="0">
                <a:solidFill>
                  <a:srgbClr val="336699"/>
                </a:solidFill>
                <a:latin typeface="Verdana"/>
                <a:ea typeface="Times New Roman"/>
                <a:cs typeface="Times New Roman"/>
              </a:rPr>
              <a:t>industrial sector was assumed to be technologically advanced</a:t>
            </a:r>
            <a:r>
              <a:rPr lang="en-US" sz="1200" dirty="0">
                <a:solidFill>
                  <a:srgbClr val="336699"/>
                </a:solidFill>
                <a:latin typeface="Verdana"/>
                <a:ea typeface="Times New Roman"/>
                <a:cs typeface="Times New Roman"/>
              </a:rPr>
              <a:t> with high levels of investment operating in an urban environment.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Lewis suggested that the </a:t>
            </a:r>
            <a:r>
              <a:rPr lang="en-US" sz="1200" b="1" dirty="0">
                <a:solidFill>
                  <a:srgbClr val="336699"/>
                </a:solidFill>
                <a:latin typeface="Verdana"/>
                <a:ea typeface="Times New Roman"/>
                <a:cs typeface="Times New Roman"/>
              </a:rPr>
              <a:t>modern industrial sector would attract workers from the rural areas</a:t>
            </a:r>
            <a:r>
              <a:rPr lang="en-US" sz="1200" dirty="0">
                <a:solidFill>
                  <a:srgbClr val="336699"/>
                </a:solidFill>
                <a:latin typeface="Verdana"/>
                <a:ea typeface="Times New Roman"/>
                <a:cs typeface="Times New Roman"/>
              </a:rPr>
              <a:t>. Industrial firms, whether private or publicly owned could offer </a:t>
            </a:r>
            <a:r>
              <a:rPr lang="en-US" sz="1200" b="1" dirty="0">
                <a:solidFill>
                  <a:srgbClr val="336699"/>
                </a:solidFill>
                <a:latin typeface="Verdana"/>
                <a:ea typeface="Times New Roman"/>
                <a:cs typeface="Times New Roman"/>
              </a:rPr>
              <a:t>wages that would guarantee a higher quality of life </a:t>
            </a:r>
            <a:r>
              <a:rPr lang="en-US" sz="1200" dirty="0">
                <a:solidFill>
                  <a:srgbClr val="336699"/>
                </a:solidFill>
                <a:latin typeface="Verdana"/>
                <a:ea typeface="Times New Roman"/>
                <a:cs typeface="Times New Roman"/>
              </a:rPr>
              <a:t>than remaining in the rural areas could provide. Furthermore, as the level of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productivity was so low in traditional agricultural areas</a:t>
            </a:r>
            <a:r>
              <a:rPr lang="en-US" sz="1200" dirty="0">
                <a:solidFill>
                  <a:srgbClr val="336699"/>
                </a:solidFill>
                <a:latin typeface="Verdana"/>
                <a:ea typeface="Times New Roman"/>
                <a:cs typeface="Times New Roman"/>
              </a:rPr>
              <a:t> people leaving the rural areas would have virtually no impact on output. Indeed, the amount of food available to the remaining villagers would increase as the same amount of food could be shared amongst fewer people. This might generate a surplus which could them be sold generating income.</a:t>
            </a:r>
            <a:endParaRPr lang="en-ZA" sz="1200" dirty="0">
              <a:solidFill>
                <a:srgbClr val="336699"/>
              </a:solidFill>
              <a:latin typeface="Calibri"/>
              <a:ea typeface="Calibri"/>
              <a:cs typeface="Times New Roman"/>
            </a:endParaRPr>
          </a:p>
          <a:p>
            <a:pPr algn="just">
              <a:lnSpc>
                <a:spcPct val="110000"/>
              </a:lnSpc>
              <a:spcAft>
                <a:spcPts val="1000"/>
              </a:spcAft>
            </a:pPr>
            <a:r>
              <a:rPr lang="en-US" sz="1200" dirty="0">
                <a:solidFill>
                  <a:srgbClr val="336699"/>
                </a:solidFill>
                <a:latin typeface="Verdana"/>
                <a:ea typeface="Times New Roman"/>
                <a:cs typeface="Times New Roman"/>
              </a:rPr>
              <a:t>Those people that </a:t>
            </a:r>
            <a:r>
              <a:rPr lang="en-US" sz="1200" b="1" dirty="0">
                <a:solidFill>
                  <a:srgbClr val="336699"/>
                </a:solidFill>
                <a:latin typeface="Verdana"/>
                <a:ea typeface="Times New Roman"/>
                <a:cs typeface="Times New Roman"/>
              </a:rPr>
              <a:t>moved away from the villages </a:t>
            </a:r>
            <a:r>
              <a:rPr lang="en-US" sz="1200" dirty="0">
                <a:solidFill>
                  <a:srgbClr val="336699"/>
                </a:solidFill>
                <a:latin typeface="Verdana"/>
                <a:ea typeface="Times New Roman"/>
                <a:cs typeface="Times New Roman"/>
              </a:rPr>
              <a:t>to the towns would earn </a:t>
            </a:r>
            <a:r>
              <a:rPr lang="en-US" sz="1200" b="1" dirty="0">
                <a:solidFill>
                  <a:srgbClr val="336699"/>
                </a:solidFill>
                <a:latin typeface="Verdana"/>
                <a:ea typeface="Times New Roman"/>
                <a:cs typeface="Times New Roman"/>
              </a:rPr>
              <a:t>increased incomes and this crucially according to Lewis generates more savings.</a:t>
            </a:r>
            <a:r>
              <a:rPr lang="en-US" sz="1200" dirty="0">
                <a:solidFill>
                  <a:srgbClr val="336699"/>
                </a:solidFill>
                <a:latin typeface="Verdana"/>
                <a:ea typeface="Times New Roman"/>
                <a:cs typeface="Times New Roman"/>
              </a:rPr>
              <a:t> The </a:t>
            </a:r>
            <a:r>
              <a:rPr lang="en-US" sz="1200" b="1" dirty="0">
                <a:solidFill>
                  <a:srgbClr val="336699"/>
                </a:solidFill>
                <a:latin typeface="Verdana"/>
                <a:ea typeface="Times New Roman"/>
                <a:cs typeface="Times New Roman"/>
              </a:rPr>
              <a:t>lack of development was due to a lack of savings and investment.</a:t>
            </a:r>
            <a:r>
              <a:rPr lang="en-US" sz="1200" dirty="0">
                <a:solidFill>
                  <a:srgbClr val="336699"/>
                </a:solidFill>
                <a:latin typeface="Verdana"/>
                <a:ea typeface="Times New Roman"/>
                <a:cs typeface="Times New Roman"/>
              </a:rPr>
              <a:t> </a:t>
            </a:r>
            <a:r>
              <a:rPr lang="en-US" sz="1200" b="1" dirty="0">
                <a:solidFill>
                  <a:srgbClr val="336699"/>
                </a:solidFill>
                <a:latin typeface="Verdana"/>
                <a:ea typeface="Times New Roman"/>
                <a:cs typeface="Times New Roman"/>
              </a:rPr>
              <a:t>The key to development was to increase savings and investment</a:t>
            </a:r>
            <a:r>
              <a:rPr lang="en-US" sz="1200" dirty="0">
                <a:solidFill>
                  <a:srgbClr val="336699"/>
                </a:solidFill>
                <a:latin typeface="Verdana"/>
                <a:ea typeface="Times New Roman"/>
                <a:cs typeface="Times New Roman"/>
              </a:rPr>
              <a:t>. Lewis saw the existence of the modern industrial sector as essential if this was to happen. Urban migration from the poor rural areas to the relatively richer industrial urban areas gave workers the opportunities to earn higher incomes and crucially save more providing funds for entrepreneurs to investment.</a:t>
            </a:r>
            <a:endParaRPr lang="en-ZA" sz="1200" dirty="0">
              <a:solidFill>
                <a:srgbClr val="336699"/>
              </a:solidFill>
              <a:latin typeface="Calibri"/>
              <a:ea typeface="Calibri"/>
              <a:cs typeface="Times New Roman"/>
            </a:endParaRPr>
          </a:p>
          <a:p>
            <a:pPr algn="just">
              <a:lnSpc>
                <a:spcPct val="110000"/>
              </a:lnSpc>
              <a:spcAft>
                <a:spcPts val="1000"/>
              </a:spcAft>
            </a:pPr>
            <a:r>
              <a:rPr lang="en-US" sz="1200" b="1" dirty="0">
                <a:solidFill>
                  <a:srgbClr val="336699"/>
                </a:solidFill>
                <a:latin typeface="Verdana"/>
                <a:ea typeface="Times New Roman"/>
                <a:cs typeface="Times New Roman"/>
              </a:rPr>
              <a:t>A growing industrial sector requiring </a:t>
            </a:r>
            <a:r>
              <a:rPr lang="en-US" sz="1200" b="1" dirty="0" err="1">
                <a:solidFill>
                  <a:srgbClr val="336699"/>
                </a:solidFill>
                <a:latin typeface="Verdana"/>
                <a:ea typeface="Times New Roman"/>
                <a:cs typeface="Times New Roman"/>
              </a:rPr>
              <a:t>labour</a:t>
            </a:r>
            <a:r>
              <a:rPr lang="en-US" sz="1200" b="1" dirty="0">
                <a:solidFill>
                  <a:srgbClr val="336699"/>
                </a:solidFill>
                <a:latin typeface="Verdana"/>
                <a:ea typeface="Times New Roman"/>
                <a:cs typeface="Times New Roman"/>
              </a:rPr>
              <a:t> provided the incomes that could be spent and saved. This would in itself generate demand and also provide funds for investment. Income generated by the industrial sector was trickling down throughout the economy.</a:t>
            </a:r>
            <a:endParaRPr lang="en-ZA" sz="1200" b="1" dirty="0">
              <a:solidFill>
                <a:srgbClr val="336699"/>
              </a:solidFill>
              <a:effectLst/>
              <a:latin typeface="Calibri"/>
              <a:ea typeface="Calibri"/>
              <a:cs typeface="Times New Roman"/>
            </a:endParaRPr>
          </a:p>
        </p:txBody>
      </p:sp>
      <p:sp>
        <p:nvSpPr>
          <p:cNvPr id="4" name="TextBox 3"/>
          <p:cNvSpPr txBox="1"/>
          <p:nvPr/>
        </p:nvSpPr>
        <p:spPr>
          <a:xfrm>
            <a:off x="1835696" y="476672"/>
            <a:ext cx="5112568" cy="424732"/>
          </a:xfrm>
          <a:prstGeom prst="rect">
            <a:avLst/>
          </a:prstGeom>
          <a:noFill/>
        </p:spPr>
        <p:txBody>
          <a:bodyPr wrap="square" rtlCol="0">
            <a:spAutoFit/>
          </a:bodyPr>
          <a:lstStyle/>
          <a:p>
            <a:pPr>
              <a:lnSpc>
                <a:spcPct val="90000"/>
              </a:lnSpc>
            </a:pPr>
            <a:r>
              <a:rPr lang="en-ZA" sz="2400" dirty="0" smtClean="0"/>
              <a:t>Lewis theory of development</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404664"/>
            <a:ext cx="6696744" cy="424732"/>
          </a:xfrm>
          <a:prstGeom prst="rect">
            <a:avLst/>
          </a:prstGeom>
          <a:noFill/>
        </p:spPr>
        <p:txBody>
          <a:bodyPr wrap="square" rtlCol="0">
            <a:spAutoFit/>
          </a:bodyPr>
          <a:lstStyle/>
          <a:p>
            <a:pPr>
              <a:lnSpc>
                <a:spcPct val="90000"/>
              </a:lnSpc>
            </a:pPr>
            <a:r>
              <a:rPr lang="en-ZA" sz="2400" dirty="0" smtClean="0"/>
              <a:t>The international dependence revolution</a:t>
            </a:r>
            <a:endParaRPr lang="en-ZA" sz="2400" dirty="0"/>
          </a:p>
        </p:txBody>
      </p:sp>
      <p:sp>
        <p:nvSpPr>
          <p:cNvPr id="3" name="TextBox 2"/>
          <p:cNvSpPr txBox="1"/>
          <p:nvPr/>
        </p:nvSpPr>
        <p:spPr>
          <a:xfrm>
            <a:off x="539552" y="980728"/>
            <a:ext cx="6768752"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Neo-colonial dependence model</a:t>
            </a:r>
          </a:p>
          <a:p>
            <a:pPr marL="342900" indent="-342900">
              <a:lnSpc>
                <a:spcPct val="90000"/>
              </a:lnSpc>
              <a:buFont typeface="Arial" panose="020B0604020202020204" pitchFamily="34" charset="0"/>
              <a:buChar char="•"/>
            </a:pPr>
            <a:r>
              <a:rPr lang="en-ZA" sz="2400" dirty="0" smtClean="0">
                <a:solidFill>
                  <a:srgbClr val="006699"/>
                </a:solidFill>
              </a:rPr>
              <a:t>False-paradigm model</a:t>
            </a:r>
          </a:p>
          <a:p>
            <a:pPr marL="342900" indent="-342900">
              <a:lnSpc>
                <a:spcPct val="90000"/>
              </a:lnSpc>
              <a:buFont typeface="Arial" panose="020B0604020202020204" pitchFamily="34" charset="0"/>
              <a:buChar char="•"/>
            </a:pPr>
            <a:r>
              <a:rPr lang="en-ZA" sz="2400" dirty="0" smtClean="0">
                <a:solidFill>
                  <a:srgbClr val="006699"/>
                </a:solidFill>
              </a:rPr>
              <a:t>The dualistic – development thesis</a:t>
            </a:r>
            <a:endParaRPr lang="en-ZA" sz="2400" dirty="0">
              <a:solidFill>
                <a:srgbClr val="006699"/>
              </a:solidFill>
            </a:endParaRPr>
          </a:p>
        </p:txBody>
      </p:sp>
      <p:sp>
        <p:nvSpPr>
          <p:cNvPr id="4" name="TextBox 3"/>
          <p:cNvSpPr txBox="1"/>
          <p:nvPr/>
        </p:nvSpPr>
        <p:spPr>
          <a:xfrm>
            <a:off x="539552" y="2204864"/>
            <a:ext cx="6912768" cy="840230"/>
          </a:xfrm>
          <a:prstGeom prst="rect">
            <a:avLst/>
          </a:prstGeom>
          <a:noFill/>
        </p:spPr>
        <p:txBody>
          <a:bodyPr wrap="square" rtlCol="0">
            <a:spAutoFit/>
          </a:bodyPr>
          <a:lstStyle/>
          <a:p>
            <a:pPr marL="457200" indent="-457200">
              <a:lnSpc>
                <a:spcPct val="90000"/>
              </a:lnSpc>
              <a:buFont typeface="+mj-lt"/>
              <a:buAutoNum type="arabicPeriod"/>
            </a:pPr>
            <a:r>
              <a:rPr lang="en-ZA" dirty="0" smtClean="0">
                <a:solidFill>
                  <a:schemeClr val="accent1">
                    <a:lumMod val="50000"/>
                  </a:schemeClr>
                </a:solidFill>
              </a:rPr>
              <a:t>What are the major policy implications of these models?</a:t>
            </a:r>
          </a:p>
          <a:p>
            <a:pPr marL="457200" indent="-457200">
              <a:lnSpc>
                <a:spcPct val="90000"/>
              </a:lnSpc>
              <a:buFont typeface="+mj-lt"/>
              <a:buAutoNum type="arabicPeriod"/>
            </a:pPr>
            <a:r>
              <a:rPr lang="en-ZA" dirty="0" smtClean="0">
                <a:solidFill>
                  <a:schemeClr val="accent1">
                    <a:lumMod val="50000"/>
                  </a:schemeClr>
                </a:solidFill>
              </a:rPr>
              <a:t>What are the major strengths a weaknesses of these models?</a:t>
            </a:r>
            <a:endParaRPr lang="en-ZA" dirty="0">
              <a:solidFill>
                <a:schemeClr val="accent1">
                  <a:lumMod val="50000"/>
                </a:schemeClr>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0110" y="3045094"/>
            <a:ext cx="4523740" cy="3011805"/>
          </a:xfrm>
          <a:prstGeom prst="rect">
            <a:avLst/>
          </a:prstGeom>
          <a:noFill/>
        </p:spPr>
      </p:pic>
      <p:sp>
        <p:nvSpPr>
          <p:cNvPr id="6" name="Rectangle 5"/>
          <p:cNvSpPr/>
          <p:nvPr/>
        </p:nvSpPr>
        <p:spPr>
          <a:xfrm>
            <a:off x="1295636" y="6082263"/>
            <a:ext cx="6192688" cy="253916"/>
          </a:xfrm>
          <a:prstGeom prst="rect">
            <a:avLst/>
          </a:prstGeom>
        </p:spPr>
        <p:txBody>
          <a:bodyPr wrap="square">
            <a:spAutoFit/>
          </a:bodyPr>
          <a:lstStyle/>
          <a:p>
            <a:r>
              <a:rPr lang="en-US" sz="1050" b="1" i="1" dirty="0">
                <a:solidFill>
                  <a:srgbClr val="0070C0"/>
                </a:solidFill>
                <a:latin typeface="Arial"/>
                <a:ea typeface="Times New Roman"/>
              </a:rPr>
              <a:t>Source: www. womennewsnetwork.net/2012/03/14/careers-improve-life-women-brazils-slums/ </a:t>
            </a:r>
            <a:endParaRPr lang="en-ZA" sz="105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95857"/>
            <a:ext cx="5112568" cy="424732"/>
          </a:xfrm>
          <a:prstGeom prst="rect">
            <a:avLst/>
          </a:prstGeom>
          <a:noFill/>
        </p:spPr>
        <p:txBody>
          <a:bodyPr wrap="square" rtlCol="0">
            <a:spAutoFit/>
          </a:bodyPr>
          <a:lstStyle/>
          <a:p>
            <a:pPr>
              <a:lnSpc>
                <a:spcPct val="90000"/>
              </a:lnSpc>
            </a:pPr>
            <a:r>
              <a:rPr lang="en-ZA" sz="2400" dirty="0" smtClean="0"/>
              <a:t>Neoclassical counterrevolution</a:t>
            </a:r>
            <a:endParaRPr lang="en-ZA" sz="2400" dirty="0"/>
          </a:p>
        </p:txBody>
      </p:sp>
      <p:sp>
        <p:nvSpPr>
          <p:cNvPr id="3" name="TextBox 2"/>
          <p:cNvSpPr txBox="1"/>
          <p:nvPr/>
        </p:nvSpPr>
        <p:spPr>
          <a:xfrm>
            <a:off x="683568" y="1268759"/>
            <a:ext cx="7416824"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336699"/>
                </a:solidFill>
              </a:rPr>
              <a:t>Free – market analysis</a:t>
            </a:r>
          </a:p>
          <a:p>
            <a:pPr marL="342900" indent="-342900">
              <a:lnSpc>
                <a:spcPct val="90000"/>
              </a:lnSpc>
              <a:buFont typeface="Arial" panose="020B0604020202020204" pitchFamily="34" charset="0"/>
              <a:buChar char="•"/>
            </a:pPr>
            <a:r>
              <a:rPr lang="en-ZA" sz="2400" dirty="0" smtClean="0">
                <a:solidFill>
                  <a:srgbClr val="336699"/>
                </a:solidFill>
              </a:rPr>
              <a:t>Public choice theory</a:t>
            </a:r>
          </a:p>
          <a:p>
            <a:pPr marL="342900" indent="-342900">
              <a:lnSpc>
                <a:spcPct val="90000"/>
              </a:lnSpc>
              <a:buFont typeface="Arial" panose="020B0604020202020204" pitchFamily="34" charset="0"/>
              <a:buChar char="•"/>
            </a:pPr>
            <a:r>
              <a:rPr lang="en-ZA" sz="2400" dirty="0" smtClean="0">
                <a:solidFill>
                  <a:srgbClr val="336699"/>
                </a:solidFill>
              </a:rPr>
              <a:t>Market – friendly approach</a:t>
            </a:r>
            <a:endParaRPr lang="en-ZA" sz="2400" dirty="0">
              <a:solidFill>
                <a:srgbClr val="336699"/>
              </a:solidFill>
            </a:endParaRPr>
          </a:p>
        </p:txBody>
      </p:sp>
      <p:sp>
        <p:nvSpPr>
          <p:cNvPr id="4" name="TextBox 3"/>
          <p:cNvSpPr txBox="1"/>
          <p:nvPr/>
        </p:nvSpPr>
        <p:spPr>
          <a:xfrm>
            <a:off x="300487" y="3340384"/>
            <a:ext cx="8676456" cy="369332"/>
          </a:xfrm>
          <a:prstGeom prst="rect">
            <a:avLst/>
          </a:prstGeom>
          <a:noFill/>
        </p:spPr>
        <p:txBody>
          <a:bodyPr wrap="square" rtlCol="0">
            <a:spAutoFit/>
          </a:bodyPr>
          <a:lstStyle/>
          <a:p>
            <a:pPr>
              <a:lnSpc>
                <a:spcPct val="90000"/>
              </a:lnSpc>
            </a:pPr>
            <a:r>
              <a:rPr lang="en-ZA" sz="2000" dirty="0" smtClean="0">
                <a:solidFill>
                  <a:srgbClr val="006699"/>
                </a:solidFill>
              </a:rPr>
              <a:t>Traditional neoclassical growth theory - exogenous</a:t>
            </a:r>
            <a:endParaRPr lang="en-ZA" sz="2000" dirty="0">
              <a:solidFill>
                <a:srgbClr val="006699"/>
              </a:solidFill>
            </a:endParaRPr>
          </a:p>
        </p:txBody>
      </p:sp>
      <p:sp>
        <p:nvSpPr>
          <p:cNvPr id="5" name="TextBox 4"/>
          <p:cNvSpPr txBox="1"/>
          <p:nvPr/>
        </p:nvSpPr>
        <p:spPr>
          <a:xfrm>
            <a:off x="713873" y="3284984"/>
            <a:ext cx="6192688" cy="424732"/>
          </a:xfrm>
          <a:prstGeom prst="rect">
            <a:avLst/>
          </a:prstGeom>
          <a:noFill/>
        </p:spPr>
        <p:txBody>
          <a:bodyPr wrap="square" rtlCol="0">
            <a:spAutoFit/>
          </a:bodyPr>
          <a:lstStyle/>
          <a:p>
            <a:pPr>
              <a:lnSpc>
                <a:spcPct val="90000"/>
              </a:lnSpc>
            </a:pPr>
            <a:endParaRPr lang="en-ZA" sz="2400" dirty="0"/>
          </a:p>
        </p:txBody>
      </p:sp>
      <p:sp>
        <p:nvSpPr>
          <p:cNvPr id="6" name="TextBox 5"/>
          <p:cNvSpPr txBox="1"/>
          <p:nvPr/>
        </p:nvSpPr>
        <p:spPr>
          <a:xfrm>
            <a:off x="395536" y="3842262"/>
            <a:ext cx="6624736" cy="36933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dirty="0" smtClean="0"/>
              <a:t>The Solow neoclassical growth model</a:t>
            </a:r>
            <a:endParaRPr lang="en-ZA" sz="2000" dirty="0"/>
          </a:p>
        </p:txBody>
      </p:sp>
      <p:sp>
        <p:nvSpPr>
          <p:cNvPr id="7" name="TextBox 6"/>
          <p:cNvSpPr txBox="1"/>
          <p:nvPr/>
        </p:nvSpPr>
        <p:spPr>
          <a:xfrm>
            <a:off x="960202" y="4365104"/>
            <a:ext cx="2850015" cy="757130"/>
          </a:xfrm>
          <a:prstGeom prst="rect">
            <a:avLst/>
          </a:prstGeom>
          <a:noFill/>
        </p:spPr>
        <p:txBody>
          <a:bodyPr wrap="square" rtlCol="0">
            <a:spAutoFit/>
          </a:bodyPr>
          <a:lstStyle/>
          <a:p>
            <a:pPr marL="342900" indent="-342900">
              <a:lnSpc>
                <a:spcPct val="90000"/>
              </a:lnSpc>
              <a:buFont typeface="+mj-lt"/>
              <a:buAutoNum type="arabicPeriod"/>
            </a:pPr>
            <a:r>
              <a:rPr lang="en-ZA" sz="1600" b="1" dirty="0" smtClean="0">
                <a:solidFill>
                  <a:srgbClr val="7030A0"/>
                </a:solidFill>
              </a:rPr>
              <a:t>Production function</a:t>
            </a:r>
          </a:p>
          <a:p>
            <a:pPr marL="342900" indent="-342900">
              <a:lnSpc>
                <a:spcPct val="90000"/>
              </a:lnSpc>
              <a:buFont typeface="+mj-lt"/>
              <a:buAutoNum type="arabicPeriod"/>
            </a:pPr>
            <a:r>
              <a:rPr lang="en-ZA" sz="1600" b="1" dirty="0" smtClean="0">
                <a:solidFill>
                  <a:srgbClr val="7030A0"/>
                </a:solidFill>
              </a:rPr>
              <a:t>Returns to scale</a:t>
            </a:r>
          </a:p>
          <a:p>
            <a:pPr marL="342900" indent="-342900">
              <a:lnSpc>
                <a:spcPct val="90000"/>
              </a:lnSpc>
              <a:buFont typeface="+mj-lt"/>
              <a:buAutoNum type="arabicPeriod"/>
            </a:pPr>
            <a:r>
              <a:rPr lang="en-ZA" sz="1600" b="1" dirty="0" smtClean="0">
                <a:solidFill>
                  <a:srgbClr val="7030A0"/>
                </a:solidFill>
              </a:rPr>
              <a:t>Steady state</a:t>
            </a:r>
            <a:endParaRPr lang="en-ZA" sz="1600" b="1" dirty="0">
              <a:solidFill>
                <a:srgbClr val="7030A0"/>
              </a:solidFill>
            </a:endParaRPr>
          </a:p>
        </p:txBody>
      </p:sp>
      <p:sp>
        <p:nvSpPr>
          <p:cNvPr id="8" name="Rectangle 7"/>
          <p:cNvSpPr/>
          <p:nvPr/>
        </p:nvSpPr>
        <p:spPr>
          <a:xfrm>
            <a:off x="682754" y="2419728"/>
            <a:ext cx="7417638" cy="590931"/>
          </a:xfrm>
          <a:prstGeom prst="rect">
            <a:avLst/>
          </a:prstGeom>
        </p:spPr>
        <p:txBody>
          <a:bodyPr wrap="square">
            <a:spAutoFit/>
          </a:bodyPr>
          <a:lstStyle/>
          <a:p>
            <a:pPr marL="457200" lvl="0" indent="-457200">
              <a:lnSpc>
                <a:spcPct val="90000"/>
              </a:lnSpc>
              <a:buFont typeface="+mj-lt"/>
              <a:buAutoNum type="arabicPeriod"/>
            </a:pPr>
            <a:r>
              <a:rPr lang="en-ZA" dirty="0">
                <a:solidFill>
                  <a:srgbClr val="40BAD2">
                    <a:lumMod val="50000"/>
                  </a:srgbClr>
                </a:solidFill>
              </a:rPr>
              <a:t>What are the major policy implications of these models?</a:t>
            </a:r>
          </a:p>
          <a:p>
            <a:pPr marL="457200" lvl="0" indent="-457200">
              <a:lnSpc>
                <a:spcPct val="90000"/>
              </a:lnSpc>
              <a:buFont typeface="+mj-lt"/>
              <a:buAutoNum type="arabicPeriod"/>
            </a:pPr>
            <a:r>
              <a:rPr lang="en-ZA" dirty="0">
                <a:solidFill>
                  <a:srgbClr val="40BAD2">
                    <a:lumMod val="50000"/>
                  </a:srgbClr>
                </a:solidFill>
              </a:rPr>
              <a:t>What are the major strengths a weaknesses of these models?</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additive="base">
                                        <p:cTn id="2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404664"/>
            <a:ext cx="6984776" cy="424732"/>
          </a:xfrm>
          <a:prstGeom prst="rect">
            <a:avLst/>
          </a:prstGeom>
          <a:noFill/>
        </p:spPr>
        <p:txBody>
          <a:bodyPr wrap="square" rtlCol="0">
            <a:spAutoFit/>
          </a:bodyPr>
          <a:lstStyle/>
          <a:p>
            <a:pPr>
              <a:lnSpc>
                <a:spcPct val="90000"/>
              </a:lnSpc>
            </a:pPr>
            <a:r>
              <a:rPr lang="en-ZA" sz="2400" dirty="0" smtClean="0"/>
              <a:t>The Solow Neoclassical growth model</a:t>
            </a:r>
            <a:endParaRPr lang="en-ZA"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268760"/>
            <a:ext cx="447675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988840"/>
            <a:ext cx="3124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2730194"/>
            <a:ext cx="54102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3403437"/>
            <a:ext cx="158115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7309" y="422108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7309" y="4941168"/>
            <a:ext cx="39433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6237312"/>
            <a:ext cx="6552728" cy="432048"/>
          </a:xfrm>
          <a:prstGeom prst="rect">
            <a:avLst/>
          </a:prstGeom>
          <a:noFill/>
        </p:spPr>
        <p:txBody>
          <a:bodyPr wrap="square" rtlCol="0">
            <a:spAutoFit/>
          </a:bodyPr>
          <a:lstStyle/>
          <a:p>
            <a:pPr>
              <a:lnSpc>
                <a:spcPct val="90000"/>
              </a:lnSpc>
            </a:pPr>
            <a:r>
              <a:rPr lang="en-ZA" sz="2400" b="1" dirty="0" err="1" smtClean="0">
                <a:solidFill>
                  <a:srgbClr val="336699"/>
                </a:solidFill>
              </a:rPr>
              <a:t>Todaro</a:t>
            </a:r>
            <a:r>
              <a:rPr lang="en-ZA" sz="2400" b="1" dirty="0" smtClean="0">
                <a:solidFill>
                  <a:srgbClr val="336699"/>
                </a:solidFill>
              </a:rPr>
              <a:t> and Smith: 2011, Appendix 3.2</a:t>
            </a:r>
            <a:endParaRPr lang="en-ZA" sz="2400" b="1" dirty="0">
              <a:solidFill>
                <a:srgbClr val="336699"/>
              </a:solidFill>
            </a:endParaRPr>
          </a:p>
        </p:txBody>
      </p:sp>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664" y="5661248"/>
            <a:ext cx="6286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 calcmode="lin" valueType="num">
                                      <p:cBhvr additive="base">
                                        <p:cTn id="19" dur="500" fill="hold"/>
                                        <p:tgtEl>
                                          <p:spTgt spid="2051"/>
                                        </p:tgtEl>
                                        <p:attrNameLst>
                                          <p:attrName>ppt_x</p:attrName>
                                        </p:attrNameLst>
                                      </p:cBhvr>
                                      <p:tavLst>
                                        <p:tav tm="0">
                                          <p:val>
                                            <p:strVal val="#ppt_x"/>
                                          </p:val>
                                        </p:tav>
                                        <p:tav tm="100000">
                                          <p:val>
                                            <p:strVal val="#ppt_x"/>
                                          </p:val>
                                        </p:tav>
                                      </p:tavLst>
                                    </p:anim>
                                    <p:anim calcmode="lin" valueType="num">
                                      <p:cBhvr additive="base">
                                        <p:cTn id="20"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ppt_x"/>
                                          </p:val>
                                        </p:tav>
                                        <p:tav tm="100000">
                                          <p:val>
                                            <p:strVal val="#ppt_x"/>
                                          </p:val>
                                        </p:tav>
                                      </p:tavLst>
                                    </p:anim>
                                    <p:anim calcmode="lin" valueType="num">
                                      <p:cBhvr additive="base">
                                        <p:cTn id="2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anim calcmode="lin" valueType="num">
                                      <p:cBhvr additive="base">
                                        <p:cTn id="31" dur="500" fill="hold"/>
                                        <p:tgtEl>
                                          <p:spTgt spid="2053"/>
                                        </p:tgtEl>
                                        <p:attrNameLst>
                                          <p:attrName>ppt_x</p:attrName>
                                        </p:attrNameLst>
                                      </p:cBhvr>
                                      <p:tavLst>
                                        <p:tav tm="0">
                                          <p:val>
                                            <p:strVal val="#ppt_x"/>
                                          </p:val>
                                        </p:tav>
                                        <p:tav tm="100000">
                                          <p:val>
                                            <p:strVal val="#ppt_x"/>
                                          </p:val>
                                        </p:tav>
                                      </p:tavLst>
                                    </p:anim>
                                    <p:anim calcmode="lin" valueType="num">
                                      <p:cBhvr additive="base">
                                        <p:cTn id="32"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4"/>
                                        </p:tgtEl>
                                        <p:attrNameLst>
                                          <p:attrName>style.visibility</p:attrName>
                                        </p:attrNameLst>
                                      </p:cBhvr>
                                      <p:to>
                                        <p:strVal val="visible"/>
                                      </p:to>
                                    </p:set>
                                    <p:anim calcmode="lin" valueType="num">
                                      <p:cBhvr additive="base">
                                        <p:cTn id="37" dur="500" fill="hold"/>
                                        <p:tgtEl>
                                          <p:spTgt spid="2054"/>
                                        </p:tgtEl>
                                        <p:attrNameLst>
                                          <p:attrName>ppt_x</p:attrName>
                                        </p:attrNameLst>
                                      </p:cBhvr>
                                      <p:tavLst>
                                        <p:tav tm="0">
                                          <p:val>
                                            <p:strVal val="#ppt_x"/>
                                          </p:val>
                                        </p:tav>
                                        <p:tav tm="100000">
                                          <p:val>
                                            <p:strVal val="#ppt_x"/>
                                          </p:val>
                                        </p:tav>
                                      </p:tavLst>
                                    </p:anim>
                                    <p:anim calcmode="lin" valueType="num">
                                      <p:cBhvr additive="base">
                                        <p:cTn id="3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55"/>
                                        </p:tgtEl>
                                        <p:attrNameLst>
                                          <p:attrName>style.visibility</p:attrName>
                                        </p:attrNameLst>
                                      </p:cBhvr>
                                      <p:to>
                                        <p:strVal val="visible"/>
                                      </p:to>
                                    </p:set>
                                    <p:anim calcmode="lin" valueType="num">
                                      <p:cBhvr additive="base">
                                        <p:cTn id="43" dur="500" fill="hold"/>
                                        <p:tgtEl>
                                          <p:spTgt spid="2055"/>
                                        </p:tgtEl>
                                        <p:attrNameLst>
                                          <p:attrName>ppt_x</p:attrName>
                                        </p:attrNameLst>
                                      </p:cBhvr>
                                      <p:tavLst>
                                        <p:tav tm="0">
                                          <p:val>
                                            <p:strVal val="#ppt_x"/>
                                          </p:val>
                                        </p:tav>
                                        <p:tav tm="100000">
                                          <p:val>
                                            <p:strVal val="#ppt_x"/>
                                          </p:val>
                                        </p:tav>
                                      </p:tavLst>
                                    </p:anim>
                                    <p:anim calcmode="lin" valueType="num">
                                      <p:cBhvr additive="base">
                                        <p:cTn id="44"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056"/>
                                        </p:tgtEl>
                                        <p:attrNameLst>
                                          <p:attrName>style.visibility</p:attrName>
                                        </p:attrNameLst>
                                      </p:cBhvr>
                                      <p:to>
                                        <p:strVal val="visible"/>
                                      </p:to>
                                    </p:set>
                                    <p:anim calcmode="lin" valueType="num">
                                      <p:cBhvr additive="base">
                                        <p:cTn id="56" dur="500" fill="hold"/>
                                        <p:tgtEl>
                                          <p:spTgt spid="2056"/>
                                        </p:tgtEl>
                                        <p:attrNameLst>
                                          <p:attrName>ppt_x</p:attrName>
                                        </p:attrNameLst>
                                      </p:cBhvr>
                                      <p:tavLst>
                                        <p:tav tm="0">
                                          <p:val>
                                            <p:strVal val="#ppt_x"/>
                                          </p:val>
                                        </p:tav>
                                        <p:tav tm="100000">
                                          <p:val>
                                            <p:strVal val="#ppt_x"/>
                                          </p:val>
                                        </p:tav>
                                      </p:tavLst>
                                    </p:anim>
                                    <p:anim calcmode="lin" valueType="num">
                                      <p:cBhvr additive="base">
                                        <p:cTn id="57"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figA03_02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412776"/>
            <a:ext cx="6711885" cy="389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15616" y="5661248"/>
            <a:ext cx="6858000" cy="424732"/>
          </a:xfrm>
          <a:prstGeom prst="rect">
            <a:avLst/>
          </a:prstGeom>
        </p:spPr>
        <p:txBody>
          <a:bodyPr wrap="square">
            <a:spAutoFit/>
          </a:bodyPr>
          <a:lstStyle/>
          <a:p>
            <a:pPr lvl="0">
              <a:lnSpc>
                <a:spcPct val="90000"/>
              </a:lnSpc>
            </a:pPr>
            <a:r>
              <a:rPr lang="en-ZA" sz="2400" b="1" dirty="0" err="1">
                <a:solidFill>
                  <a:srgbClr val="336699"/>
                </a:solidFill>
              </a:rPr>
              <a:t>Todaro</a:t>
            </a:r>
            <a:r>
              <a:rPr lang="en-ZA" sz="2400" b="1" dirty="0">
                <a:solidFill>
                  <a:srgbClr val="336699"/>
                </a:solidFill>
              </a:rPr>
              <a:t> and Smith: 2011, Appendix 3.2</a:t>
            </a:r>
          </a:p>
        </p:txBody>
      </p:sp>
      <p:sp>
        <p:nvSpPr>
          <p:cNvPr id="4" name="TextBox 3"/>
          <p:cNvSpPr txBox="1"/>
          <p:nvPr/>
        </p:nvSpPr>
        <p:spPr>
          <a:xfrm>
            <a:off x="1043608" y="692696"/>
            <a:ext cx="7416824" cy="432048"/>
          </a:xfrm>
          <a:prstGeom prst="rect">
            <a:avLst/>
          </a:prstGeom>
          <a:noFill/>
        </p:spPr>
        <p:txBody>
          <a:bodyPr wrap="square" rtlCol="0">
            <a:spAutoFit/>
          </a:bodyPr>
          <a:lstStyle/>
          <a:p>
            <a:pPr>
              <a:lnSpc>
                <a:spcPct val="90000"/>
              </a:lnSpc>
            </a:pPr>
            <a:r>
              <a:rPr lang="en-ZA" sz="2400" dirty="0" smtClean="0"/>
              <a:t>Equilibrium in die Solow Growth Model</a:t>
            </a:r>
            <a:endParaRPr lang="en-ZA" sz="2400" dirty="0"/>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1600" y="404664"/>
            <a:ext cx="6624736" cy="424732"/>
          </a:xfrm>
          <a:prstGeom prst="rect">
            <a:avLst/>
          </a:prstGeom>
          <a:noFill/>
        </p:spPr>
        <p:txBody>
          <a:bodyPr wrap="square" rtlCol="0">
            <a:spAutoFit/>
          </a:bodyPr>
          <a:lstStyle/>
          <a:p>
            <a:pPr>
              <a:lnSpc>
                <a:spcPct val="90000"/>
              </a:lnSpc>
            </a:pPr>
            <a:r>
              <a:rPr lang="en-ZA" sz="2400" dirty="0" smtClean="0"/>
              <a:t>Components of economic growth</a:t>
            </a:r>
            <a:endParaRPr lang="en-ZA" sz="2400" dirty="0"/>
          </a:p>
        </p:txBody>
      </p:sp>
      <p:sp>
        <p:nvSpPr>
          <p:cNvPr id="4" name="TextBox 3"/>
          <p:cNvSpPr txBox="1"/>
          <p:nvPr/>
        </p:nvSpPr>
        <p:spPr>
          <a:xfrm>
            <a:off x="755576" y="1124744"/>
            <a:ext cx="6840760"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rgbClr val="006699"/>
                </a:solidFill>
              </a:rPr>
              <a:t>Capital accumulation</a:t>
            </a:r>
          </a:p>
          <a:p>
            <a:pPr marL="342900" indent="-342900">
              <a:lnSpc>
                <a:spcPct val="90000"/>
              </a:lnSpc>
              <a:buFont typeface="Arial" panose="020B0604020202020204" pitchFamily="34" charset="0"/>
              <a:buChar char="•"/>
            </a:pPr>
            <a:r>
              <a:rPr lang="en-ZA" sz="2400" dirty="0" smtClean="0">
                <a:solidFill>
                  <a:srgbClr val="006699"/>
                </a:solidFill>
              </a:rPr>
              <a:t>Growth in the population</a:t>
            </a:r>
          </a:p>
          <a:p>
            <a:pPr marL="342900" indent="-342900">
              <a:lnSpc>
                <a:spcPct val="90000"/>
              </a:lnSpc>
              <a:buFont typeface="Arial" panose="020B0604020202020204" pitchFamily="34" charset="0"/>
              <a:buChar char="•"/>
            </a:pPr>
            <a:r>
              <a:rPr lang="en-ZA" sz="2400" dirty="0" smtClean="0">
                <a:solidFill>
                  <a:srgbClr val="006699"/>
                </a:solidFill>
              </a:rPr>
              <a:t>Technological progress</a:t>
            </a:r>
            <a:endParaRPr lang="en-ZA" sz="2400" dirty="0">
              <a:solidFill>
                <a:srgbClr val="006699"/>
              </a:solidFill>
            </a:endParaRPr>
          </a:p>
        </p:txBody>
      </p:sp>
      <p:pic>
        <p:nvPicPr>
          <p:cNvPr id="3074" name="Picture 2" descr="http://www.global-inst.com/images/ideas-for-tmw/electricity_illustr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348879"/>
            <a:ext cx="4572000" cy="36766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63080" y="6309905"/>
            <a:ext cx="8101408" cy="258532"/>
          </a:xfrm>
          <a:prstGeom prst="rect">
            <a:avLst/>
          </a:prstGeom>
          <a:noFill/>
        </p:spPr>
        <p:txBody>
          <a:bodyPr wrap="square" rtlCol="0">
            <a:spAutoFit/>
          </a:bodyPr>
          <a:lstStyle/>
          <a:p>
            <a:pPr>
              <a:lnSpc>
                <a:spcPct val="90000"/>
              </a:lnSpc>
            </a:pPr>
            <a:r>
              <a:rPr lang="en-ZA" sz="1200" b="1" dirty="0" smtClean="0">
                <a:solidFill>
                  <a:srgbClr val="0070C0"/>
                </a:solidFill>
              </a:rPr>
              <a:t>Source</a:t>
            </a:r>
            <a:r>
              <a:rPr lang="en-ZA" sz="1200" b="1" dirty="0">
                <a:solidFill>
                  <a:srgbClr val="0070C0"/>
                </a:solidFill>
              </a:rPr>
              <a:t>: www. www.global-inst.com/ideas-for-tomorrow/2012/the-myth-of-technological-progress.html</a:t>
            </a: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8737" y="318464"/>
            <a:ext cx="7848872" cy="424732"/>
          </a:xfrm>
          <a:prstGeom prst="rect">
            <a:avLst/>
          </a:prstGeom>
          <a:noFill/>
        </p:spPr>
        <p:txBody>
          <a:bodyPr wrap="square" rtlCol="0">
            <a:spAutoFit/>
          </a:bodyPr>
          <a:lstStyle/>
          <a:p>
            <a:pPr>
              <a:lnSpc>
                <a:spcPct val="90000"/>
              </a:lnSpc>
            </a:pPr>
            <a:r>
              <a:rPr lang="en-ZA" sz="2400" dirty="0" smtClean="0"/>
              <a:t>Endogenous growth theory: new growth theory</a:t>
            </a:r>
            <a:endParaRPr lang="en-ZA" sz="2400" dirty="0"/>
          </a:p>
        </p:txBody>
      </p:sp>
      <p:sp>
        <p:nvSpPr>
          <p:cNvPr id="3" name="TextBox 2"/>
          <p:cNvSpPr txBox="1"/>
          <p:nvPr/>
        </p:nvSpPr>
        <p:spPr>
          <a:xfrm>
            <a:off x="563394" y="1916832"/>
            <a:ext cx="7992888" cy="4401205"/>
          </a:xfrm>
          <a:prstGeom prst="rect">
            <a:avLst/>
          </a:prstGeom>
          <a:noFill/>
        </p:spPr>
        <p:txBody>
          <a:bodyPr wrap="square" rtlCol="0">
            <a:spAutoFit/>
          </a:bodyPr>
          <a:lstStyle/>
          <a:p>
            <a:r>
              <a:rPr lang="en-ZA" sz="1400" b="1" dirty="0">
                <a:solidFill>
                  <a:srgbClr val="006699"/>
                </a:solidFill>
              </a:rPr>
              <a:t>Gap between the availability of technology and basic </a:t>
            </a:r>
            <a:r>
              <a:rPr lang="en-ZA" sz="1400" b="1" dirty="0" smtClean="0">
                <a:solidFill>
                  <a:srgbClr val="006699"/>
                </a:solidFill>
              </a:rPr>
              <a:t>necessities </a:t>
            </a:r>
          </a:p>
          <a:p>
            <a:endParaRPr lang="en-ZA" sz="1400" dirty="0"/>
          </a:p>
          <a:p>
            <a:pPr algn="just"/>
            <a:r>
              <a:rPr lang="en-ZA" sz="1400" dirty="0">
                <a:solidFill>
                  <a:srgbClr val="006699"/>
                </a:solidFill>
              </a:rPr>
              <a:t>The gap between the availability of technological devices (mobile phones, computers) and basic necessities (safe water, electricity, affordable housing) in the developing world should send a clear signal that technological progress does not necessarily contribute to meeting development needs and fostering human progress. The irony is that these technologies have penetrated impoverished villages in India, Indonesia and the Philippines whilst adequate sanitation and water supply essential to improving the basic quality of life still remain elusive</a:t>
            </a:r>
            <a:r>
              <a:rPr lang="en-ZA" sz="1400" dirty="0" smtClean="0">
                <a:solidFill>
                  <a:srgbClr val="006699"/>
                </a:solidFill>
              </a:rPr>
              <a:t>.</a:t>
            </a:r>
          </a:p>
          <a:p>
            <a:pPr algn="just"/>
            <a:endParaRPr lang="en-ZA" sz="1400" dirty="0">
              <a:solidFill>
                <a:srgbClr val="006699"/>
              </a:solidFill>
            </a:endParaRPr>
          </a:p>
          <a:p>
            <a:pPr algn="just"/>
            <a:r>
              <a:rPr lang="en-ZA" sz="1400" dirty="0" smtClean="0">
                <a:solidFill>
                  <a:srgbClr val="006699"/>
                </a:solidFill>
              </a:rPr>
              <a:t>Today</a:t>
            </a:r>
            <a:r>
              <a:rPr lang="en-ZA" sz="1400" dirty="0">
                <a:solidFill>
                  <a:srgbClr val="006699"/>
                </a:solidFill>
              </a:rPr>
              <a:t>, more than 2.2 billion Asians have cell-phones, which is far more than the number of people who have access to potable water or sanitary toilets. According to the Asian Development Bank (ADB), some two billion Asians (66 per cent of the region’s population) lack access to adequate sanitation. In most Asian cities, less than 30 per cent of the residents enjoy 24-hour supplies of water. Low service coverage and intermittent water supplies are the norm</a:t>
            </a:r>
            <a:r>
              <a:rPr lang="en-ZA" sz="1400" dirty="0" smtClean="0">
                <a:solidFill>
                  <a:srgbClr val="006699"/>
                </a:solidFill>
              </a:rPr>
              <a:t>. Across </a:t>
            </a:r>
            <a:r>
              <a:rPr lang="en-ZA" sz="1400" dirty="0">
                <a:solidFill>
                  <a:srgbClr val="006699"/>
                </a:solidFill>
              </a:rPr>
              <a:t>South Asia, where 400 million people are poor, Internet-capable phones are rivalling laptops, desktop computers and tablets as primary Internet access points in households, as a November 2011 report from Nielsen highlights. This data sharply contrasts with the fact that 25 per cent of children in this region are born underweight at 2.5 kilograms or less.</a:t>
            </a:r>
            <a:endParaRPr lang="en-ZA" sz="1400" dirty="0">
              <a:solidFill>
                <a:srgbClr val="006699"/>
              </a:solidFill>
              <a:effectLst/>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346" y="6355021"/>
            <a:ext cx="7754937"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6191" y="836712"/>
            <a:ext cx="5184576" cy="9233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000" b="1" dirty="0" smtClean="0">
                <a:solidFill>
                  <a:srgbClr val="006699"/>
                </a:solidFill>
              </a:rPr>
              <a:t>Capital accumulation</a:t>
            </a:r>
          </a:p>
          <a:p>
            <a:pPr marL="342900" indent="-342900">
              <a:lnSpc>
                <a:spcPct val="90000"/>
              </a:lnSpc>
              <a:buFont typeface="Arial" panose="020B0604020202020204" pitchFamily="34" charset="0"/>
              <a:buChar char="•"/>
            </a:pPr>
            <a:r>
              <a:rPr lang="en-ZA" sz="2000" b="1" dirty="0" smtClean="0">
                <a:solidFill>
                  <a:srgbClr val="006699"/>
                </a:solidFill>
              </a:rPr>
              <a:t>Population growth</a:t>
            </a:r>
          </a:p>
          <a:p>
            <a:pPr marL="342900" indent="-342900">
              <a:lnSpc>
                <a:spcPct val="90000"/>
              </a:lnSpc>
              <a:buFont typeface="Arial" panose="020B0604020202020204" pitchFamily="34" charset="0"/>
              <a:buChar char="•"/>
            </a:pPr>
            <a:r>
              <a:rPr lang="en-ZA" sz="2000" b="1" dirty="0" smtClean="0">
                <a:solidFill>
                  <a:srgbClr val="006699"/>
                </a:solidFill>
              </a:rPr>
              <a:t>Technological progress</a:t>
            </a:r>
            <a:endParaRPr lang="en-ZA" sz="2000" b="1" dirty="0">
              <a:solidFill>
                <a:srgbClr val="006699"/>
              </a:solidFill>
            </a:endParaRPr>
          </a:p>
        </p:txBody>
      </p:sp>
    </p:spTree>
    <p:extLst>
      <p:ext uri="{BB962C8B-B14F-4D97-AF65-F5344CB8AC3E}">
        <p14:creationId xmlns:p14="http://schemas.microsoft.com/office/powerpoint/2010/main" val="4172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fade">
                                      <p:cBhvr>
                                        <p:cTn id="19" dur="1000"/>
                                        <p:tgtEl>
                                          <p:spTgt spid="5122"/>
                                        </p:tgtEl>
                                      </p:cBhvr>
                                    </p:animEffect>
                                    <p:anim calcmode="lin" valueType="num">
                                      <p:cBhvr>
                                        <p:cTn id="20" dur="1000" fill="hold"/>
                                        <p:tgtEl>
                                          <p:spTgt spid="5122"/>
                                        </p:tgtEl>
                                        <p:attrNameLst>
                                          <p:attrName>ppt_x</p:attrName>
                                        </p:attrNameLst>
                                      </p:cBhvr>
                                      <p:tavLst>
                                        <p:tav tm="0">
                                          <p:val>
                                            <p:strVal val="#ppt_x"/>
                                          </p:val>
                                        </p:tav>
                                        <p:tav tm="100000">
                                          <p:val>
                                            <p:strVal val="#ppt_x"/>
                                          </p:val>
                                        </p:tav>
                                      </p:tavLst>
                                    </p:anim>
                                    <p:anim calcmode="lin" valueType="num">
                                      <p:cBhvr>
                                        <p:cTn id="21"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76672"/>
            <a:ext cx="4680520" cy="757130"/>
          </a:xfrm>
          <a:prstGeom prst="rect">
            <a:avLst/>
          </a:prstGeom>
          <a:noFill/>
        </p:spPr>
        <p:txBody>
          <a:bodyPr wrap="square" rtlCol="0">
            <a:spAutoFit/>
          </a:bodyPr>
          <a:lstStyle/>
          <a:p>
            <a:pPr>
              <a:lnSpc>
                <a:spcPct val="90000"/>
              </a:lnSpc>
            </a:pPr>
            <a:r>
              <a:rPr lang="en-ZA" sz="2400" dirty="0" smtClean="0"/>
              <a:t>Examination preparation:	</a:t>
            </a:r>
            <a:endParaRPr lang="en-ZA" sz="2400" dirty="0"/>
          </a:p>
        </p:txBody>
      </p:sp>
      <p:sp>
        <p:nvSpPr>
          <p:cNvPr id="6" name="TextBox 5"/>
          <p:cNvSpPr txBox="1"/>
          <p:nvPr/>
        </p:nvSpPr>
        <p:spPr>
          <a:xfrm>
            <a:off x="611560" y="1484784"/>
            <a:ext cx="5688632" cy="1754326"/>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7030A0"/>
                </a:solidFill>
              </a:rPr>
              <a:t>Essay questions</a:t>
            </a:r>
          </a:p>
          <a:p>
            <a:pPr marL="342900" indent="-342900">
              <a:lnSpc>
                <a:spcPct val="90000"/>
              </a:lnSpc>
              <a:buFont typeface="Arial" panose="020B0604020202020204" pitchFamily="34" charset="0"/>
              <a:buChar char="•"/>
            </a:pPr>
            <a:r>
              <a:rPr lang="en-ZA" sz="2400" b="1" dirty="0" smtClean="0">
                <a:solidFill>
                  <a:srgbClr val="7030A0"/>
                </a:solidFill>
              </a:rPr>
              <a:t>Diagrams and equations</a:t>
            </a:r>
          </a:p>
          <a:p>
            <a:pPr marL="342900" indent="-342900">
              <a:lnSpc>
                <a:spcPct val="90000"/>
              </a:lnSpc>
              <a:buFont typeface="Arial" panose="020B0604020202020204" pitchFamily="34" charset="0"/>
              <a:buChar char="•"/>
            </a:pPr>
            <a:r>
              <a:rPr lang="en-ZA" sz="2400" b="1" dirty="0" smtClean="0">
                <a:solidFill>
                  <a:srgbClr val="7030A0"/>
                </a:solidFill>
              </a:rPr>
              <a:t>Definitions</a:t>
            </a:r>
          </a:p>
          <a:p>
            <a:pPr marL="342900" indent="-342900">
              <a:lnSpc>
                <a:spcPct val="90000"/>
              </a:lnSpc>
              <a:buFont typeface="Arial" panose="020B0604020202020204" pitchFamily="34" charset="0"/>
              <a:buChar char="•"/>
            </a:pPr>
            <a:r>
              <a:rPr lang="en-ZA" sz="2400" b="1" dirty="0" smtClean="0">
                <a:solidFill>
                  <a:srgbClr val="7030A0"/>
                </a:solidFill>
              </a:rPr>
              <a:t>Describe …..</a:t>
            </a:r>
          </a:p>
          <a:p>
            <a:pPr marL="342900" indent="-342900">
              <a:lnSpc>
                <a:spcPct val="90000"/>
              </a:lnSpc>
              <a:buFont typeface="Arial" panose="020B0604020202020204" pitchFamily="34" charset="0"/>
              <a:buChar char="•"/>
            </a:pPr>
            <a:r>
              <a:rPr lang="en-ZA" sz="2400" b="1" dirty="0" smtClean="0">
                <a:solidFill>
                  <a:srgbClr val="7030A0"/>
                </a:solidFill>
              </a:rPr>
              <a:t>Explain …….</a:t>
            </a:r>
            <a:endParaRPr lang="en-ZA" sz="2400" b="1" dirty="0">
              <a:solidFill>
                <a:srgbClr val="7030A0"/>
              </a:solidFill>
            </a:endParaRPr>
          </a:p>
        </p:txBody>
      </p:sp>
      <p:sp>
        <p:nvSpPr>
          <p:cNvPr id="2" name="TextBox 1"/>
          <p:cNvSpPr txBox="1"/>
          <p:nvPr/>
        </p:nvSpPr>
        <p:spPr>
          <a:xfrm>
            <a:off x="827584" y="3933056"/>
            <a:ext cx="5760640" cy="757130"/>
          </a:xfrm>
          <a:prstGeom prst="rect">
            <a:avLst/>
          </a:prstGeom>
          <a:noFill/>
        </p:spPr>
        <p:txBody>
          <a:bodyPr wrap="square" rtlCol="0">
            <a:spAutoFit/>
          </a:bodyPr>
          <a:lstStyle/>
          <a:p>
            <a:pPr>
              <a:lnSpc>
                <a:spcPct val="90000"/>
              </a:lnSpc>
            </a:pPr>
            <a:r>
              <a:rPr lang="en-ZA" sz="2400" b="1" dirty="0" smtClean="0">
                <a:solidFill>
                  <a:srgbClr val="006699"/>
                </a:solidFill>
              </a:rPr>
              <a:t>Work through all the question in the Study </a:t>
            </a:r>
            <a:r>
              <a:rPr lang="en-ZA" sz="2400" b="1" i="1" dirty="0" smtClean="0">
                <a:solidFill>
                  <a:srgbClr val="006699"/>
                </a:solidFill>
              </a:rPr>
              <a:t>guide</a:t>
            </a:r>
            <a:endParaRPr lang="en-ZA" sz="2400" b="1" i="1" dirty="0">
              <a:solidFill>
                <a:srgbClr val="006699"/>
              </a:solidFill>
            </a:endParaRPr>
          </a:p>
        </p:txBody>
      </p:sp>
    </p:spTree>
    <p:extLst>
      <p:ext uri="{BB962C8B-B14F-4D97-AF65-F5344CB8AC3E}">
        <p14:creationId xmlns:p14="http://schemas.microsoft.com/office/powerpoint/2010/main" val="369884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spTree>
    <p:extLst>
      <p:ext uri="{BB962C8B-B14F-4D97-AF65-F5344CB8AC3E}">
        <p14:creationId xmlns:p14="http://schemas.microsoft.com/office/powerpoint/2010/main" val="166017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251</TotalTime>
  <Words>1086</Words>
  <Application>Microsoft Office PowerPoint</Application>
  <PresentationFormat>On-screen Show (4:3)</PresentationFormat>
  <Paragraphs>93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22</cp:revision>
  <dcterms:created xsi:type="dcterms:W3CDTF">2014-01-20T09:23:43Z</dcterms:created>
  <dcterms:modified xsi:type="dcterms:W3CDTF">2014-01-21T09:52:09Z</dcterms:modified>
</cp:coreProperties>
</file>