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6"/>
  </p:notesMasterIdLst>
  <p:handoutMasterIdLst>
    <p:handoutMasterId r:id="rId17"/>
  </p:handoutMasterIdLst>
  <p:sldIdLst>
    <p:sldId id="256" r:id="rId3"/>
    <p:sldId id="280" r:id="rId4"/>
    <p:sldId id="279" r:id="rId5"/>
    <p:sldId id="276" r:id="rId6"/>
    <p:sldId id="277" r:id="rId7"/>
    <p:sldId id="278" r:id="rId8"/>
    <p:sldId id="284" r:id="rId9"/>
    <p:sldId id="285" r:id="rId10"/>
    <p:sldId id="287" r:id="rId11"/>
    <p:sldId id="286" r:id="rId12"/>
    <p:sldId id="290" r:id="rId13"/>
    <p:sldId id="289" r:id="rId14"/>
    <p:sldId id="292" r:id="rId1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39"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0" d="100"/>
          <a:sy n="80" d="100"/>
        </p:scale>
        <p:origin x="-102" y="-708"/>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pPr/>
              <a:t>1/21/2014</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pPr/>
              <a:t>‹#›</a:t>
            </a:fld>
            <a:endParaRPr dirty="0"/>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pPr/>
              <a:t>1/21/2014</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pPr/>
              <a:t>‹#›</a:t>
            </a:fld>
            <a:endParaRPr dirty="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6189663" y="-10886"/>
            <a:ext cx="5995988"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gr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pPr/>
              <a:t>1/21/2014</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pPr/>
              <a:t>1/21/2014</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pPr/>
              <a:t>1/21/2014</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pPr/>
              <a:t>1/21/2014</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pPr/>
              <a:t>1/21/2014</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pPr/>
              <a:t>1/21/2014</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pPr/>
              <a:t>1/21/2014</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pPr/>
              <a:t>1/21/2014</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pPr/>
              <a:t>1/21/2014</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pPr/>
              <a:t>1/21/2014</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F36C87F6-986D-49E6-AF40-1B3A1EE8064D}" type="slidenum">
              <a:rPr/>
              <a:pPr/>
              <a:t>‹#›</a:t>
            </a:fld>
            <a:endParaRPr dirty="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pPr/>
              <a:t>1/21/2014</a:t>
            </a:fld>
            <a:endParaRPr dirty="0"/>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dirty="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ogetherwepass.co.za/"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philoforchange.files.wordpress.com/2012/02/jus3-scaled10001.jpg"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undp.org.za/" TargetMode="External"/><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emf"/><Relationship Id="rId1" Type="http://schemas.openxmlformats.org/officeDocument/2006/relationships/slideLayout" Target="../slideLayouts/slideLayout1.xml"/><Relationship Id="rId5" Type="http://schemas.openxmlformats.org/officeDocument/2006/relationships/hyperlink" Target="http://theredphoenixapl.org/2011/05/27/augusto-pinochet-the-realities-of-the-free-market-in-chile/" TargetMode="External"/><Relationship Id="rId4" Type="http://schemas.openxmlformats.org/officeDocument/2006/relationships/hyperlink" Target="http://theredphoenixapl.org/author/aplmarco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012" y="381000"/>
            <a:ext cx="9753600" cy="1676401"/>
          </a:xfrm>
        </p:spPr>
        <p:txBody>
          <a:bodyPr/>
          <a:lstStyle/>
          <a:p>
            <a:r>
              <a:rPr lang="en-US" b="1" dirty="0" smtClean="0">
                <a:solidFill>
                  <a:schemeClr val="accent6">
                    <a:lumMod val="50000"/>
                  </a:schemeClr>
                </a:solidFill>
                <a:latin typeface="Bauhaus 93" pitchFamily="82" charset="0"/>
              </a:rPr>
              <a:t>DEVELOPMENT ECONOMICS </a:t>
            </a:r>
            <a:br>
              <a:rPr lang="en-US" b="1" dirty="0" smtClean="0">
                <a:solidFill>
                  <a:schemeClr val="accent6">
                    <a:lumMod val="50000"/>
                  </a:schemeClr>
                </a:solidFill>
                <a:latin typeface="Bauhaus 93" pitchFamily="82" charset="0"/>
              </a:rPr>
            </a:br>
            <a:r>
              <a:rPr lang="en-US" b="1" dirty="0" smtClean="0">
                <a:solidFill>
                  <a:schemeClr val="accent6">
                    <a:lumMod val="50000"/>
                  </a:schemeClr>
                </a:solidFill>
                <a:latin typeface="Bauhaus 93" pitchFamily="82" charset="0"/>
              </a:rPr>
              <a:t>ecS 3707</a:t>
            </a:r>
            <a:endParaRPr lang="en-US" b="1" dirty="0">
              <a:solidFill>
                <a:schemeClr val="accent6">
                  <a:lumMod val="50000"/>
                </a:schemeClr>
              </a:solidFill>
              <a:latin typeface="Bauhaus 93" pitchFamily="82" charset="0"/>
            </a:endParaRPr>
          </a:p>
        </p:txBody>
      </p:sp>
      <p:sp>
        <p:nvSpPr>
          <p:cNvPr id="3" name="Subtitle 2"/>
          <p:cNvSpPr>
            <a:spLocks noGrp="1"/>
          </p:cNvSpPr>
          <p:nvPr>
            <p:ph type="subTitle" idx="1"/>
          </p:nvPr>
        </p:nvSpPr>
        <p:spPr>
          <a:xfrm>
            <a:off x="455612" y="2362200"/>
            <a:ext cx="1828800" cy="1219200"/>
          </a:xfrm>
        </p:spPr>
        <p:txBody>
          <a:bodyPr>
            <a:normAutofit/>
          </a:bodyPr>
          <a:lstStyle/>
          <a:p>
            <a:r>
              <a:rPr lang="en-US" sz="3600" b="1" dirty="0" smtClean="0">
                <a:solidFill>
                  <a:schemeClr val="accent5">
                    <a:lumMod val="75000"/>
                  </a:schemeClr>
                </a:solidFill>
                <a:latin typeface="Bauhaus 93" pitchFamily="82" charset="0"/>
                <a:cs typeface="Arial" pitchFamily="34" charset="0"/>
              </a:rPr>
              <a:t>2014 ONLINE</a:t>
            </a:r>
          </a:p>
        </p:txBody>
      </p:sp>
      <p:pic>
        <p:nvPicPr>
          <p:cNvPr id="18434" name="Picture 2" descr="http://www.neaydinonat.com/courses/wp-content/uploads/2013/02/development2.jpg"/>
          <p:cNvPicPr>
            <a:picLocks noChangeAspect="1" noChangeArrowheads="1"/>
          </p:cNvPicPr>
          <p:nvPr/>
        </p:nvPicPr>
        <p:blipFill>
          <a:blip r:embed="rId2" cstate="print"/>
          <a:srcRect/>
          <a:stretch>
            <a:fillRect/>
          </a:stretch>
        </p:blipFill>
        <p:spPr bwMode="auto">
          <a:xfrm>
            <a:off x="2513012" y="1860804"/>
            <a:ext cx="3505200" cy="4328922"/>
          </a:xfrm>
          <a:prstGeom prst="rect">
            <a:avLst/>
          </a:prstGeom>
          <a:noFill/>
          <a:effectLst>
            <a:softEdge rad="127000"/>
          </a:effectLst>
        </p:spPr>
      </p:pic>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4"/>
                                        </p:tgtEl>
                                        <p:attrNameLst>
                                          <p:attrName>style.visibility</p:attrName>
                                        </p:attrNameLst>
                                      </p:cBhvr>
                                      <p:to>
                                        <p:strVal val="visible"/>
                                      </p:to>
                                    </p:set>
                                    <p:anim calcmode="lin" valueType="num">
                                      <p:cBhvr additive="base">
                                        <p:cTn id="19" dur="500" fill="hold"/>
                                        <p:tgtEl>
                                          <p:spTgt spid="18434"/>
                                        </p:tgtEl>
                                        <p:attrNameLst>
                                          <p:attrName>ppt_x</p:attrName>
                                        </p:attrNameLst>
                                      </p:cBhvr>
                                      <p:tavLst>
                                        <p:tav tm="0">
                                          <p:val>
                                            <p:strVal val="#ppt_x"/>
                                          </p:val>
                                        </p:tav>
                                        <p:tav tm="100000">
                                          <p:val>
                                            <p:strVal val="#ppt_x"/>
                                          </p:val>
                                        </p:tav>
                                      </p:tavLst>
                                    </p:anim>
                                    <p:anim calcmode="lin" valueType="num">
                                      <p:cBhvr additive="base">
                                        <p:cTn id="20"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7612" y="1219200"/>
            <a:ext cx="8458200" cy="923330"/>
          </a:xfrm>
          <a:prstGeom prst="rect">
            <a:avLst/>
          </a:prstGeom>
        </p:spPr>
        <p:txBody>
          <a:bodyPr wrap="square">
            <a:spAutoFit/>
          </a:bodyPr>
          <a:lstStyle/>
          <a:p>
            <a:pPr algn="just"/>
            <a:r>
              <a:rPr lang="en-US" b="1" dirty="0" smtClean="0">
                <a:solidFill>
                  <a:schemeClr val="accent5">
                    <a:lumMod val="50000"/>
                  </a:schemeClr>
                </a:solidFill>
                <a:latin typeface="Arial Black" pitchFamily="34" charset="0"/>
              </a:rPr>
              <a:t>Todaro, MP and Smith, SC. </a:t>
            </a:r>
            <a:r>
              <a:rPr lang="en-US" b="1" i="1" dirty="0" smtClean="0">
                <a:solidFill>
                  <a:schemeClr val="accent5">
                    <a:lumMod val="50000"/>
                  </a:schemeClr>
                </a:solidFill>
                <a:latin typeface="Arial Black" pitchFamily="34" charset="0"/>
              </a:rPr>
              <a:t>Economic Development,</a:t>
            </a:r>
            <a:r>
              <a:rPr lang="en-US" b="1" dirty="0" smtClean="0">
                <a:solidFill>
                  <a:schemeClr val="accent5">
                    <a:lumMod val="50000"/>
                  </a:schemeClr>
                </a:solidFill>
                <a:latin typeface="Arial Black" pitchFamily="34" charset="0"/>
              </a:rPr>
              <a:t> 2011. 11</a:t>
            </a:r>
            <a:r>
              <a:rPr lang="en-US" b="1" baseline="30000" dirty="0" smtClean="0">
                <a:solidFill>
                  <a:schemeClr val="accent5">
                    <a:lumMod val="50000"/>
                  </a:schemeClr>
                </a:solidFill>
                <a:latin typeface="Arial Black" pitchFamily="34" charset="0"/>
              </a:rPr>
              <a:t>th</a:t>
            </a:r>
            <a:r>
              <a:rPr lang="en-US" b="1" dirty="0" smtClean="0">
                <a:solidFill>
                  <a:schemeClr val="accent5">
                    <a:lumMod val="50000"/>
                  </a:schemeClr>
                </a:solidFill>
                <a:latin typeface="Arial Black" pitchFamily="34" charset="0"/>
              </a:rPr>
              <a:t> edition. (Addison-Wesley is an imprint of)  Pearson Educatation Limited: United Kingdom</a:t>
            </a:r>
            <a:endParaRPr lang="en-US" b="1" dirty="0">
              <a:solidFill>
                <a:schemeClr val="accent5">
                  <a:lumMod val="50000"/>
                </a:schemeClr>
              </a:solidFill>
              <a:latin typeface="Arial Black" pitchFamily="34" charset="0"/>
            </a:endParaRPr>
          </a:p>
        </p:txBody>
      </p:sp>
      <p:pic>
        <p:nvPicPr>
          <p:cNvPr id="4" name="Picture 2" descr="http://www.neaydinonat.com/courses/wp-content/uploads/2013/02/development2.jpg"/>
          <p:cNvPicPr>
            <a:picLocks noChangeAspect="1" noChangeArrowheads="1"/>
          </p:cNvPicPr>
          <p:nvPr/>
        </p:nvPicPr>
        <p:blipFill>
          <a:blip r:embed="rId2" cstate="print"/>
          <a:srcRect/>
          <a:stretch>
            <a:fillRect/>
          </a:stretch>
        </p:blipFill>
        <p:spPr bwMode="auto">
          <a:xfrm>
            <a:off x="379412" y="2286000"/>
            <a:ext cx="3200400" cy="4082415"/>
          </a:xfrm>
          <a:prstGeom prst="rect">
            <a:avLst/>
          </a:prstGeom>
          <a:noFill/>
          <a:effectLst>
            <a:softEdge rad="127000"/>
          </a:effectLst>
        </p:spPr>
      </p:pic>
      <p:sp>
        <p:nvSpPr>
          <p:cNvPr id="5" name="TextBox 4"/>
          <p:cNvSpPr txBox="1"/>
          <p:nvPr/>
        </p:nvSpPr>
        <p:spPr>
          <a:xfrm>
            <a:off x="4037012" y="2962981"/>
            <a:ext cx="7620000" cy="2696123"/>
          </a:xfrm>
          <a:prstGeom prst="rect">
            <a:avLst/>
          </a:prstGeom>
          <a:noFill/>
        </p:spPr>
        <p:txBody>
          <a:bodyPr wrap="square" rtlCol="0">
            <a:spAutoFit/>
          </a:bodyPr>
          <a:lstStyle/>
          <a:p>
            <a:pPr>
              <a:lnSpc>
                <a:spcPct val="90000"/>
              </a:lnSpc>
            </a:pPr>
            <a:r>
              <a:rPr lang="en-ZA" sz="2400" dirty="0" smtClean="0"/>
              <a:t>	</a:t>
            </a:r>
            <a:r>
              <a:rPr lang="en-ZA" sz="2400" b="1" dirty="0" smtClean="0">
                <a:solidFill>
                  <a:schemeClr val="accent1">
                    <a:lumMod val="75000"/>
                  </a:schemeClr>
                </a:solidFill>
              </a:rPr>
              <a:t>Any  UNISA study material obtained from sources other than the official  prescribed material, official UNISA study material and </a:t>
            </a:r>
            <a:r>
              <a:rPr lang="en-ZA" sz="2400" b="1" dirty="0" err="1" smtClean="0">
                <a:solidFill>
                  <a:schemeClr val="accent1">
                    <a:lumMod val="75000"/>
                  </a:schemeClr>
                </a:solidFill>
              </a:rPr>
              <a:t>myUNISA</a:t>
            </a:r>
            <a:r>
              <a:rPr lang="en-ZA" sz="2400" b="1" dirty="0" smtClean="0">
                <a:solidFill>
                  <a:schemeClr val="accent1">
                    <a:lumMod val="75000"/>
                  </a:schemeClr>
                </a:solidFill>
              </a:rPr>
              <a:t> should be avoided.</a:t>
            </a:r>
          </a:p>
          <a:p>
            <a:pPr>
              <a:lnSpc>
                <a:spcPct val="90000"/>
              </a:lnSpc>
            </a:pPr>
            <a:endParaRPr lang="en-ZA" sz="2400" b="1" dirty="0" smtClean="0">
              <a:solidFill>
                <a:schemeClr val="accent1">
                  <a:lumMod val="75000"/>
                </a:schemeClr>
              </a:solidFill>
            </a:endParaRPr>
          </a:p>
          <a:p>
            <a:pPr>
              <a:lnSpc>
                <a:spcPct val="90000"/>
              </a:lnSpc>
            </a:pPr>
            <a:endParaRPr lang="en-ZA" sz="2400" b="1" i="1" dirty="0" smtClean="0">
              <a:solidFill>
                <a:schemeClr val="accent1">
                  <a:lumMod val="75000"/>
                </a:schemeClr>
              </a:solidFill>
            </a:endParaRPr>
          </a:p>
          <a:p>
            <a:pPr>
              <a:lnSpc>
                <a:spcPct val="90000"/>
              </a:lnSpc>
            </a:pPr>
            <a:r>
              <a:rPr lang="en-ZA" sz="2400" b="1" dirty="0" smtClean="0">
                <a:solidFill>
                  <a:schemeClr val="accent1">
                    <a:lumMod val="75000"/>
                  </a:schemeClr>
                </a:solidFill>
              </a:rPr>
              <a:t>Please be aware of</a:t>
            </a:r>
            <a:r>
              <a:rPr lang="en-ZA" sz="2000" b="1" dirty="0" smtClean="0">
                <a:solidFill>
                  <a:schemeClr val="accent1">
                    <a:lumMod val="75000"/>
                  </a:schemeClr>
                </a:solidFill>
              </a:rPr>
              <a:t>: </a:t>
            </a:r>
            <a:r>
              <a:rPr lang="en-ZA" sz="2000" b="1" dirty="0" smtClean="0">
                <a:solidFill>
                  <a:schemeClr val="accent1">
                    <a:lumMod val="75000"/>
                  </a:schemeClr>
                </a:solidFill>
                <a:hlinkClick r:id="rId3"/>
              </a:rPr>
              <a:t>www.togetherwepass.co.za</a:t>
            </a:r>
            <a:r>
              <a:rPr lang="en-ZA" sz="2000" b="1" dirty="0" smtClean="0">
                <a:solidFill>
                  <a:schemeClr val="accent1">
                    <a:lumMod val="75000"/>
                  </a:schemeClr>
                </a:solidFill>
              </a:rPr>
              <a:t> – you will pay for material you already have</a:t>
            </a:r>
            <a:endParaRPr lang="en-US" sz="2000" b="1" dirty="0">
              <a:solidFill>
                <a:schemeClr val="accent1">
                  <a:lumMod val="75000"/>
                </a:schemeClr>
              </a:solidFill>
            </a:endParaRPr>
          </a:p>
        </p:txBody>
      </p:sp>
      <p:sp>
        <p:nvSpPr>
          <p:cNvPr id="6" name="TextBox 5"/>
          <p:cNvSpPr txBox="1"/>
          <p:nvPr/>
        </p:nvSpPr>
        <p:spPr>
          <a:xfrm>
            <a:off x="4113212" y="2209800"/>
            <a:ext cx="7543800" cy="590931"/>
          </a:xfrm>
          <a:prstGeom prst="rect">
            <a:avLst/>
          </a:prstGeom>
          <a:noFill/>
        </p:spPr>
        <p:txBody>
          <a:bodyPr wrap="square" rtlCol="0">
            <a:spAutoFit/>
          </a:bodyPr>
          <a:lstStyle/>
          <a:p>
            <a:pPr>
              <a:lnSpc>
                <a:spcPct val="90000"/>
              </a:lnSpc>
            </a:pPr>
            <a:r>
              <a:rPr lang="en-ZA" b="1" dirty="0" smtClean="0"/>
              <a:t>ECS3707 is an ONLINE module –study material is available electronically  on- </a:t>
            </a:r>
            <a:r>
              <a:rPr lang="en-ZA" b="1" dirty="0" err="1" smtClean="0"/>
              <a:t>myUNISA</a:t>
            </a:r>
            <a:endParaRPr lang="en-US" b="1" dirty="0"/>
          </a:p>
        </p:txBody>
      </p:sp>
      <p:sp>
        <p:nvSpPr>
          <p:cNvPr id="7" name="TextBox 6"/>
          <p:cNvSpPr txBox="1"/>
          <p:nvPr/>
        </p:nvSpPr>
        <p:spPr>
          <a:xfrm>
            <a:off x="1598612" y="457200"/>
            <a:ext cx="5334000" cy="424732"/>
          </a:xfrm>
          <a:prstGeom prst="rect">
            <a:avLst/>
          </a:prstGeom>
          <a:noFill/>
        </p:spPr>
        <p:txBody>
          <a:bodyPr wrap="square" rtlCol="0">
            <a:spAutoFit/>
          </a:bodyPr>
          <a:lstStyle/>
          <a:p>
            <a:pPr>
              <a:lnSpc>
                <a:spcPct val="90000"/>
              </a:lnSpc>
            </a:pPr>
            <a:r>
              <a:rPr lang="en-ZA" sz="2400" b="1" dirty="0" smtClean="0">
                <a:solidFill>
                  <a:schemeClr val="accent6">
                    <a:lumMod val="75000"/>
                  </a:schemeClr>
                </a:solidFill>
              </a:rPr>
              <a:t>PRESCRIBED TEXTBOOK</a:t>
            </a:r>
            <a:r>
              <a:rPr lang="en-ZA" sz="2400" dirty="0" smtClean="0">
                <a:solidFill>
                  <a:schemeClr val="accent6">
                    <a:lumMod val="75000"/>
                  </a:schemeClr>
                </a:solidFill>
              </a:rPr>
              <a:t>:</a:t>
            </a:r>
            <a:endParaRPr lang="en-US" sz="2400" dirty="0">
              <a:solidFill>
                <a:schemeClr val="accent6">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684212" y="74713"/>
            <a:ext cx="11047413" cy="3821519"/>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5">
                    <a:lumMod val="50000"/>
                  </a:schemeClr>
                </a:solidFill>
                <a:effectLst/>
                <a:latin typeface="Arial" pitchFamily="34" charset="0"/>
                <a:ea typeface="Times New Roman" pitchFamily="18" charset="0"/>
                <a:cs typeface="Arial" pitchFamily="34" charset="0"/>
              </a:rPr>
              <a:t>Development Economics ,</a:t>
            </a:r>
            <a:r>
              <a:rPr kumimoji="0" lang="en-US" sz="2400" b="1" i="1" u="none" strike="noStrike" cap="none" normalizeH="0" baseline="0" dirty="0" smtClean="0">
                <a:ln>
                  <a:noFill/>
                </a:ln>
                <a:solidFill>
                  <a:schemeClr val="accent5">
                    <a:lumMod val="50000"/>
                  </a:schemeClr>
                </a:solidFill>
                <a:effectLst/>
                <a:latin typeface="Arial" pitchFamily="34" charset="0"/>
                <a:ea typeface="Times New Roman" pitchFamily="18" charset="0"/>
                <a:cs typeface="Arial" pitchFamily="34" charset="0"/>
              </a:rPr>
              <a:t>ECS3707</a:t>
            </a:r>
            <a:endParaRPr kumimoji="0" lang="en-US" sz="2400" b="1" i="0" u="none" strike="noStrike" cap="none" normalizeH="0" baseline="0" dirty="0" smtClean="0">
              <a:ln>
                <a:noFill/>
              </a:ln>
              <a:solidFill>
                <a:schemeClr val="accent5">
                  <a:lumMod val="50000"/>
                </a:schemeClr>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accent5">
                    <a:lumMod val="50000"/>
                  </a:schemeClr>
                </a:solidFill>
                <a:effectLst/>
                <a:latin typeface="Arial" pitchFamily="34" charset="0"/>
                <a:ea typeface="Times New Roman" pitchFamily="18" charset="0"/>
                <a:cs typeface="Arial" pitchFamily="34" charset="0"/>
              </a:rPr>
              <a:t>Online</a:t>
            </a:r>
            <a:endParaRPr kumimoji="0" lang="en-US" sz="2400" b="1" i="0" u="none" strike="noStrike" cap="none" normalizeH="0" baseline="0" dirty="0" smtClean="0">
              <a:ln>
                <a:noFill/>
              </a:ln>
              <a:solidFill>
                <a:schemeClr val="accent5">
                  <a:lumMod val="50000"/>
                </a:schemeClr>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1" u="none" strike="noStrike" cap="none" normalizeH="0" baseline="0" dirty="0" smtClean="0">
                <a:ln>
                  <a:noFill/>
                </a:ln>
                <a:solidFill>
                  <a:schemeClr val="accent5">
                    <a:lumMod val="75000"/>
                  </a:schemeClr>
                </a:solidFill>
                <a:effectLst/>
                <a:latin typeface="Arial" pitchFamily="34" charset="0"/>
                <a:ea typeface="Times New Roman" pitchFamily="18" charset="0"/>
                <a:cs typeface="Arial" pitchFamily="34" charset="0"/>
              </a:rPr>
              <a:t>                                      </a:t>
            </a:r>
            <a:endParaRPr kumimoji="0" lang="en-US" sz="1200" b="0" i="0" u="none" strike="noStrike" cap="none" normalizeH="0" baseline="0" dirty="0" smtClean="0">
              <a:ln>
                <a:noFill/>
              </a:ln>
              <a:solidFill>
                <a:schemeClr val="accent6">
                  <a:lumMod val="75000"/>
                </a:schemeClr>
              </a:solidFill>
              <a:effectLst/>
              <a:latin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Why are some countries rich and others poor?  Ever since Adam Smith wrote "</a:t>
            </a:r>
            <a:r>
              <a:rPr kumimoji="0" lang="en-US" b="0" i="1"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The Wealth of Nations"</a:t>
            </a:r>
            <a:r>
              <a:rPr kumimoji="0" lang="en-US"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in 1776 this question has been on the mind of many economists. This module takes a look at </a:t>
            </a:r>
            <a:r>
              <a:rPr kumimoji="0" lang="en-US" b="0" i="0" u="none" strike="noStrike" cap="none" normalizeH="0" baseline="0" dirty="0" smtClean="0">
                <a:ln>
                  <a:noFill/>
                </a:ln>
                <a:solidFill>
                  <a:srgbClr val="333333"/>
                </a:solidFill>
                <a:effectLst/>
                <a:latin typeface="Calibri"/>
                <a:ea typeface="Times New Roman" pitchFamily="18" charset="0"/>
                <a:cs typeface="Arial" pitchFamily="34" charset="0"/>
              </a:rPr>
              <a:t>“</a:t>
            </a:r>
            <a:r>
              <a:rPr kumimoji="0" lang="en-US" b="0" i="1"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how the other half lives</a:t>
            </a:r>
            <a:r>
              <a:rPr kumimoji="0" lang="en-US" b="0" i="0" u="none" strike="noStrike" cap="none" normalizeH="0" baseline="0" dirty="0" smtClean="0">
                <a:ln>
                  <a:noFill/>
                </a:ln>
                <a:solidFill>
                  <a:srgbClr val="333333"/>
                </a:solidFill>
                <a:effectLst/>
                <a:latin typeface="Calibri"/>
                <a:ea typeface="Times New Roman" pitchFamily="18" charset="0"/>
                <a:cs typeface="Arial" pitchFamily="34" charset="0"/>
              </a:rPr>
              <a:t>”</a:t>
            </a:r>
            <a:r>
              <a:rPr kumimoji="0" lang="en-US"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lang="en-US" sz="1100" b="1" i="1" dirty="0" smtClean="0">
                <a:solidFill>
                  <a:schemeClr val="accent6">
                    <a:lumMod val="75000"/>
                  </a:schemeClr>
                </a:solidFill>
                <a:latin typeface="Arial" pitchFamily="34" charset="0"/>
                <a:ea typeface="Times New Roman" pitchFamily="18" charset="0"/>
                <a:cs typeface="Arial" pitchFamily="34" charset="0"/>
              </a:rPr>
              <a:t>http://www.eoi.es/ millennium-development-goals-for-sub-saharan-africa</a:t>
            </a:r>
            <a:endParaRPr kumimoji="0" lang="en-US"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333333"/>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This is a module covers all the major issues and developments in the field of development economics. We will take you to the core of the discipline, covering recent research as well as more established material</a:t>
            </a:r>
            <a:r>
              <a:rPr kumimoji="0" lang="en-US"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a:t>
            </a:r>
            <a:endParaRPr kumimoji="0" lang="en-ZA"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b="1" i="0" u="none" strike="noStrike" cap="none" normalizeH="0" baseline="0" dirty="0" smtClean="0">
              <a:ln>
                <a:noFill/>
              </a:ln>
              <a:solidFill>
                <a:srgbClr val="0000FF"/>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b="1" i="0" u="none" strike="noStrike" cap="none" normalizeH="0" baseline="0" dirty="0" smtClean="0">
                <a:ln>
                  <a:noFill/>
                </a:ln>
                <a:solidFill>
                  <a:schemeClr val="accent6">
                    <a:lumMod val="75000"/>
                  </a:schemeClr>
                </a:solidFill>
                <a:effectLst/>
                <a:latin typeface="Arial" pitchFamily="34" charset="0"/>
                <a:ea typeface="Times New Roman" pitchFamily="18" charset="0"/>
                <a:cs typeface="Arial" pitchFamily="34" charset="0"/>
              </a:rPr>
              <a:t>About the Module leader: Reinet L</a:t>
            </a:r>
            <a:r>
              <a:rPr kumimoji="0" lang="en-ZA" b="1" i="0" u="none" strike="noStrike" cap="none" normalizeH="0" baseline="0" dirty="0" smtClean="0">
                <a:ln>
                  <a:noFill/>
                </a:ln>
                <a:solidFill>
                  <a:schemeClr val="accent6">
                    <a:lumMod val="75000"/>
                  </a:schemeClr>
                </a:solidFill>
                <a:effectLst/>
                <a:latin typeface="Cambria"/>
                <a:ea typeface="Times New Roman" pitchFamily="18" charset="0"/>
                <a:cs typeface="Arial" pitchFamily="34" charset="0"/>
              </a:rPr>
              <a:t>ö</a:t>
            </a:r>
            <a:r>
              <a:rPr kumimoji="0" lang="en-ZA" b="1" i="0" u="none" strike="noStrike" cap="none" normalizeH="0" baseline="0" dirty="0" smtClean="0">
                <a:ln>
                  <a:noFill/>
                </a:ln>
                <a:solidFill>
                  <a:schemeClr val="accent6">
                    <a:lumMod val="75000"/>
                  </a:schemeClr>
                </a:solidFill>
                <a:effectLst/>
                <a:latin typeface="Arial" pitchFamily="34" charset="0"/>
                <a:ea typeface="Times New Roman" pitchFamily="18" charset="0"/>
                <a:cs typeface="Arial" pitchFamily="34" charset="0"/>
              </a:rPr>
              <a:t>tter</a:t>
            </a:r>
            <a:endParaRPr kumimoji="0" lang="en-ZA" b="1" i="0" u="none" strike="noStrike" cap="none" normalizeH="0" baseline="0" dirty="0" smtClean="0">
              <a:ln>
                <a:noFill/>
              </a:ln>
              <a:solidFill>
                <a:schemeClr val="accent6">
                  <a:lumMod val="75000"/>
                </a:schemeClr>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sz="1800" b="0" i="0" u="none" strike="noStrike" cap="none" normalizeH="0" baseline="0" dirty="0" smtClean="0">
              <a:ln>
                <a:noFill/>
              </a:ln>
              <a:solidFill>
                <a:schemeClr val="tx1"/>
              </a:solidFill>
              <a:effectLst/>
              <a:latin typeface="Arial" pitchFamily="34" charset="0"/>
            </a:endParaRPr>
          </a:p>
        </p:txBody>
      </p:sp>
      <p:pic>
        <p:nvPicPr>
          <p:cNvPr id="3" name="Picture 2" descr="Reinett_screen (2).jpg"/>
          <p:cNvPicPr>
            <a:picLocks noChangeAspect="1"/>
          </p:cNvPicPr>
          <p:nvPr/>
        </p:nvPicPr>
        <p:blipFill>
          <a:blip r:embed="rId2" cstate="print">
            <a:duotone>
              <a:schemeClr val="bg2">
                <a:shade val="45000"/>
                <a:satMod val="135000"/>
              </a:schemeClr>
              <a:prstClr val="white"/>
            </a:duotone>
          </a:blip>
          <a:srcRect l="12346" t="4063" r="11523" b="30313"/>
          <a:stretch>
            <a:fillRect/>
          </a:stretch>
        </p:blipFill>
        <p:spPr>
          <a:xfrm>
            <a:off x="455612" y="3733800"/>
            <a:ext cx="2514600" cy="2848054"/>
          </a:xfrm>
          <a:prstGeom prst="rect">
            <a:avLst/>
          </a:prstGeom>
          <a:effectLst>
            <a:softEdge rad="127000"/>
          </a:effectLst>
        </p:spPr>
      </p:pic>
      <p:sp>
        <p:nvSpPr>
          <p:cNvPr id="5" name="TextBox 4"/>
          <p:cNvSpPr txBox="1"/>
          <p:nvPr/>
        </p:nvSpPr>
        <p:spPr>
          <a:xfrm>
            <a:off x="3198812" y="3810000"/>
            <a:ext cx="7467600" cy="917174"/>
          </a:xfrm>
          <a:prstGeom prst="rect">
            <a:avLst/>
          </a:prstGeom>
          <a:noFill/>
        </p:spPr>
        <p:txBody>
          <a:bodyPr wrap="square" rtlCol="0">
            <a:spAutoFit/>
          </a:bodyPr>
          <a:lstStyle/>
          <a:p>
            <a:r>
              <a:rPr lang="en-ZA" sz="1600" b="1" dirty="0" smtClean="0">
                <a:solidFill>
                  <a:schemeClr val="accent5">
                    <a:lumMod val="75000"/>
                  </a:schemeClr>
                </a:solidFill>
              </a:rPr>
              <a:t>Reinet Lötter is the module leader for Development Economics </a:t>
            </a:r>
            <a:endParaRPr lang="en-US" sz="1600" b="1" dirty="0" smtClean="0">
              <a:solidFill>
                <a:schemeClr val="accent5">
                  <a:lumMod val="75000"/>
                </a:schemeClr>
              </a:solidFill>
            </a:endParaRPr>
          </a:p>
          <a:p>
            <a:r>
              <a:rPr lang="en-ZA" sz="1600" b="1" dirty="0" smtClean="0">
                <a:solidFill>
                  <a:schemeClr val="accent5">
                    <a:lumMod val="75000"/>
                  </a:schemeClr>
                </a:solidFill>
              </a:rPr>
              <a:t>ECS3707G</a:t>
            </a:r>
            <a:r>
              <a:rPr lang="en-ZA" sz="1600" b="1" dirty="0" smtClean="0"/>
              <a:t>. </a:t>
            </a:r>
            <a:endParaRPr lang="en-US" sz="1600" b="1" dirty="0" smtClean="0"/>
          </a:p>
          <a:p>
            <a:pPr>
              <a:lnSpc>
                <a:spcPct val="90000"/>
              </a:lnSpc>
            </a:pPr>
            <a:endParaRPr lang="en-US" sz="2400" dirty="0"/>
          </a:p>
        </p:txBody>
      </p:sp>
      <p:sp>
        <p:nvSpPr>
          <p:cNvPr id="6" name="TextBox 5"/>
          <p:cNvSpPr txBox="1"/>
          <p:nvPr/>
        </p:nvSpPr>
        <p:spPr>
          <a:xfrm>
            <a:off x="3275012" y="4419600"/>
            <a:ext cx="7543800" cy="1471172"/>
          </a:xfrm>
          <a:prstGeom prst="rect">
            <a:avLst/>
          </a:prstGeom>
          <a:noFill/>
        </p:spPr>
        <p:txBody>
          <a:bodyPr wrap="square" rtlCol="0">
            <a:spAutoFit/>
          </a:bodyPr>
          <a:lstStyle/>
          <a:p>
            <a:r>
              <a:rPr lang="en-ZA" sz="1200" i="1" dirty="0" smtClean="0"/>
              <a:t>Qualifications:	B Com Economics, University of Pretoria</a:t>
            </a:r>
            <a:endParaRPr lang="en-US" sz="1200" dirty="0" smtClean="0"/>
          </a:p>
          <a:p>
            <a:r>
              <a:rPr lang="en-ZA" sz="1200" i="1" dirty="0" smtClean="0"/>
              <a:t>		B Com Economics (Hons), University of Pretoria</a:t>
            </a:r>
            <a:endParaRPr lang="en-US" sz="1200" dirty="0" smtClean="0"/>
          </a:p>
          <a:p>
            <a:r>
              <a:rPr lang="en-ZA" sz="1200" i="1" dirty="0" smtClean="0"/>
              <a:t>		M Com Economics PU (CHE)</a:t>
            </a:r>
            <a:endParaRPr lang="en-US" sz="1200" dirty="0" smtClean="0"/>
          </a:p>
          <a:p>
            <a:r>
              <a:rPr lang="en-ZA" sz="1200" dirty="0" smtClean="0"/>
              <a:t> </a:t>
            </a:r>
            <a:endParaRPr lang="en-US" sz="1200" dirty="0" smtClean="0"/>
          </a:p>
          <a:p>
            <a:r>
              <a:rPr lang="en-ZA" sz="1000" i="1" dirty="0" smtClean="0"/>
              <a:t>She has more than 20 years experience in her field. Her field of interest and research includes growth theories, the convergence hypothesis, microeconomics and health economics.</a:t>
            </a:r>
            <a:endParaRPr lang="en-US" sz="1000" dirty="0" smtClean="0"/>
          </a:p>
          <a:p>
            <a:pPr>
              <a:lnSpc>
                <a:spcPct val="90000"/>
              </a:lnSpc>
            </a:pP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 calcmode="lin" valueType="num">
                                      <p:cBhvr additive="base">
                                        <p:cTn id="7" dur="500" fill="hold"/>
                                        <p:tgtEl>
                                          <p:spTgt spid="327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0">
                                            <p:txEl>
                                              <p:pRg st="1" end="1"/>
                                            </p:txEl>
                                          </p:spTgt>
                                        </p:tgtEl>
                                        <p:attrNameLst>
                                          <p:attrName>style.visibility</p:attrName>
                                        </p:attrNameLst>
                                      </p:cBhvr>
                                      <p:to>
                                        <p:strVal val="visible"/>
                                      </p:to>
                                    </p:set>
                                    <p:anim calcmode="lin" valueType="num">
                                      <p:cBhvr additive="base">
                                        <p:cTn id="13"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770">
                                            <p:txEl>
                                              <p:pRg st="2" end="2"/>
                                            </p:txEl>
                                          </p:spTgt>
                                        </p:tgtEl>
                                        <p:attrNameLst>
                                          <p:attrName>style.visibility</p:attrName>
                                        </p:attrNameLst>
                                      </p:cBhvr>
                                      <p:to>
                                        <p:strVal val="visible"/>
                                      </p:to>
                                    </p:set>
                                    <p:anim calcmode="lin" valueType="num">
                                      <p:cBhvr additive="base">
                                        <p:cTn id="19"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70">
                                            <p:txEl>
                                              <p:pRg st="3" end="3"/>
                                            </p:txEl>
                                          </p:spTgt>
                                        </p:tgtEl>
                                        <p:attrNameLst>
                                          <p:attrName>style.visibility</p:attrName>
                                        </p:attrNameLst>
                                      </p:cBhvr>
                                      <p:to>
                                        <p:strVal val="visible"/>
                                      </p:to>
                                    </p:set>
                                    <p:anim calcmode="lin" valueType="num">
                                      <p:cBhvr additive="base">
                                        <p:cTn id="25"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770">
                                            <p:txEl>
                                              <p:pRg st="5" end="5"/>
                                            </p:txEl>
                                          </p:spTgt>
                                        </p:tgtEl>
                                        <p:attrNameLst>
                                          <p:attrName>style.visibility</p:attrName>
                                        </p:attrNameLst>
                                      </p:cBhvr>
                                      <p:to>
                                        <p:strVal val="visible"/>
                                      </p:to>
                                    </p:set>
                                    <p:anim calcmode="lin" valueType="num">
                                      <p:cBhvr additive="base">
                                        <p:cTn id="31" dur="500" fill="hold"/>
                                        <p:tgtEl>
                                          <p:spTgt spid="32770">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77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770">
                                            <p:txEl>
                                              <p:pRg st="7" end="7"/>
                                            </p:txEl>
                                          </p:spTgt>
                                        </p:tgtEl>
                                        <p:attrNameLst>
                                          <p:attrName>style.visibility</p:attrName>
                                        </p:attrNameLst>
                                      </p:cBhvr>
                                      <p:to>
                                        <p:strVal val="visible"/>
                                      </p:to>
                                    </p:set>
                                    <p:anim calcmode="lin" valueType="num">
                                      <p:cBhvr additive="base">
                                        <p:cTn id="37" dur="500" fill="hold"/>
                                        <p:tgtEl>
                                          <p:spTgt spid="32770">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27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2000"/>
                                        <p:tgtEl>
                                          <p:spTgt spid="3"/>
                                        </p:tgtEl>
                                      </p:cBhvr>
                                    </p:animEffect>
                                    <p:anim calcmode="lin" valueType="num">
                                      <p:cBhvr>
                                        <p:cTn id="44" dur="2000" fill="hold"/>
                                        <p:tgtEl>
                                          <p:spTgt spid="3"/>
                                        </p:tgtEl>
                                        <p:attrNameLst>
                                          <p:attrName>ppt_w</p:attrName>
                                        </p:attrNameLst>
                                      </p:cBhvr>
                                      <p:tavLst>
                                        <p:tav tm="0" fmla="#ppt_w*sin(2.5*pi*$)">
                                          <p:val>
                                            <p:fltVal val="0"/>
                                          </p:val>
                                        </p:tav>
                                        <p:tav tm="100000">
                                          <p:val>
                                            <p:fltVal val="1"/>
                                          </p:val>
                                        </p:tav>
                                      </p:tavLst>
                                    </p:anim>
                                    <p:anim calcmode="lin" valueType="num">
                                      <p:cBhvr>
                                        <p:cTn id="45"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5">
                                            <p:txEl>
                                              <p:pRg st="0" end="0"/>
                                            </p:txEl>
                                          </p:spTgt>
                                        </p:tgtEl>
                                        <p:attrNameLst>
                                          <p:attrName>style.visibility</p:attrName>
                                        </p:attrNameLst>
                                      </p:cBhvr>
                                      <p:to>
                                        <p:strVal val="visible"/>
                                      </p:to>
                                    </p:set>
                                    <p:anim calcmode="lin" valueType="num">
                                      <p:cBhvr additive="base">
                                        <p:cTn id="5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5">
                                            <p:txEl>
                                              <p:pRg st="1" end="1"/>
                                            </p:txEl>
                                          </p:spTgt>
                                        </p:tgtEl>
                                        <p:attrNameLst>
                                          <p:attrName>style.visibility</p:attrName>
                                        </p:attrNameLst>
                                      </p:cBhvr>
                                      <p:to>
                                        <p:strVal val="visible"/>
                                      </p:to>
                                    </p:set>
                                    <p:anim calcmode="lin" valueType="num">
                                      <p:cBhvr additive="base">
                                        <p:cTn id="56"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6">
                                            <p:txEl>
                                              <p:pRg st="0" end="0"/>
                                            </p:txEl>
                                          </p:spTgt>
                                        </p:tgtEl>
                                        <p:attrNameLst>
                                          <p:attrName>style.visibility</p:attrName>
                                        </p:attrNameLst>
                                      </p:cBhvr>
                                      <p:to>
                                        <p:strVal val="visible"/>
                                      </p:to>
                                    </p:set>
                                    <p:anim calcmode="lin" valueType="num">
                                      <p:cBhvr additive="base">
                                        <p:cTn id="6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6">
                                            <p:txEl>
                                              <p:pRg st="1" end="1"/>
                                            </p:txEl>
                                          </p:spTgt>
                                        </p:tgtEl>
                                        <p:attrNameLst>
                                          <p:attrName>style.visibility</p:attrName>
                                        </p:attrNameLst>
                                      </p:cBhvr>
                                      <p:to>
                                        <p:strVal val="visible"/>
                                      </p:to>
                                    </p:set>
                                    <p:anim calcmode="lin" valueType="num">
                                      <p:cBhvr additive="base">
                                        <p:cTn id="6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6">
                                            <p:txEl>
                                              <p:pRg st="2" end="2"/>
                                            </p:txEl>
                                          </p:spTgt>
                                        </p:tgtEl>
                                        <p:attrNameLst>
                                          <p:attrName>style.visibility</p:attrName>
                                        </p:attrNameLst>
                                      </p:cBhvr>
                                      <p:to>
                                        <p:strVal val="visible"/>
                                      </p:to>
                                    </p:set>
                                    <p:anim calcmode="lin" valueType="num">
                                      <p:cBhvr additive="base">
                                        <p:cTn id="74"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6">
                                            <p:txEl>
                                              <p:pRg st="3" end="3"/>
                                            </p:txEl>
                                          </p:spTgt>
                                        </p:tgtEl>
                                        <p:attrNameLst>
                                          <p:attrName>style.visibility</p:attrName>
                                        </p:attrNameLst>
                                      </p:cBhvr>
                                      <p:to>
                                        <p:strVal val="visible"/>
                                      </p:to>
                                    </p:set>
                                    <p:anim calcmode="lin" valueType="num">
                                      <p:cBhvr additive="base">
                                        <p:cTn id="80"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6">
                                            <p:txEl>
                                              <p:pRg st="4" end="4"/>
                                            </p:txEl>
                                          </p:spTgt>
                                        </p:tgtEl>
                                        <p:attrNameLst>
                                          <p:attrName>style.visibility</p:attrName>
                                        </p:attrNameLst>
                                      </p:cBhvr>
                                      <p:to>
                                        <p:strVal val="visible"/>
                                      </p:to>
                                    </p:set>
                                    <p:anim calcmode="lin" valueType="num">
                                      <p:cBhvr additive="base">
                                        <p:cTn id="86"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P spid="5"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012" y="228600"/>
            <a:ext cx="6092825" cy="5416868"/>
          </a:xfrm>
          <a:prstGeom prst="rect">
            <a:avLst/>
          </a:prstGeom>
        </p:spPr>
        <p:txBody>
          <a:bodyPr>
            <a:spAutoFit/>
          </a:bodyPr>
          <a:lstStyle/>
          <a:p>
            <a:r>
              <a:rPr lang="en-ZA" sz="3200" b="1" dirty="0" smtClean="0">
                <a:solidFill>
                  <a:schemeClr val="accent5">
                    <a:lumMod val="75000"/>
                  </a:schemeClr>
                </a:solidFill>
                <a:latin typeface="Arial" pitchFamily="34" charset="0"/>
                <a:cs typeface="Arial" pitchFamily="34" charset="0"/>
              </a:rPr>
              <a:t>	      </a:t>
            </a:r>
            <a:r>
              <a:rPr lang="en-ZA" sz="3200" b="1" dirty="0" smtClean="0">
                <a:solidFill>
                  <a:srgbClr val="006699"/>
                </a:solidFill>
                <a:latin typeface="Bauhaus 93" pitchFamily="82" charset="0"/>
                <a:cs typeface="Arial" pitchFamily="34" charset="0"/>
              </a:rPr>
              <a:t>Study unit 1</a:t>
            </a:r>
          </a:p>
          <a:p>
            <a:r>
              <a:rPr lang="en-ZA" sz="3200" b="1" dirty="0" smtClean="0">
                <a:solidFill>
                  <a:srgbClr val="006699"/>
                </a:solidFill>
                <a:latin typeface="Bauhaus 93" pitchFamily="82" charset="0"/>
                <a:cs typeface="Arial" pitchFamily="34" charset="0"/>
              </a:rPr>
              <a:t>	Todaro: Chapter 1 and 2</a:t>
            </a:r>
          </a:p>
          <a:p>
            <a:endParaRPr lang="en-ZA" sz="2800" b="1" dirty="0" smtClean="0">
              <a:solidFill>
                <a:srgbClr val="FFC000"/>
              </a:solidFill>
              <a:latin typeface="Constantia" pitchFamily="18" charset="0"/>
            </a:endParaRPr>
          </a:p>
          <a:p>
            <a:r>
              <a:rPr lang="en-ZA" sz="2800" b="1" dirty="0" smtClean="0">
                <a:solidFill>
                  <a:schemeClr val="accent6">
                    <a:lumMod val="50000"/>
                  </a:schemeClr>
                </a:solidFill>
                <a:latin typeface="Arial" pitchFamily="34" charset="0"/>
                <a:cs typeface="Arial" pitchFamily="34" charset="0"/>
              </a:rPr>
              <a:t>Development and development economics</a:t>
            </a:r>
            <a:r>
              <a:rPr lang="en-ZA" sz="2800" b="1" dirty="0" smtClean="0">
                <a:latin typeface="Arial" pitchFamily="34" charset="0"/>
                <a:cs typeface="Arial" pitchFamily="34" charset="0"/>
              </a:rPr>
              <a:t> </a:t>
            </a:r>
          </a:p>
          <a:p>
            <a:endParaRPr lang="en-ZA" b="1" dirty="0" smtClean="0">
              <a:latin typeface="Arial" pitchFamily="34" charset="0"/>
              <a:cs typeface="Arial" pitchFamily="34" charset="0"/>
            </a:endParaRPr>
          </a:p>
          <a:p>
            <a:endParaRPr lang="en-ZA" b="1" dirty="0" smtClean="0">
              <a:latin typeface="Arial" pitchFamily="34" charset="0"/>
              <a:cs typeface="Arial" pitchFamily="34" charset="0"/>
            </a:endParaRPr>
          </a:p>
          <a:p>
            <a:pPr>
              <a:buFont typeface="Arial" pitchFamily="34" charset="0"/>
              <a:buChar char="•"/>
            </a:pPr>
            <a:r>
              <a:rPr lang="en-ZA" b="1" dirty="0" smtClean="0">
                <a:latin typeface="Arial" pitchFamily="34" charset="0"/>
                <a:cs typeface="Arial" pitchFamily="34" charset="0"/>
              </a:rPr>
              <a:t> </a:t>
            </a:r>
            <a:r>
              <a:rPr lang="en-ZA" b="1" dirty="0" smtClean="0">
                <a:solidFill>
                  <a:schemeClr val="tx2"/>
                </a:solidFill>
                <a:latin typeface="Arial" pitchFamily="34" charset="0"/>
                <a:cs typeface="Arial" pitchFamily="34" charset="0"/>
              </a:rPr>
              <a:t>The nature of economic development</a:t>
            </a:r>
          </a:p>
          <a:p>
            <a:pPr>
              <a:buFont typeface="Arial" pitchFamily="34" charset="0"/>
              <a:buChar char="•"/>
            </a:pPr>
            <a:endParaRPr lang="en-ZA" b="1" dirty="0" smtClean="0">
              <a:solidFill>
                <a:schemeClr val="tx2"/>
              </a:solidFill>
              <a:latin typeface="Arial" pitchFamily="34" charset="0"/>
              <a:cs typeface="Arial" pitchFamily="34" charset="0"/>
            </a:endParaRPr>
          </a:p>
          <a:p>
            <a:pPr>
              <a:buFont typeface="Arial" pitchFamily="34" charset="0"/>
              <a:buChar char="•"/>
            </a:pPr>
            <a:r>
              <a:rPr lang="en-ZA" b="1" dirty="0" smtClean="0">
                <a:solidFill>
                  <a:schemeClr val="tx2"/>
                </a:solidFill>
                <a:latin typeface="Arial" pitchFamily="34" charset="0"/>
                <a:cs typeface="Arial" pitchFamily="34" charset="0"/>
              </a:rPr>
              <a:t> The important role of values in development</a:t>
            </a:r>
          </a:p>
          <a:p>
            <a:pPr>
              <a:buFont typeface="Arial" pitchFamily="34" charset="0"/>
              <a:buChar char="•"/>
            </a:pPr>
            <a:endParaRPr lang="en-ZA" b="1" dirty="0" smtClean="0">
              <a:solidFill>
                <a:schemeClr val="tx2"/>
              </a:solidFill>
              <a:latin typeface="Arial" pitchFamily="34" charset="0"/>
              <a:cs typeface="Arial" pitchFamily="34" charset="0"/>
            </a:endParaRPr>
          </a:p>
          <a:p>
            <a:pPr>
              <a:buFont typeface="Arial" pitchFamily="34" charset="0"/>
              <a:buChar char="•"/>
            </a:pPr>
            <a:r>
              <a:rPr lang="en-ZA" b="1" dirty="0" smtClean="0">
                <a:solidFill>
                  <a:schemeClr val="tx2"/>
                </a:solidFill>
                <a:latin typeface="Arial" pitchFamily="34" charset="0"/>
                <a:cs typeface="Arial" pitchFamily="34" charset="0"/>
              </a:rPr>
              <a:t> Economies as social systems</a:t>
            </a:r>
          </a:p>
          <a:p>
            <a:pPr>
              <a:buFont typeface="Arial" pitchFamily="34" charset="0"/>
              <a:buChar char="•"/>
            </a:pPr>
            <a:endParaRPr lang="en-ZA" b="1" dirty="0" smtClean="0">
              <a:solidFill>
                <a:schemeClr val="tx2"/>
              </a:solidFill>
              <a:latin typeface="Arial" pitchFamily="34" charset="0"/>
              <a:cs typeface="Arial" pitchFamily="34" charset="0"/>
            </a:endParaRPr>
          </a:p>
          <a:p>
            <a:pPr>
              <a:buFont typeface="Arial" pitchFamily="34" charset="0"/>
              <a:buChar char="•"/>
            </a:pPr>
            <a:r>
              <a:rPr lang="en-ZA" b="1" dirty="0" smtClean="0">
                <a:solidFill>
                  <a:schemeClr val="tx2"/>
                </a:solidFill>
                <a:latin typeface="Arial" pitchFamily="34" charset="0"/>
                <a:cs typeface="Arial" pitchFamily="34" charset="0"/>
              </a:rPr>
              <a:t> What is meant by development</a:t>
            </a:r>
          </a:p>
          <a:p>
            <a:pPr>
              <a:buFont typeface="Arial" pitchFamily="34" charset="0"/>
              <a:buChar char="•"/>
            </a:pPr>
            <a:endParaRPr lang="en-ZA" b="1" dirty="0" smtClean="0">
              <a:solidFill>
                <a:schemeClr val="tx2"/>
              </a:solidFill>
              <a:latin typeface="Arial" pitchFamily="34" charset="0"/>
              <a:cs typeface="Arial" pitchFamily="34" charset="0"/>
            </a:endParaRPr>
          </a:p>
          <a:p>
            <a:pPr>
              <a:buFont typeface="Arial" pitchFamily="34" charset="0"/>
              <a:buChar char="•"/>
            </a:pPr>
            <a:r>
              <a:rPr lang="en-ZA" b="1" dirty="0" smtClean="0">
                <a:solidFill>
                  <a:schemeClr val="tx2"/>
                </a:solidFill>
                <a:latin typeface="Arial" pitchFamily="34" charset="0"/>
                <a:cs typeface="Arial" pitchFamily="34" charset="0"/>
              </a:rPr>
              <a:t> The human development index </a:t>
            </a:r>
          </a:p>
        </p:txBody>
      </p:sp>
      <p:pic>
        <p:nvPicPr>
          <p:cNvPr id="3074" name="Picture 2" descr="http://wphr.org/wp-content/uploads/2011/03/povert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12" y="381000"/>
            <a:ext cx="4568025" cy="328326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778224" y="3810000"/>
            <a:ext cx="3962400" cy="216982"/>
          </a:xfrm>
          <a:prstGeom prst="rect">
            <a:avLst/>
          </a:prstGeom>
          <a:noFill/>
        </p:spPr>
        <p:txBody>
          <a:bodyPr wrap="square" rtlCol="0">
            <a:spAutoFit/>
          </a:bodyPr>
          <a:lstStyle/>
          <a:p>
            <a:pPr>
              <a:lnSpc>
                <a:spcPct val="90000"/>
              </a:lnSpc>
            </a:pPr>
            <a:r>
              <a:rPr lang="en-ZA" sz="900" b="1" dirty="0">
                <a:solidFill>
                  <a:srgbClr val="0070C0"/>
                </a:solidFill>
              </a:rPr>
              <a:t>http://wphr.org/wp-content/uploads/2011/03/poverty2.jpg</a:t>
            </a:r>
          </a:p>
        </p:txBody>
      </p:sp>
      <p:sp>
        <p:nvSpPr>
          <p:cNvPr id="4" name="TextBox 3"/>
          <p:cNvSpPr txBox="1"/>
          <p:nvPr/>
        </p:nvSpPr>
        <p:spPr>
          <a:xfrm>
            <a:off x="5256212" y="4267200"/>
            <a:ext cx="6019800" cy="1714315"/>
          </a:xfrm>
          <a:prstGeom prst="rect">
            <a:avLst/>
          </a:prstGeom>
          <a:noFill/>
        </p:spPr>
        <p:txBody>
          <a:bodyPr wrap="square" rtlCol="0">
            <a:spAutoFit/>
          </a:bodyPr>
          <a:lstStyle/>
          <a:p>
            <a:pPr lvl="0" algn="just" fontAlgn="base">
              <a:lnSpc>
                <a:spcPct val="80000"/>
              </a:lnSpc>
              <a:spcBef>
                <a:spcPct val="30000"/>
              </a:spcBef>
              <a:spcAft>
                <a:spcPct val="0"/>
              </a:spcAft>
              <a:buClr>
                <a:srgbClr val="000000"/>
              </a:buClr>
            </a:pPr>
            <a:r>
              <a:rPr lang="en-US" altLang="en-US" sz="2000" i="1" kern="0" dirty="0">
                <a:solidFill>
                  <a:srgbClr val="006699"/>
                </a:solidFill>
                <a:latin typeface="Arial"/>
              </a:rPr>
              <a:t>Life in the area is so precarious that the youth and every able person have to migrate to the towns or join the army at the war front in order to escape the hazards of hunger escalating over here. </a:t>
            </a:r>
          </a:p>
          <a:p>
            <a:pPr lvl="0" algn="just" fontAlgn="base">
              <a:lnSpc>
                <a:spcPct val="80000"/>
              </a:lnSpc>
              <a:spcBef>
                <a:spcPct val="30000"/>
              </a:spcBef>
              <a:spcAft>
                <a:spcPct val="0"/>
              </a:spcAft>
              <a:buClr>
                <a:srgbClr val="000000"/>
              </a:buClr>
            </a:pPr>
            <a:r>
              <a:rPr lang="en-US" altLang="en-US" b="1" kern="0" dirty="0">
                <a:solidFill>
                  <a:srgbClr val="006699"/>
                </a:solidFill>
                <a:latin typeface="Arial"/>
              </a:rPr>
              <a:t>—Participant in a discussion group in rural Ethiopia </a:t>
            </a:r>
          </a:p>
          <a:p>
            <a:pPr>
              <a:lnSpc>
                <a:spcPct val="90000"/>
              </a:lnSpc>
            </a:pPr>
            <a:endParaRPr lang="en-ZA"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1412" y="533400"/>
            <a:ext cx="9525000" cy="424732"/>
          </a:xfrm>
          <a:prstGeom prst="rect">
            <a:avLst/>
          </a:prstGeom>
          <a:noFill/>
        </p:spPr>
        <p:txBody>
          <a:bodyPr wrap="square" rtlCol="0">
            <a:spAutoFit/>
          </a:bodyPr>
          <a:lstStyle/>
          <a:p>
            <a:pPr>
              <a:lnSpc>
                <a:spcPct val="90000"/>
              </a:lnSpc>
            </a:pPr>
            <a:r>
              <a:rPr lang="en-ZA" sz="2400" dirty="0" smtClean="0"/>
              <a:t>	</a:t>
            </a:r>
            <a:r>
              <a:rPr lang="en-ZA" sz="2400" b="1" dirty="0" smtClean="0"/>
              <a:t>The nature of development economics</a:t>
            </a:r>
            <a:endParaRPr lang="en-ZA" sz="2400" b="1" dirty="0"/>
          </a:p>
        </p:txBody>
      </p:sp>
      <p:sp>
        <p:nvSpPr>
          <p:cNvPr id="3" name="TextBox 2"/>
          <p:cNvSpPr txBox="1"/>
          <p:nvPr/>
        </p:nvSpPr>
        <p:spPr>
          <a:xfrm>
            <a:off x="1522412" y="1524000"/>
            <a:ext cx="7772400" cy="4081117"/>
          </a:xfrm>
          <a:prstGeom prst="rect">
            <a:avLst/>
          </a:prstGeom>
          <a:noFill/>
        </p:spPr>
        <p:txBody>
          <a:bodyPr wrap="square" rtlCol="0">
            <a:spAutoFit/>
          </a:bodyPr>
          <a:lstStyle/>
          <a:p>
            <a:pPr algn="just">
              <a:lnSpc>
                <a:spcPct val="90000"/>
              </a:lnSpc>
            </a:pPr>
            <a:r>
              <a:rPr lang="en-ZA" sz="2400" b="1" dirty="0">
                <a:solidFill>
                  <a:srgbClr val="006699"/>
                </a:solidFill>
              </a:rPr>
              <a:t>The following questions need to be asked about a country’s development: Have there been any changes in the country’s poverty levels? Have the unemployment levels changed? What about inequality? If all three of these have declined from high levels, then there has been a definite period of development in the country concerned. If one or two of these central problems have worsened, especially all three of them, one would not really be able to call the result “development”, even if the per capita income has doubled (</a:t>
            </a:r>
            <a:r>
              <a:rPr lang="en-ZA" sz="2400" b="1" dirty="0" err="1">
                <a:solidFill>
                  <a:srgbClr val="006699"/>
                </a:solidFill>
              </a:rPr>
              <a:t>Todaro</a:t>
            </a:r>
            <a:r>
              <a:rPr lang="en-ZA" sz="2400" b="1" dirty="0">
                <a:solidFill>
                  <a:srgbClr val="006699"/>
                </a:solidFill>
              </a:rPr>
              <a:t> &amp; Smith 2011:15).</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4412" y="609599"/>
            <a:ext cx="7391400" cy="775597"/>
          </a:xfrm>
          <a:prstGeom prst="rect">
            <a:avLst/>
          </a:prstGeom>
          <a:noFill/>
        </p:spPr>
        <p:txBody>
          <a:bodyPr wrap="square" rtlCol="0">
            <a:spAutoFit/>
          </a:bodyPr>
          <a:lstStyle/>
          <a:p>
            <a:pPr>
              <a:lnSpc>
                <a:spcPct val="90000"/>
              </a:lnSpc>
            </a:pPr>
            <a:r>
              <a:rPr lang="en-ZA" sz="2400" dirty="0" smtClean="0"/>
              <a:t>		</a:t>
            </a:r>
            <a:r>
              <a:rPr lang="en-ZA" sz="4800" b="1" dirty="0" smtClean="0">
                <a:latin typeface="Cordia New" panose="020B0304020202020204" pitchFamily="34" charset="-34"/>
                <a:ea typeface="CatholicSchoolGirls Intl BB" panose="02000506000000020003" pitchFamily="2" charset="0"/>
                <a:cs typeface="Cordia New" panose="020B0304020202020204" pitchFamily="34" charset="-34"/>
              </a:rPr>
              <a:t>How </a:t>
            </a:r>
            <a:r>
              <a:rPr lang="en-ZA" sz="4800" b="1" dirty="0">
                <a:latin typeface="Cordia New" panose="020B0304020202020204" pitchFamily="34" charset="-34"/>
                <a:ea typeface="CatholicSchoolGirls Intl BB" panose="02000506000000020003" pitchFamily="2" charset="0"/>
                <a:cs typeface="Cordia New" panose="020B0304020202020204" pitchFamily="34" charset="-34"/>
              </a:rPr>
              <a:t>the other half </a:t>
            </a:r>
            <a:r>
              <a:rPr lang="en-ZA" sz="4800" b="1" dirty="0" smtClean="0">
                <a:latin typeface="Cordia New" panose="020B0304020202020204" pitchFamily="34" charset="-34"/>
                <a:ea typeface="CatholicSchoolGirls Intl BB" panose="02000506000000020003" pitchFamily="2" charset="0"/>
                <a:cs typeface="Cordia New" panose="020B0304020202020204" pitchFamily="34" charset="-34"/>
              </a:rPr>
              <a:t>live?</a:t>
            </a:r>
            <a:endParaRPr lang="en-ZA" sz="4800" b="1" dirty="0">
              <a:latin typeface="Cordia New" panose="020B0304020202020204" pitchFamily="34" charset="-34"/>
              <a:ea typeface="CatholicSchoolGirls Intl BB" panose="02000506000000020003" pitchFamily="2" charset="0"/>
              <a:cs typeface="Cordia New" panose="020B0304020202020204" pitchFamily="34" charset="-34"/>
            </a:endParaRPr>
          </a:p>
        </p:txBody>
      </p:sp>
      <p:pic>
        <p:nvPicPr>
          <p:cNvPr id="2050" name="Picture 2" descr="http://upload.wikimedia.org/wikipedia/commons/a/a6/Percent_poverty_world_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397" y="1574020"/>
            <a:ext cx="9162641" cy="44457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ircle(in)">
                                      <p:cBhvr>
                                        <p:cTn id="13"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79612" y="762000"/>
            <a:ext cx="7543800" cy="535531"/>
          </a:xfrm>
          <a:prstGeom prst="rect">
            <a:avLst/>
          </a:prstGeom>
          <a:noFill/>
        </p:spPr>
        <p:txBody>
          <a:bodyPr wrap="square" rtlCol="0">
            <a:spAutoFit/>
          </a:bodyPr>
          <a:lstStyle/>
          <a:p>
            <a:pPr>
              <a:lnSpc>
                <a:spcPct val="90000"/>
              </a:lnSpc>
            </a:pPr>
            <a:r>
              <a:rPr lang="en-ZA" sz="3200" b="1" dirty="0" smtClean="0"/>
              <a:t>Define </a:t>
            </a:r>
            <a:endParaRPr lang="en-ZA" sz="3200" b="1" dirty="0"/>
          </a:p>
        </p:txBody>
      </p:sp>
      <p:sp>
        <p:nvSpPr>
          <p:cNvPr id="5" name="TextBox 4"/>
          <p:cNvSpPr txBox="1"/>
          <p:nvPr/>
        </p:nvSpPr>
        <p:spPr>
          <a:xfrm>
            <a:off x="1453530" y="1523999"/>
            <a:ext cx="6705600" cy="4081117"/>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Absolute poverty</a:t>
            </a:r>
          </a:p>
          <a:p>
            <a:pPr marL="342900" indent="-342900">
              <a:lnSpc>
                <a:spcPct val="90000"/>
              </a:lnSpc>
              <a:buFont typeface="Arial" panose="020B0604020202020204" pitchFamily="34" charset="0"/>
              <a:buChar char="•"/>
            </a:pPr>
            <a:r>
              <a:rPr lang="en-ZA" sz="2400" dirty="0" smtClean="0">
                <a:solidFill>
                  <a:srgbClr val="006699"/>
                </a:solidFill>
              </a:rPr>
              <a:t>Development</a:t>
            </a:r>
          </a:p>
          <a:p>
            <a:pPr marL="342900" indent="-342900">
              <a:lnSpc>
                <a:spcPct val="90000"/>
              </a:lnSpc>
              <a:buFont typeface="Arial" panose="020B0604020202020204" pitchFamily="34" charset="0"/>
              <a:buChar char="•"/>
            </a:pPr>
            <a:r>
              <a:rPr lang="en-ZA" sz="2400" dirty="0" smtClean="0">
                <a:solidFill>
                  <a:srgbClr val="006699"/>
                </a:solidFill>
              </a:rPr>
              <a:t>Traditional economics</a:t>
            </a:r>
          </a:p>
          <a:p>
            <a:pPr marL="342900" indent="-342900">
              <a:lnSpc>
                <a:spcPct val="90000"/>
              </a:lnSpc>
              <a:buFont typeface="Arial" panose="020B0604020202020204" pitchFamily="34" charset="0"/>
              <a:buChar char="•"/>
            </a:pPr>
            <a:r>
              <a:rPr lang="en-ZA" sz="2400" dirty="0" smtClean="0">
                <a:solidFill>
                  <a:srgbClr val="006699"/>
                </a:solidFill>
              </a:rPr>
              <a:t>Political economics</a:t>
            </a:r>
          </a:p>
          <a:p>
            <a:pPr marL="342900" indent="-342900">
              <a:lnSpc>
                <a:spcPct val="90000"/>
              </a:lnSpc>
              <a:buFont typeface="Arial" panose="020B0604020202020204" pitchFamily="34" charset="0"/>
              <a:buChar char="•"/>
            </a:pPr>
            <a:r>
              <a:rPr lang="en-ZA" sz="2400" dirty="0" smtClean="0">
                <a:solidFill>
                  <a:srgbClr val="006699"/>
                </a:solidFill>
              </a:rPr>
              <a:t>Development economics</a:t>
            </a:r>
          </a:p>
          <a:p>
            <a:pPr marL="342900" indent="-342900">
              <a:lnSpc>
                <a:spcPct val="90000"/>
              </a:lnSpc>
              <a:buFont typeface="Arial" panose="020B0604020202020204" pitchFamily="34" charset="0"/>
              <a:buChar char="•"/>
            </a:pPr>
            <a:r>
              <a:rPr lang="en-ZA" sz="2400" dirty="0" smtClean="0">
                <a:solidFill>
                  <a:srgbClr val="006699"/>
                </a:solidFill>
              </a:rPr>
              <a:t>Social system</a:t>
            </a:r>
          </a:p>
          <a:p>
            <a:pPr marL="342900" indent="-342900">
              <a:lnSpc>
                <a:spcPct val="90000"/>
              </a:lnSpc>
              <a:buFont typeface="Arial" panose="020B0604020202020204" pitchFamily="34" charset="0"/>
              <a:buChar char="•"/>
            </a:pPr>
            <a:r>
              <a:rPr lang="en-ZA" sz="2400" dirty="0" smtClean="0">
                <a:solidFill>
                  <a:srgbClr val="006699"/>
                </a:solidFill>
              </a:rPr>
              <a:t>Values and attitudes</a:t>
            </a:r>
          </a:p>
          <a:p>
            <a:pPr marL="342900" indent="-342900">
              <a:lnSpc>
                <a:spcPct val="90000"/>
              </a:lnSpc>
              <a:buFont typeface="Arial" panose="020B0604020202020204" pitchFamily="34" charset="0"/>
              <a:buChar char="•"/>
            </a:pPr>
            <a:r>
              <a:rPr lang="en-ZA" sz="2400" dirty="0" smtClean="0">
                <a:solidFill>
                  <a:srgbClr val="006699"/>
                </a:solidFill>
              </a:rPr>
              <a:t>Institutions</a:t>
            </a:r>
          </a:p>
          <a:p>
            <a:pPr marL="342900" indent="-342900">
              <a:lnSpc>
                <a:spcPct val="90000"/>
              </a:lnSpc>
              <a:buFont typeface="Arial" panose="020B0604020202020204" pitchFamily="34" charset="0"/>
              <a:buChar char="•"/>
            </a:pPr>
            <a:r>
              <a:rPr lang="en-ZA" sz="2400" dirty="0" smtClean="0">
                <a:solidFill>
                  <a:srgbClr val="006699"/>
                </a:solidFill>
              </a:rPr>
              <a:t>GNI</a:t>
            </a:r>
          </a:p>
          <a:p>
            <a:pPr marL="342900" indent="-342900">
              <a:lnSpc>
                <a:spcPct val="90000"/>
              </a:lnSpc>
              <a:buFont typeface="Arial" panose="020B0604020202020204" pitchFamily="34" charset="0"/>
              <a:buChar char="•"/>
            </a:pPr>
            <a:r>
              <a:rPr lang="en-ZA" sz="2400" dirty="0" smtClean="0">
                <a:solidFill>
                  <a:srgbClr val="006699"/>
                </a:solidFill>
              </a:rPr>
              <a:t>GDP</a:t>
            </a:r>
          </a:p>
          <a:p>
            <a:pPr marL="342900" indent="-342900">
              <a:lnSpc>
                <a:spcPct val="90000"/>
              </a:lnSpc>
              <a:buFont typeface="Arial" panose="020B0604020202020204" pitchFamily="34" charset="0"/>
              <a:buChar char="•"/>
            </a:pPr>
            <a:r>
              <a:rPr lang="en-ZA" sz="2400" dirty="0" smtClean="0">
                <a:solidFill>
                  <a:srgbClr val="006699"/>
                </a:solidFill>
              </a:rPr>
              <a:t>Functioning's</a:t>
            </a:r>
          </a:p>
          <a:p>
            <a:pPr marL="342900" indent="-342900">
              <a:lnSpc>
                <a:spcPct val="90000"/>
              </a:lnSpc>
              <a:buFont typeface="Arial" panose="020B0604020202020204" pitchFamily="34" charset="0"/>
              <a:buChar char="•"/>
            </a:pPr>
            <a:r>
              <a:rPr lang="en-ZA" sz="2400" dirty="0" smtClean="0">
                <a:solidFill>
                  <a:srgbClr val="006699"/>
                </a:solidFill>
              </a:rPr>
              <a:t>Purchasing power parity</a:t>
            </a:r>
            <a:endParaRPr lang="en-ZA" sz="2400" dirty="0">
              <a:solidFill>
                <a:srgbClr val="006699"/>
              </a:solidFill>
            </a:endParaRPr>
          </a:p>
        </p:txBody>
      </p:sp>
    </p:spTree>
    <p:extLst>
      <p:ext uri="{BB962C8B-B14F-4D97-AF65-F5344CB8AC3E}">
        <p14:creationId xmlns:p14="http://schemas.microsoft.com/office/powerpoint/2010/main" val="319848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9412" y="644236"/>
            <a:ext cx="8305800" cy="424732"/>
          </a:xfrm>
          <a:prstGeom prst="rect">
            <a:avLst/>
          </a:prstGeom>
          <a:noFill/>
        </p:spPr>
        <p:txBody>
          <a:bodyPr wrap="square" rtlCol="0">
            <a:spAutoFit/>
          </a:bodyPr>
          <a:lstStyle/>
          <a:p>
            <a:pPr>
              <a:lnSpc>
                <a:spcPct val="90000"/>
              </a:lnSpc>
            </a:pPr>
            <a:endParaRPr lang="en-ZA" sz="2400" dirty="0"/>
          </a:p>
        </p:txBody>
      </p:sp>
      <p:sp>
        <p:nvSpPr>
          <p:cNvPr id="5" name="TextBox 4"/>
          <p:cNvSpPr txBox="1"/>
          <p:nvPr/>
        </p:nvSpPr>
        <p:spPr>
          <a:xfrm>
            <a:off x="2017712" y="169453"/>
            <a:ext cx="5029200" cy="480131"/>
          </a:xfrm>
          <a:prstGeom prst="rect">
            <a:avLst/>
          </a:prstGeom>
          <a:noFill/>
        </p:spPr>
        <p:txBody>
          <a:bodyPr wrap="square" rtlCol="0">
            <a:spAutoFit/>
          </a:bodyPr>
          <a:lstStyle/>
          <a:p>
            <a:pPr>
              <a:lnSpc>
                <a:spcPct val="90000"/>
              </a:lnSpc>
            </a:pPr>
            <a:r>
              <a:rPr lang="en-ZA" sz="2800" b="1" dirty="0" smtClean="0"/>
              <a:t>Sen’s capability approach</a:t>
            </a:r>
            <a:endParaRPr lang="en-ZA" sz="2800" b="1" dirty="0"/>
          </a:p>
        </p:txBody>
      </p:sp>
      <p:sp>
        <p:nvSpPr>
          <p:cNvPr id="6" name="TextBox 5"/>
          <p:cNvSpPr txBox="1"/>
          <p:nvPr/>
        </p:nvSpPr>
        <p:spPr>
          <a:xfrm>
            <a:off x="836612" y="893290"/>
            <a:ext cx="7010400" cy="5964710"/>
          </a:xfrm>
          <a:prstGeom prst="rect">
            <a:avLst/>
          </a:prstGeom>
          <a:noFill/>
        </p:spPr>
        <p:txBody>
          <a:bodyPr wrap="square" rtlCol="0">
            <a:spAutoFit/>
          </a:bodyPr>
          <a:lstStyle/>
          <a:p>
            <a:pPr marL="742950" lvl="1" indent="-285750" algn="just">
              <a:spcAft>
                <a:spcPts val="0"/>
              </a:spcAft>
              <a:buFont typeface="Courier New"/>
              <a:buChar char="o"/>
              <a:tabLst>
                <a:tab pos="-394970" algn="l"/>
                <a:tab pos="270510" algn="l"/>
                <a:tab pos="450215"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smtClean="0">
                <a:solidFill>
                  <a:srgbClr val="006699"/>
                </a:solidFill>
                <a:latin typeface="Arial"/>
                <a:ea typeface="MS Mincho"/>
                <a:cs typeface="Arial"/>
              </a:rPr>
              <a:t>Status </a:t>
            </a:r>
            <a:r>
              <a:rPr lang="en-GB" dirty="0">
                <a:solidFill>
                  <a:srgbClr val="006699"/>
                </a:solidFill>
                <a:latin typeface="Arial"/>
                <a:ea typeface="MS Mincho"/>
                <a:cs typeface="Arial"/>
              </a:rPr>
              <a:t>of poor or non-poor is determined by capability to function</a:t>
            </a:r>
            <a:endParaRPr lang="en-ZA" dirty="0">
              <a:solidFill>
                <a:srgbClr val="006699"/>
              </a:solidFill>
              <a:latin typeface="Arial"/>
              <a:ea typeface="MS Mincho"/>
              <a:cs typeface="Times New Roman"/>
            </a:endParaRPr>
          </a:p>
          <a:p>
            <a:pPr marL="742950" lvl="1" indent="-285750" algn="just">
              <a:spcAft>
                <a:spcPts val="0"/>
              </a:spcAft>
              <a:buFont typeface="Courier New"/>
              <a:buChar char="o"/>
              <a:tabLst>
                <a:tab pos="-394970" algn="l"/>
                <a:tab pos="270510" algn="l"/>
                <a:tab pos="450215"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The commodities a person has is not NB – more NB what a person is (or can be), and what he does (or can do) with the commodities he has (Sen calls it </a:t>
            </a:r>
            <a:r>
              <a:rPr lang="en-GB" dirty="0" smtClean="0">
                <a:solidFill>
                  <a:srgbClr val="006699"/>
                </a:solidFill>
                <a:latin typeface="Arial"/>
                <a:ea typeface="MS Mincho"/>
                <a:cs typeface="Arial"/>
              </a:rPr>
              <a:t>functioning’s</a:t>
            </a:r>
            <a:r>
              <a:rPr lang="en-GB" dirty="0">
                <a:solidFill>
                  <a:srgbClr val="006699"/>
                </a:solidFill>
                <a:latin typeface="Arial"/>
                <a:ea typeface="MS Mincho"/>
                <a:cs typeface="Arial"/>
              </a:rPr>
              <a:t>)</a:t>
            </a:r>
            <a:endParaRPr lang="en-ZA" dirty="0">
              <a:solidFill>
                <a:srgbClr val="006699"/>
              </a:solidFill>
              <a:latin typeface="Arial"/>
              <a:ea typeface="MS Mincho"/>
              <a:cs typeface="Times New Roman"/>
            </a:endParaRPr>
          </a:p>
          <a:p>
            <a:pPr marL="742950" lvl="1" indent="-285750" algn="just">
              <a:spcAft>
                <a:spcPts val="0"/>
              </a:spcAft>
              <a:buFont typeface="Courier New"/>
              <a:buChar char="o"/>
              <a:tabLst>
                <a:tab pos="-394970" algn="l"/>
                <a:tab pos="270510" algn="l"/>
                <a:tab pos="450215"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Five reasons why there may be a difference between the real income (commodities) and the advantages derived (</a:t>
            </a:r>
            <a:r>
              <a:rPr lang="en-GB" dirty="0" smtClean="0">
                <a:solidFill>
                  <a:srgbClr val="006699"/>
                </a:solidFill>
                <a:latin typeface="Arial"/>
                <a:ea typeface="MS Mincho"/>
                <a:cs typeface="Arial"/>
              </a:rPr>
              <a:t>functioning’s</a:t>
            </a:r>
            <a:r>
              <a:rPr lang="en-GB" dirty="0">
                <a:solidFill>
                  <a:srgbClr val="006699"/>
                </a:solidFill>
                <a:latin typeface="Arial"/>
                <a:ea typeface="MS Mincho"/>
                <a:cs typeface="Arial"/>
              </a:rPr>
              <a:t>):</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Personal differences (disability, age, gender)</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Environment (temperature, tropics, pollution)</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Social conditions (crime, violence)</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Relational perspectives (poorer than the rest, although adequate income)</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Distribution in family (girls vs boys)</a:t>
            </a:r>
            <a:endParaRPr lang="en-ZA" dirty="0">
              <a:solidFill>
                <a:srgbClr val="006699"/>
              </a:solidFill>
              <a:latin typeface="Arial"/>
              <a:ea typeface="MS Mincho"/>
              <a:cs typeface="Times New Roman"/>
            </a:endParaRPr>
          </a:p>
          <a:p>
            <a:pPr marL="742950" lvl="1" indent="-285750" algn="just">
              <a:spcAft>
                <a:spcPts val="0"/>
              </a:spcAft>
              <a:buFont typeface="Courier New"/>
              <a:buChar char="o"/>
              <a:tabLst>
                <a:tab pos="-394970" algn="l"/>
                <a:tab pos="270510" algn="l"/>
                <a:tab pos="450215"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Defines capabilities as the freedom of a person in terms of the choice of </a:t>
            </a:r>
            <a:r>
              <a:rPr lang="en-GB" dirty="0" smtClean="0">
                <a:solidFill>
                  <a:srgbClr val="006699"/>
                </a:solidFill>
                <a:latin typeface="Arial"/>
                <a:ea typeface="MS Mincho"/>
                <a:cs typeface="Arial"/>
              </a:rPr>
              <a:t>functioning’s</a:t>
            </a:r>
            <a:r>
              <a:rPr lang="en-GB" dirty="0">
                <a:solidFill>
                  <a:srgbClr val="006699"/>
                </a:solidFill>
                <a:latin typeface="Arial"/>
                <a:ea typeface="MS Mincho"/>
                <a:cs typeface="Arial"/>
              </a:rPr>
              <a:t>, given his personal features and command over commodities</a:t>
            </a:r>
            <a:endParaRPr lang="en-ZA" dirty="0">
              <a:solidFill>
                <a:srgbClr val="006699"/>
              </a:solidFill>
              <a:latin typeface="Arial"/>
              <a:ea typeface="MS Mincho"/>
              <a:cs typeface="Times New Roman"/>
            </a:endParaRPr>
          </a:p>
          <a:p>
            <a:pPr marL="742950" lvl="1" indent="-285750" algn="just">
              <a:spcAft>
                <a:spcPts val="0"/>
              </a:spcAft>
              <a:buFont typeface="Courier New"/>
              <a:buChar char="o"/>
              <a:tabLst>
                <a:tab pos="-394970" algn="l"/>
                <a:tab pos="270510" algn="l"/>
                <a:tab pos="450215"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Human well-being </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being well, sense of happiness</a:t>
            </a:r>
            <a:endParaRPr lang="en-ZA" dirty="0">
              <a:solidFill>
                <a:srgbClr val="006699"/>
              </a:solidFill>
              <a:latin typeface="Arial"/>
              <a:ea typeface="MS Mincho"/>
              <a:cs typeface="Times New Roman"/>
            </a:endParaRPr>
          </a:p>
          <a:p>
            <a:pPr marL="1143000" lvl="2" indent="-228600" algn="just">
              <a:spcAft>
                <a:spcPts val="0"/>
              </a:spcAft>
              <a:buFont typeface="Wingdings"/>
              <a:buChar char=""/>
              <a:tabLst>
                <a:tab pos="-394970" algn="l"/>
                <a:tab pos="270510" algn="l"/>
                <a:tab pos="450215" algn="l"/>
                <a:tab pos="99060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solidFill>
                  <a:srgbClr val="006699"/>
                </a:solidFill>
                <a:latin typeface="Arial"/>
                <a:ea typeface="MS Mincho"/>
                <a:cs typeface="Arial"/>
              </a:rPr>
              <a:t>financial security only one factor affecting happiness</a:t>
            </a:r>
            <a:endParaRPr lang="en-ZA" dirty="0">
              <a:solidFill>
                <a:srgbClr val="006699"/>
              </a:solidFill>
              <a:latin typeface="Arial"/>
              <a:ea typeface="MS Mincho"/>
              <a:cs typeface="Times New Roman"/>
            </a:endParaRPr>
          </a:p>
          <a:p>
            <a:pPr>
              <a:lnSpc>
                <a:spcPct val="90000"/>
              </a:lnSpc>
            </a:pPr>
            <a:endParaRPr lang="en-ZA" sz="2400" dirty="0"/>
          </a:p>
        </p:txBody>
      </p:sp>
      <p:pic>
        <p:nvPicPr>
          <p:cNvPr id="6148" name="Picture 4" descr="Jus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5972" y="2667000"/>
            <a:ext cx="3237839" cy="31083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532812" y="5943600"/>
            <a:ext cx="3200400" cy="535531"/>
          </a:xfrm>
          <a:prstGeom prst="rect">
            <a:avLst/>
          </a:prstGeom>
          <a:noFill/>
        </p:spPr>
        <p:txBody>
          <a:bodyPr wrap="square" rtlCol="0">
            <a:spAutoFit/>
          </a:bodyPr>
          <a:lstStyle/>
          <a:p>
            <a:pPr>
              <a:lnSpc>
                <a:spcPct val="90000"/>
              </a:lnSpc>
            </a:pPr>
            <a:r>
              <a:rPr lang="en-ZA" sz="800" b="1" dirty="0"/>
              <a:t>http://philosophersforchange.org/2012/02/06/global-economic-justice/http://philosophersforchange.org/2012/02/06/global-economic-justice</a:t>
            </a:r>
          </a:p>
        </p:txBody>
      </p:sp>
    </p:spTree>
    <p:extLst>
      <p:ext uri="{BB962C8B-B14F-4D97-AF65-F5344CB8AC3E}">
        <p14:creationId xmlns:p14="http://schemas.microsoft.com/office/powerpoint/2010/main" val="319848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148"/>
                                        </p:tgtEl>
                                        <p:attrNameLst>
                                          <p:attrName>style.visibility</p:attrName>
                                        </p:attrNameLst>
                                      </p:cBhvr>
                                      <p:to>
                                        <p:strVal val="visible"/>
                                      </p:to>
                                    </p:set>
                                    <p:animEffect transition="in" filter="circle(in)">
                                      <p:cBhvr>
                                        <p:cTn id="18" dur="2000"/>
                                        <p:tgtEl>
                                          <p:spTgt spid="614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ethicsandtechnology.eu/images/uploads/Oosterlaken_technology_development2_300pixel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14351" y="3206336"/>
            <a:ext cx="1142279" cy="16486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74812" y="228600"/>
            <a:ext cx="5943600" cy="424732"/>
          </a:xfrm>
          <a:prstGeom prst="rect">
            <a:avLst/>
          </a:prstGeom>
          <a:noFill/>
        </p:spPr>
        <p:txBody>
          <a:bodyPr wrap="square" rtlCol="0">
            <a:spAutoFit/>
          </a:bodyPr>
          <a:lstStyle/>
          <a:p>
            <a:pPr>
              <a:lnSpc>
                <a:spcPct val="90000"/>
              </a:lnSpc>
            </a:pPr>
            <a:r>
              <a:rPr lang="en-ZA" sz="2400" b="1" dirty="0" smtClean="0"/>
              <a:t>The Millennium Development Goals</a:t>
            </a:r>
            <a:endParaRPr lang="en-ZA" sz="2400" b="1" dirty="0"/>
          </a:p>
        </p:txBody>
      </p:sp>
      <p:pic>
        <p:nvPicPr>
          <p:cNvPr id="6" name="Picture 5" descr="millenium development goals image.gif"/>
          <p:cNvPicPr>
            <a:picLocks noChangeAspect="1"/>
          </p:cNvPicPr>
          <p:nvPr/>
        </p:nvPicPr>
        <p:blipFill>
          <a:blip r:embed="rId3" cstate="print"/>
          <a:stretch>
            <a:fillRect/>
          </a:stretch>
        </p:blipFill>
        <p:spPr>
          <a:xfrm>
            <a:off x="8581095" y="228600"/>
            <a:ext cx="3515032" cy="1981200"/>
          </a:xfrm>
          <a:prstGeom prst="rect">
            <a:avLst/>
          </a:prstGeom>
          <a:effectLst>
            <a:softEdge rad="63500"/>
          </a:effectLst>
        </p:spPr>
      </p:pic>
      <p:sp>
        <p:nvSpPr>
          <p:cNvPr id="5" name="TextBox 4"/>
          <p:cNvSpPr txBox="1"/>
          <p:nvPr/>
        </p:nvSpPr>
        <p:spPr>
          <a:xfrm>
            <a:off x="283813" y="1130020"/>
            <a:ext cx="7334599" cy="4801314"/>
          </a:xfrm>
          <a:prstGeom prst="rect">
            <a:avLst/>
          </a:prstGeom>
          <a:noFill/>
        </p:spPr>
        <p:txBody>
          <a:bodyPr wrap="square" rtlCol="0">
            <a:spAutoFit/>
          </a:bodyPr>
          <a:lstStyle/>
          <a:p>
            <a:pPr algn="just">
              <a:lnSpc>
                <a:spcPct val="90000"/>
              </a:lnSpc>
            </a:pPr>
            <a:r>
              <a:rPr lang="en-ZA" sz="2000" b="1" dirty="0">
                <a:solidFill>
                  <a:srgbClr val="006699"/>
                </a:solidFill>
              </a:rPr>
              <a:t>The facts about poverty and inequality in the developing world are well </a:t>
            </a:r>
            <a:r>
              <a:rPr lang="en-ZA" sz="2000" b="1" dirty="0" smtClean="0">
                <a:solidFill>
                  <a:srgbClr val="006699"/>
                </a:solidFill>
              </a:rPr>
              <a:t>known. Poverty </a:t>
            </a:r>
            <a:r>
              <a:rPr lang="en-ZA" sz="2000" b="1" dirty="0">
                <a:solidFill>
                  <a:srgbClr val="006699"/>
                </a:solidFill>
              </a:rPr>
              <a:t>is endemic and debilitating in many parts of Asia, Africa, and Latin America.  There has been some progress on poverty, not on inequality in the past decade, and much of the progress on poverty has occurred in China.  There is famine in Africa and North Korea and substantial food insecurity in many countries in Asia and Africa. There remains a very serious power imbalance within and across countries, leading to mistreatment of the poor as individuals and as populations. There is endemic predation of resources by powerful insiders in many countries — Myanmar, Brazil, and even India, for example.  And there are all too many examples of governments that trample on the rights, wellbeing, and dignity of their own populations, and of powerful outsiders taking advantage of weaker countries for resources — agriculture, water, minerals</a:t>
            </a:r>
          </a:p>
        </p:txBody>
      </p:sp>
      <p:sp>
        <p:nvSpPr>
          <p:cNvPr id="7" name="TextBox 6"/>
          <p:cNvSpPr txBox="1"/>
          <p:nvPr/>
        </p:nvSpPr>
        <p:spPr>
          <a:xfrm>
            <a:off x="7008451" y="5951126"/>
            <a:ext cx="4343400" cy="466281"/>
          </a:xfrm>
          <a:prstGeom prst="rect">
            <a:avLst/>
          </a:prstGeom>
          <a:noFill/>
        </p:spPr>
        <p:txBody>
          <a:bodyPr wrap="square" rtlCol="0">
            <a:spAutoFit/>
          </a:bodyPr>
          <a:lstStyle/>
          <a:p>
            <a:pPr>
              <a:lnSpc>
                <a:spcPct val="90000"/>
              </a:lnSpc>
            </a:pPr>
            <a:r>
              <a:rPr lang="en-ZA" sz="900" dirty="0">
                <a:solidFill>
                  <a:srgbClr val="0070C0"/>
                </a:solidFill>
              </a:rPr>
              <a:t>http://philosophersforchange.org/2012/02/06/global-economic-justice/http://philosophersforchange.org/2012/02/06/global-economic-justice</a:t>
            </a:r>
            <a:r>
              <a:rPr lang="en-ZA" sz="900" dirty="0">
                <a:solidFill>
                  <a:srgbClr val="545454"/>
                </a:solidFill>
              </a:rPr>
              <a:t>/</a:t>
            </a:r>
            <a:endParaRPr lang="en-ZA" sz="2400" dirty="0"/>
          </a:p>
        </p:txBody>
      </p:sp>
    </p:spTree>
    <p:extLst>
      <p:ext uri="{BB962C8B-B14F-4D97-AF65-F5344CB8AC3E}">
        <p14:creationId xmlns:p14="http://schemas.microsoft.com/office/powerpoint/2010/main" val="319848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5122"/>
                                        </p:tgtEl>
                                      </p:cBhvr>
                                    </p:animEffect>
                                    <p:anim calcmode="lin" valueType="num">
                                      <p:cBhvr>
                                        <p:cTn id="7" dur="2000"/>
                                        <p:tgtEl>
                                          <p:spTgt spid="51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122"/>
                                        </p:tgtEl>
                                        <p:attrNameLst>
                                          <p:attrName>ppt_h</p:attrName>
                                        </p:attrNameLst>
                                      </p:cBhvr>
                                      <p:tavLst>
                                        <p:tav tm="0">
                                          <p:val>
                                            <p:strVal val="ppt_h"/>
                                          </p:val>
                                        </p:tav>
                                        <p:tav tm="100000">
                                          <p:val>
                                            <p:strVal val="ppt_h"/>
                                          </p:val>
                                        </p:tav>
                                      </p:tavLst>
                                    </p:anim>
                                    <p:set>
                                      <p:cBhvr>
                                        <p:cTn id="9" dur="1" fill="hold">
                                          <p:stCondLst>
                                            <p:cond delay="1999"/>
                                          </p:stCondLst>
                                        </p:cTn>
                                        <p:tgtEl>
                                          <p:spTgt spid="512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812" y="484909"/>
            <a:ext cx="11956329" cy="62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79412" y="1371600"/>
            <a:ext cx="7848600" cy="4745915"/>
          </a:xfrm>
          <a:prstGeom prst="rect">
            <a:avLst/>
          </a:prstGeom>
          <a:noFill/>
        </p:spPr>
        <p:txBody>
          <a:bodyPr wrap="square" rtlCol="0">
            <a:spAutoFit/>
          </a:bodyPr>
          <a:lstStyle/>
          <a:p>
            <a:pPr marL="342900" indent="-342900" algn="just">
              <a:lnSpc>
                <a:spcPct val="90000"/>
              </a:lnSpc>
              <a:buFont typeface="Arial" panose="020B0604020202020204" pitchFamily="34" charset="0"/>
              <a:buChar char="•"/>
            </a:pPr>
            <a:r>
              <a:rPr lang="en-ZA" sz="2400" dirty="0" smtClean="0">
                <a:solidFill>
                  <a:srgbClr val="006699"/>
                </a:solidFill>
              </a:rPr>
              <a:t>Have South Africa eradicate extreme poverty and hunger?</a:t>
            </a:r>
          </a:p>
          <a:p>
            <a:pPr marL="342900" indent="-342900" algn="just">
              <a:lnSpc>
                <a:spcPct val="90000"/>
              </a:lnSpc>
              <a:buFont typeface="Arial" panose="020B0604020202020204" pitchFamily="34" charset="0"/>
              <a:buChar char="•"/>
            </a:pPr>
            <a:r>
              <a:rPr lang="en-ZA" sz="2400" dirty="0" smtClean="0">
                <a:solidFill>
                  <a:srgbClr val="006699"/>
                </a:solidFill>
              </a:rPr>
              <a:t>How far is South Africa  in ensuring that all boys and girls complete a full course of primary schooling?</a:t>
            </a:r>
          </a:p>
          <a:p>
            <a:pPr marL="342900" indent="-342900" algn="just">
              <a:lnSpc>
                <a:spcPct val="90000"/>
              </a:lnSpc>
              <a:buFont typeface="Arial" panose="020B0604020202020204" pitchFamily="34" charset="0"/>
              <a:buChar char="•"/>
            </a:pPr>
            <a:r>
              <a:rPr lang="en-ZA" sz="2400" dirty="0" smtClean="0">
                <a:solidFill>
                  <a:srgbClr val="006699"/>
                </a:solidFill>
              </a:rPr>
              <a:t>Have South Africa achieved gender equality  and empowered women?</a:t>
            </a:r>
          </a:p>
          <a:p>
            <a:pPr marL="342900" indent="-342900" algn="just">
              <a:lnSpc>
                <a:spcPct val="90000"/>
              </a:lnSpc>
              <a:buFont typeface="Arial" panose="020B0604020202020204" pitchFamily="34" charset="0"/>
              <a:buChar char="•"/>
            </a:pPr>
            <a:r>
              <a:rPr lang="en-ZA" sz="2400" dirty="0" smtClean="0">
                <a:solidFill>
                  <a:srgbClr val="006699"/>
                </a:solidFill>
              </a:rPr>
              <a:t>Did South Africa reduced its child mortality rate?</a:t>
            </a:r>
          </a:p>
          <a:p>
            <a:pPr marL="342900" indent="-342900" algn="just">
              <a:lnSpc>
                <a:spcPct val="90000"/>
              </a:lnSpc>
              <a:buFont typeface="Arial" panose="020B0604020202020204" pitchFamily="34" charset="0"/>
              <a:buChar char="•"/>
            </a:pPr>
            <a:r>
              <a:rPr lang="en-ZA" sz="2400" dirty="0" smtClean="0">
                <a:solidFill>
                  <a:srgbClr val="006699"/>
                </a:solidFill>
              </a:rPr>
              <a:t>Was there an improvement in maternal health?</a:t>
            </a:r>
          </a:p>
          <a:p>
            <a:pPr marL="342900" indent="-342900" algn="just">
              <a:lnSpc>
                <a:spcPct val="90000"/>
              </a:lnSpc>
              <a:buFont typeface="Arial" panose="020B0604020202020204" pitchFamily="34" charset="0"/>
              <a:buChar char="•"/>
            </a:pPr>
            <a:r>
              <a:rPr lang="en-ZA" sz="2400" dirty="0" smtClean="0">
                <a:solidFill>
                  <a:srgbClr val="006699"/>
                </a:solidFill>
              </a:rPr>
              <a:t>Have South Africa combat HIV/AIDS</a:t>
            </a:r>
          </a:p>
          <a:p>
            <a:pPr marL="342900" indent="-342900" algn="just">
              <a:lnSpc>
                <a:spcPct val="90000"/>
              </a:lnSpc>
              <a:buFont typeface="Arial" panose="020B0604020202020204" pitchFamily="34" charset="0"/>
              <a:buChar char="•"/>
            </a:pPr>
            <a:r>
              <a:rPr lang="en-ZA" sz="2400" dirty="0" smtClean="0">
                <a:solidFill>
                  <a:srgbClr val="006699"/>
                </a:solidFill>
              </a:rPr>
              <a:t>Can South Africa ensure environmental sustainability?</a:t>
            </a:r>
          </a:p>
          <a:p>
            <a:pPr marL="342900" indent="-342900" algn="just">
              <a:lnSpc>
                <a:spcPct val="90000"/>
              </a:lnSpc>
              <a:buFont typeface="Arial" panose="020B0604020202020204" pitchFamily="34" charset="0"/>
              <a:buChar char="•"/>
            </a:pPr>
            <a:r>
              <a:rPr lang="en-ZA" sz="2400" dirty="0" smtClean="0">
                <a:solidFill>
                  <a:srgbClr val="006699"/>
                </a:solidFill>
              </a:rPr>
              <a:t>How far is South Africa in developing a global partnership for development?</a:t>
            </a:r>
          </a:p>
        </p:txBody>
      </p:sp>
      <p:sp>
        <p:nvSpPr>
          <p:cNvPr id="7" name="TextBox 6"/>
          <p:cNvSpPr txBox="1"/>
          <p:nvPr/>
        </p:nvSpPr>
        <p:spPr>
          <a:xfrm>
            <a:off x="5865812" y="6117515"/>
            <a:ext cx="5867400" cy="535531"/>
          </a:xfrm>
          <a:prstGeom prst="rect">
            <a:avLst/>
          </a:prstGeom>
          <a:noFill/>
        </p:spPr>
        <p:txBody>
          <a:bodyPr wrap="square" rtlCol="0">
            <a:spAutoFit/>
          </a:bodyPr>
          <a:lstStyle/>
          <a:p>
            <a:pPr>
              <a:lnSpc>
                <a:spcPct val="90000"/>
              </a:lnSpc>
            </a:pPr>
            <a:r>
              <a:rPr lang="en-ZA" sz="1600" b="1" dirty="0" smtClean="0">
                <a:solidFill>
                  <a:srgbClr val="FF0000"/>
                </a:solidFill>
              </a:rPr>
              <a:t>Google: </a:t>
            </a:r>
            <a:r>
              <a:rPr lang="en-ZA" sz="1600" b="1" dirty="0" smtClean="0">
                <a:solidFill>
                  <a:srgbClr val="FF0000"/>
                </a:solidFill>
                <a:hlinkClick r:id="rId3"/>
              </a:rPr>
              <a:t>www.undp.org.za</a:t>
            </a:r>
            <a:r>
              <a:rPr lang="en-ZA" sz="1600" b="1" dirty="0" smtClean="0">
                <a:solidFill>
                  <a:srgbClr val="FF0000"/>
                </a:solidFill>
              </a:rPr>
              <a:t> South Africa Millennium Development Goals</a:t>
            </a:r>
            <a:endParaRPr lang="en-ZA" sz="1600" b="1" dirty="0">
              <a:solidFill>
                <a:srgbClr val="FF0000"/>
              </a:solidFill>
            </a:endParaRPr>
          </a:p>
        </p:txBody>
      </p:sp>
    </p:spTree>
    <p:extLst>
      <p:ext uri="{BB962C8B-B14F-4D97-AF65-F5344CB8AC3E}">
        <p14:creationId xmlns:p14="http://schemas.microsoft.com/office/powerpoint/2010/main" val="319848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80">
                                          <p:stCondLst>
                                            <p:cond delay="0"/>
                                          </p:stCondLst>
                                        </p:cTn>
                                        <p:tgtEl>
                                          <p:spTgt spid="7"/>
                                        </p:tgtEl>
                                      </p:cBhvr>
                                    </p:animEffect>
                                    <p:anim calcmode="lin" valueType="num">
                                      <p:cBhvr>
                                        <p:cTn id="1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4" dur="26">
                                          <p:stCondLst>
                                            <p:cond delay="650"/>
                                          </p:stCondLst>
                                        </p:cTn>
                                        <p:tgtEl>
                                          <p:spTgt spid="7"/>
                                        </p:tgtEl>
                                      </p:cBhvr>
                                      <p:to x="100000" y="60000"/>
                                    </p:animScale>
                                    <p:animScale>
                                      <p:cBhvr>
                                        <p:cTn id="25" dur="166" decel="50000">
                                          <p:stCondLst>
                                            <p:cond delay="676"/>
                                          </p:stCondLst>
                                        </p:cTn>
                                        <p:tgtEl>
                                          <p:spTgt spid="7"/>
                                        </p:tgtEl>
                                      </p:cBhvr>
                                      <p:to x="100000" y="100000"/>
                                    </p:animScale>
                                    <p:animScale>
                                      <p:cBhvr>
                                        <p:cTn id="26" dur="26">
                                          <p:stCondLst>
                                            <p:cond delay="1312"/>
                                          </p:stCondLst>
                                        </p:cTn>
                                        <p:tgtEl>
                                          <p:spTgt spid="7"/>
                                        </p:tgtEl>
                                      </p:cBhvr>
                                      <p:to x="100000" y="80000"/>
                                    </p:animScale>
                                    <p:animScale>
                                      <p:cBhvr>
                                        <p:cTn id="27" dur="166" decel="50000">
                                          <p:stCondLst>
                                            <p:cond delay="1338"/>
                                          </p:stCondLst>
                                        </p:cTn>
                                        <p:tgtEl>
                                          <p:spTgt spid="7"/>
                                        </p:tgtEl>
                                      </p:cBhvr>
                                      <p:to x="100000" y="100000"/>
                                    </p:animScale>
                                    <p:animScale>
                                      <p:cBhvr>
                                        <p:cTn id="28" dur="26">
                                          <p:stCondLst>
                                            <p:cond delay="1642"/>
                                          </p:stCondLst>
                                        </p:cTn>
                                        <p:tgtEl>
                                          <p:spTgt spid="7"/>
                                        </p:tgtEl>
                                      </p:cBhvr>
                                      <p:to x="100000" y="90000"/>
                                    </p:animScale>
                                    <p:animScale>
                                      <p:cBhvr>
                                        <p:cTn id="29" dur="166" decel="50000">
                                          <p:stCondLst>
                                            <p:cond delay="1668"/>
                                          </p:stCondLst>
                                        </p:cTn>
                                        <p:tgtEl>
                                          <p:spTgt spid="7"/>
                                        </p:tgtEl>
                                      </p:cBhvr>
                                      <p:to x="100000" y="100000"/>
                                    </p:animScale>
                                    <p:animScale>
                                      <p:cBhvr>
                                        <p:cTn id="30" dur="26">
                                          <p:stCondLst>
                                            <p:cond delay="1808"/>
                                          </p:stCondLst>
                                        </p:cTn>
                                        <p:tgtEl>
                                          <p:spTgt spid="7"/>
                                        </p:tgtEl>
                                      </p:cBhvr>
                                      <p:to x="100000" y="95000"/>
                                    </p:animScale>
                                    <p:animScale>
                                      <p:cBhvr>
                                        <p:cTn id="31"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9412" y="409944"/>
            <a:ext cx="6092825" cy="6032421"/>
          </a:xfrm>
          <a:prstGeom prst="rect">
            <a:avLst/>
          </a:prstGeom>
        </p:spPr>
        <p:txBody>
          <a:bodyPr>
            <a:spAutoFit/>
          </a:bodyPr>
          <a:lstStyle/>
          <a:p>
            <a:pPr lvl="0">
              <a:defRPr/>
            </a:pPr>
            <a:r>
              <a:rPr lang="en-GB" sz="2400" b="1" dirty="0">
                <a:solidFill>
                  <a:schemeClr val="tx2">
                    <a:lumMod val="75000"/>
                    <a:lumOff val="25000"/>
                  </a:schemeClr>
                </a:solidFill>
                <a:latin typeface="Arial" pitchFamily="34" charset="0"/>
                <a:cs typeface="Arial" pitchFamily="34" charset="0"/>
              </a:rPr>
              <a:t>Human development index</a:t>
            </a:r>
          </a:p>
          <a:p>
            <a:pPr lvl="0">
              <a:defRPr/>
            </a:pPr>
            <a:endParaRPr lang="en-ZA" sz="2400" b="1" dirty="0">
              <a:solidFill>
                <a:srgbClr val="FFC000"/>
              </a:solidFill>
              <a:latin typeface="Arial" pitchFamily="34" charset="0"/>
              <a:cs typeface="Arial" pitchFamily="34" charset="0"/>
            </a:endParaRPr>
          </a:p>
          <a:p>
            <a:pPr lvl="0" algn="just">
              <a:defRPr/>
            </a:pPr>
            <a:r>
              <a:rPr lang="en-GB" b="1" dirty="0" err="1">
                <a:solidFill>
                  <a:srgbClr val="006699"/>
                </a:solidFill>
                <a:latin typeface="Arial" pitchFamily="34" charset="0"/>
                <a:cs typeface="Arial" pitchFamily="34" charset="0"/>
              </a:rPr>
              <a:t>Todaro</a:t>
            </a:r>
            <a:r>
              <a:rPr lang="en-GB" b="1" dirty="0">
                <a:solidFill>
                  <a:srgbClr val="006699"/>
                </a:solidFill>
                <a:latin typeface="Arial" pitchFamily="34" charset="0"/>
                <a:cs typeface="Arial" pitchFamily="34" charset="0"/>
              </a:rPr>
              <a:t> &amp; Smith (</a:t>
            </a:r>
            <a:r>
              <a:rPr lang="en-GB" b="1" dirty="0" smtClean="0">
                <a:solidFill>
                  <a:srgbClr val="006699"/>
                </a:solidFill>
                <a:latin typeface="Arial" pitchFamily="34" charset="0"/>
                <a:cs typeface="Arial" pitchFamily="34" charset="0"/>
              </a:rPr>
              <a:t>2011: 54-56)</a:t>
            </a:r>
            <a:endParaRPr lang="en-ZA" b="1" dirty="0">
              <a:solidFill>
                <a:srgbClr val="006699"/>
              </a:solidFill>
              <a:latin typeface="Arial" pitchFamily="34" charset="0"/>
              <a:cs typeface="Arial" pitchFamily="34" charset="0"/>
            </a:endParaRPr>
          </a:p>
          <a:p>
            <a:pPr lvl="0" algn="just">
              <a:defRPr/>
            </a:pPr>
            <a:r>
              <a:rPr lang="en-GB" dirty="0">
                <a:solidFill>
                  <a:srgbClr val="006699"/>
                </a:solidFill>
                <a:latin typeface="Constantia"/>
              </a:rPr>
              <a:t> </a:t>
            </a:r>
            <a:endParaRPr lang="en-ZA" dirty="0">
              <a:solidFill>
                <a:srgbClr val="006699"/>
              </a:solidFill>
              <a:latin typeface="Arial" pitchFamily="34" charset="0"/>
              <a:cs typeface="Arial" pitchFamily="34" charset="0"/>
            </a:endParaRPr>
          </a:p>
          <a:p>
            <a:pPr lvl="0" algn="just">
              <a:defRPr/>
            </a:pPr>
            <a:r>
              <a:rPr lang="en-GB" sz="1600" b="1" dirty="0">
                <a:solidFill>
                  <a:srgbClr val="006699"/>
                </a:solidFill>
                <a:latin typeface="Arial" pitchFamily="34" charset="0"/>
                <a:cs typeface="Arial" pitchFamily="34" charset="0"/>
              </a:rPr>
              <a:t>Ranks all countries on a scale </a:t>
            </a:r>
            <a:r>
              <a:rPr lang="en-GB" sz="1600" b="1" dirty="0">
                <a:solidFill>
                  <a:srgbClr val="006699"/>
                </a:solidFill>
                <a:latin typeface="Constantia"/>
              </a:rPr>
              <a:t>of 0 (lowest HDI) to 1 (highest)</a:t>
            </a:r>
          </a:p>
          <a:p>
            <a:pPr lvl="0" algn="just">
              <a:defRPr/>
            </a:pPr>
            <a:endParaRPr lang="en-ZA" sz="1600" b="1" dirty="0">
              <a:solidFill>
                <a:srgbClr val="006699"/>
              </a:solidFill>
              <a:latin typeface="Constantia"/>
            </a:endParaRPr>
          </a:p>
          <a:p>
            <a:pPr lvl="0" algn="just">
              <a:defRPr/>
            </a:pPr>
            <a:r>
              <a:rPr lang="en-GB" b="1" dirty="0">
                <a:solidFill>
                  <a:srgbClr val="006699"/>
                </a:solidFill>
                <a:latin typeface="Arial" pitchFamily="34" charset="0"/>
                <a:cs typeface="Arial" pitchFamily="34" charset="0"/>
              </a:rPr>
              <a:t>Based on 3 goals of development:</a:t>
            </a:r>
          </a:p>
          <a:p>
            <a:pPr lvl="0" algn="just">
              <a:buFont typeface="Arial" pitchFamily="34" charset="0"/>
              <a:buChar char="•"/>
              <a:defRPr/>
            </a:pPr>
            <a:endParaRPr lang="en-ZA" b="1" dirty="0">
              <a:solidFill>
                <a:srgbClr val="006699"/>
              </a:solidFill>
              <a:latin typeface="Arial" pitchFamily="34" charset="0"/>
              <a:cs typeface="Arial" pitchFamily="34" charset="0"/>
            </a:endParaRPr>
          </a:p>
          <a:p>
            <a:pPr lvl="0" algn="just">
              <a:buFont typeface="Arial" pitchFamily="34" charset="0"/>
              <a:buChar char="•"/>
              <a:defRPr/>
            </a:pPr>
            <a:r>
              <a:rPr lang="en-ZA" b="1" dirty="0">
                <a:solidFill>
                  <a:srgbClr val="006699"/>
                </a:solidFill>
                <a:latin typeface="Arial" pitchFamily="34" charset="0"/>
                <a:cs typeface="Arial" pitchFamily="34" charset="0"/>
              </a:rPr>
              <a:t> </a:t>
            </a:r>
            <a:r>
              <a:rPr lang="en-GB" b="1" dirty="0">
                <a:solidFill>
                  <a:srgbClr val="006699"/>
                </a:solidFill>
                <a:latin typeface="Arial" pitchFamily="34" charset="0"/>
                <a:cs typeface="Arial" pitchFamily="34" charset="0"/>
              </a:rPr>
              <a:t>Longevity (third) -Measured by life expectancy at birth</a:t>
            </a:r>
          </a:p>
          <a:p>
            <a:pPr lvl="0" algn="just">
              <a:buFont typeface="Arial" pitchFamily="34" charset="0"/>
              <a:buChar char="•"/>
              <a:defRPr/>
            </a:pPr>
            <a:endParaRPr lang="en-GB" b="1" dirty="0">
              <a:solidFill>
                <a:srgbClr val="006699"/>
              </a:solidFill>
              <a:latin typeface="Arial" pitchFamily="34" charset="0"/>
              <a:cs typeface="Arial" pitchFamily="34" charset="0"/>
            </a:endParaRPr>
          </a:p>
          <a:p>
            <a:pPr lvl="0" algn="just">
              <a:buFont typeface="Arial" pitchFamily="34" charset="0"/>
              <a:buChar char="•"/>
              <a:defRPr/>
            </a:pPr>
            <a:r>
              <a:rPr lang="en-GB" b="1" dirty="0">
                <a:solidFill>
                  <a:srgbClr val="006699"/>
                </a:solidFill>
                <a:latin typeface="Arial" pitchFamily="34" charset="0"/>
                <a:cs typeface="Arial" pitchFamily="34" charset="0"/>
              </a:rPr>
              <a:t> Knowledge (third) -Measured by weighted average of – </a:t>
            </a:r>
          </a:p>
          <a:p>
            <a:pPr lvl="0" algn="just">
              <a:buFont typeface="Arial" pitchFamily="34" charset="0"/>
              <a:buChar char="•"/>
              <a:defRPr/>
            </a:pPr>
            <a:endParaRPr lang="en-GB" b="1" dirty="0">
              <a:solidFill>
                <a:srgbClr val="006699"/>
              </a:solidFill>
              <a:latin typeface="Arial" pitchFamily="34" charset="0"/>
              <a:cs typeface="Arial" pitchFamily="34" charset="0"/>
            </a:endParaRPr>
          </a:p>
          <a:p>
            <a:pPr lvl="1" algn="just">
              <a:buFont typeface="Arial" pitchFamily="34" charset="0"/>
              <a:buChar char="•"/>
              <a:defRPr/>
            </a:pPr>
            <a:r>
              <a:rPr lang="en-GB" b="1" dirty="0">
                <a:solidFill>
                  <a:srgbClr val="006699"/>
                </a:solidFill>
                <a:latin typeface="Arial" pitchFamily="34" charset="0"/>
                <a:cs typeface="Arial" pitchFamily="34" charset="0"/>
              </a:rPr>
              <a:t> Adult literacy (two thirds)</a:t>
            </a:r>
          </a:p>
          <a:p>
            <a:pPr lvl="1" algn="just">
              <a:buFont typeface="Arial" pitchFamily="34" charset="0"/>
              <a:buChar char="•"/>
              <a:defRPr/>
            </a:pPr>
            <a:r>
              <a:rPr lang="en-GB" b="1" dirty="0">
                <a:solidFill>
                  <a:srgbClr val="006699"/>
                </a:solidFill>
                <a:latin typeface="Arial" pitchFamily="34" charset="0"/>
                <a:cs typeface="Arial" pitchFamily="34" charset="0"/>
              </a:rPr>
              <a:t> Mean years of schooling (one third)</a:t>
            </a:r>
          </a:p>
          <a:p>
            <a:pPr lvl="0" algn="just">
              <a:buFont typeface="Arial" pitchFamily="34" charset="0"/>
              <a:buChar char="•"/>
              <a:defRPr/>
            </a:pPr>
            <a:endParaRPr lang="en-GB" b="1" dirty="0">
              <a:solidFill>
                <a:srgbClr val="006699"/>
              </a:solidFill>
              <a:latin typeface="Arial" pitchFamily="34" charset="0"/>
              <a:cs typeface="Arial" pitchFamily="34" charset="0"/>
            </a:endParaRPr>
          </a:p>
          <a:p>
            <a:pPr lvl="0" algn="just">
              <a:buFont typeface="Arial" pitchFamily="34" charset="0"/>
              <a:buChar char="•"/>
              <a:defRPr/>
            </a:pPr>
            <a:r>
              <a:rPr lang="en-GB" b="1" dirty="0">
                <a:solidFill>
                  <a:srgbClr val="006699"/>
                </a:solidFill>
                <a:latin typeface="Arial" pitchFamily="34" charset="0"/>
                <a:cs typeface="Arial" pitchFamily="34" charset="0"/>
              </a:rPr>
              <a:t> Standard of living (third)</a:t>
            </a:r>
          </a:p>
          <a:p>
            <a:pPr lvl="1" algn="just">
              <a:buFont typeface="Arial" pitchFamily="34" charset="0"/>
              <a:buChar char="•"/>
              <a:defRPr/>
            </a:pPr>
            <a:endParaRPr lang="en-GB" b="1" dirty="0">
              <a:solidFill>
                <a:srgbClr val="006699"/>
              </a:solidFill>
              <a:latin typeface="Arial" pitchFamily="34" charset="0"/>
              <a:cs typeface="Arial" pitchFamily="34" charset="0"/>
            </a:endParaRPr>
          </a:p>
          <a:p>
            <a:pPr lvl="1" algn="just">
              <a:buFont typeface="Arial" pitchFamily="34" charset="0"/>
              <a:buChar char="•"/>
              <a:defRPr/>
            </a:pPr>
            <a:r>
              <a:rPr lang="en-GB" b="1" dirty="0">
                <a:solidFill>
                  <a:srgbClr val="006699"/>
                </a:solidFill>
                <a:latin typeface="Arial" pitchFamily="34" charset="0"/>
                <a:cs typeface="Arial" pitchFamily="34" charset="0"/>
              </a:rPr>
              <a:t> Measured by real GDP per capita adjusted for PPP</a:t>
            </a:r>
          </a:p>
        </p:txBody>
      </p:sp>
    </p:spTree>
    <p:extLst>
      <p:ext uri="{BB962C8B-B14F-4D97-AF65-F5344CB8AC3E}">
        <p14:creationId xmlns:p14="http://schemas.microsoft.com/office/powerpoint/2010/main" val="242715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12" y="242712"/>
            <a:ext cx="6972549" cy="661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descr="http://theredphoenix.files.wordpress.com/2011/05/chile_homes.jpg?w=7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3612" y="381000"/>
            <a:ext cx="4302927" cy="286455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237412" y="3705999"/>
            <a:ext cx="3999161" cy="1200329"/>
          </a:xfrm>
          <a:prstGeom prst="rect">
            <a:avLst/>
          </a:prstGeom>
        </p:spPr>
        <p:txBody>
          <a:bodyPr wrap="square">
            <a:spAutoFit/>
          </a:bodyPr>
          <a:lstStyle/>
          <a:p>
            <a:pPr algn="just"/>
            <a:r>
              <a:rPr lang="en-ZA" b="1" dirty="0">
                <a:solidFill>
                  <a:srgbClr val="006699"/>
                </a:solidFill>
              </a:rPr>
              <a:t>Although Chile's economy is booming, 18.7 percent of the population still lives below the poverty line.</a:t>
            </a:r>
            <a:endParaRPr lang="en-ZA" b="1" dirty="0">
              <a:solidFill>
                <a:srgbClr val="006699"/>
              </a:solidFill>
              <a:effectLst/>
            </a:endParaRPr>
          </a:p>
        </p:txBody>
      </p:sp>
      <p:sp>
        <p:nvSpPr>
          <p:cNvPr id="10" name="Rectangle 9"/>
          <p:cNvSpPr/>
          <p:nvPr/>
        </p:nvSpPr>
        <p:spPr>
          <a:xfrm>
            <a:off x="7713786" y="4940458"/>
            <a:ext cx="3046412" cy="1477328"/>
          </a:xfrm>
          <a:prstGeom prst="rect">
            <a:avLst/>
          </a:prstGeom>
        </p:spPr>
        <p:txBody>
          <a:bodyPr wrap="square">
            <a:spAutoFit/>
          </a:bodyPr>
          <a:lstStyle/>
          <a:p>
            <a:r>
              <a:rPr lang="en-ZA" b="1" dirty="0" smtClean="0">
                <a:solidFill>
                  <a:srgbClr val="006699"/>
                </a:solidFill>
              </a:rPr>
              <a:t>Source: Augusto </a:t>
            </a:r>
            <a:r>
              <a:rPr lang="en-ZA" b="1" dirty="0">
                <a:solidFill>
                  <a:srgbClr val="006699"/>
                </a:solidFill>
              </a:rPr>
              <a:t>Pinochet &amp; the Realities of the Free Market in Chile </a:t>
            </a:r>
          </a:p>
          <a:p>
            <a:r>
              <a:rPr lang="en-ZA" dirty="0">
                <a:solidFill>
                  <a:srgbClr val="006699"/>
                </a:solidFill>
              </a:rPr>
              <a:t>By </a:t>
            </a:r>
            <a:r>
              <a:rPr lang="en-ZA" dirty="0">
                <a:solidFill>
                  <a:srgbClr val="006699"/>
                </a:solidFill>
                <a:hlinkClick r:id="rId4" tooltip="View all posts by The Red Phoenix"/>
              </a:rPr>
              <a:t>The Red Phoenix</a:t>
            </a:r>
            <a:r>
              <a:rPr lang="en-ZA" dirty="0">
                <a:solidFill>
                  <a:srgbClr val="006699"/>
                </a:solidFill>
              </a:rPr>
              <a:t> </a:t>
            </a:r>
            <a:r>
              <a:rPr lang="en-ZA" i="1" dirty="0">
                <a:solidFill>
                  <a:srgbClr val="006699"/>
                </a:solidFill>
              </a:rPr>
              <a:t>on</a:t>
            </a:r>
            <a:r>
              <a:rPr lang="en-ZA" dirty="0">
                <a:solidFill>
                  <a:srgbClr val="006699"/>
                </a:solidFill>
              </a:rPr>
              <a:t> </a:t>
            </a:r>
            <a:r>
              <a:rPr lang="en-ZA" dirty="0">
                <a:solidFill>
                  <a:srgbClr val="006699"/>
                </a:solidFill>
                <a:hlinkClick r:id="rId5" tooltip="3:12 pm"/>
              </a:rPr>
              <a:t>May 27, </a:t>
            </a:r>
            <a:r>
              <a:rPr lang="en-ZA" dirty="0" smtClean="0">
                <a:solidFill>
                  <a:srgbClr val="006699"/>
                </a:solidFill>
                <a:hlinkClick r:id="rId5" tooltip="3:12 pm"/>
              </a:rPr>
              <a:t>2011</a:t>
            </a:r>
            <a:endParaRPr lang="en-ZA" dirty="0">
              <a:solidFill>
                <a:srgbClr val="006699"/>
              </a:solidFill>
              <a:effectLst/>
            </a:endParaRPr>
          </a:p>
        </p:txBody>
      </p:sp>
    </p:spTree>
    <p:extLst>
      <p:ext uri="{BB962C8B-B14F-4D97-AF65-F5344CB8AC3E}">
        <p14:creationId xmlns:p14="http://schemas.microsoft.com/office/powerpoint/2010/main" val="242715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ppt_x"/>
                                          </p:val>
                                        </p:tav>
                                        <p:tav tm="100000">
                                          <p:val>
                                            <p:strVal val="#ppt_x"/>
                                          </p:val>
                                        </p:tav>
                                      </p:tavLst>
                                    </p:anim>
                                    <p:anim calcmode="lin" valueType="num">
                                      <p:cBhvr additive="base">
                                        <p:cTn id="14"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xit" presetSubtype="0" fill="hold" grpId="0" nodeType="clickEffect">
                                  <p:stCondLst>
                                    <p:cond delay="0"/>
                                  </p:stCondLst>
                                  <p:childTnLst>
                                    <p:animEffect transition="out" filter="fade">
                                      <p:cBhvr>
                                        <p:cTn id="23" dur="2000"/>
                                        <p:tgtEl>
                                          <p:spTgt spid="10"/>
                                        </p:tgtEl>
                                      </p:cBhvr>
                                    </p:animEffect>
                                    <p:anim calcmode="lin" valueType="num">
                                      <p:cBhvr>
                                        <p:cTn id="24" dur="2000"/>
                                        <p:tgtEl>
                                          <p:spTgt spid="1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5" dur="2000"/>
                                        <p:tgtEl>
                                          <p:spTgt spid="10"/>
                                        </p:tgtEl>
                                        <p:attrNameLst>
                                          <p:attrName>ppt_h</p:attrName>
                                        </p:attrNameLst>
                                      </p:cBhvr>
                                      <p:tavLst>
                                        <p:tav tm="0">
                                          <p:val>
                                            <p:strVal val="ppt_h"/>
                                          </p:val>
                                        </p:tav>
                                        <p:tav tm="100000">
                                          <p:val>
                                            <p:strVal val="ppt_h"/>
                                          </p:val>
                                        </p:tav>
                                      </p:tavLst>
                                    </p:anim>
                                    <p:set>
                                      <p:cBhvr>
                                        <p:cTn id="26"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2812" y="533400"/>
            <a:ext cx="5334000" cy="535531"/>
          </a:xfrm>
          <a:prstGeom prst="rect">
            <a:avLst/>
          </a:prstGeom>
          <a:noFill/>
        </p:spPr>
        <p:txBody>
          <a:bodyPr wrap="square" rtlCol="0">
            <a:spAutoFit/>
          </a:bodyPr>
          <a:lstStyle/>
          <a:p>
            <a:pPr>
              <a:lnSpc>
                <a:spcPct val="90000"/>
              </a:lnSpc>
            </a:pPr>
            <a:r>
              <a:rPr lang="en-ZA" sz="3200" b="1" dirty="0" smtClean="0"/>
              <a:t>Examination Preparation</a:t>
            </a:r>
            <a:endParaRPr lang="en-ZA" sz="3200" b="1" dirty="0"/>
          </a:p>
        </p:txBody>
      </p:sp>
      <p:sp>
        <p:nvSpPr>
          <p:cNvPr id="5" name="TextBox 4"/>
          <p:cNvSpPr txBox="1"/>
          <p:nvPr/>
        </p:nvSpPr>
        <p:spPr>
          <a:xfrm>
            <a:off x="912812" y="2057400"/>
            <a:ext cx="8763000" cy="7571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006699"/>
                </a:solidFill>
              </a:rPr>
              <a:t>No multiple choice questions</a:t>
            </a:r>
          </a:p>
          <a:p>
            <a:pPr marL="342900" indent="-342900">
              <a:lnSpc>
                <a:spcPct val="90000"/>
              </a:lnSpc>
              <a:buFont typeface="Arial" panose="020B0604020202020204" pitchFamily="34" charset="0"/>
              <a:buChar char="•"/>
            </a:pPr>
            <a:r>
              <a:rPr lang="en-ZA" sz="2400" b="1" dirty="0" smtClean="0">
                <a:solidFill>
                  <a:srgbClr val="006699"/>
                </a:solidFill>
              </a:rPr>
              <a:t>Work through all the questions in the STUDY GUIDE</a:t>
            </a:r>
            <a:endParaRPr lang="en-ZA" sz="2400" b="1" dirty="0">
              <a:solidFill>
                <a:srgbClr val="006699"/>
              </a:solidFill>
            </a:endParaRPr>
          </a:p>
        </p:txBody>
      </p:sp>
    </p:spTree>
    <p:extLst>
      <p:ext uri="{BB962C8B-B14F-4D97-AF65-F5344CB8AC3E}">
        <p14:creationId xmlns:p14="http://schemas.microsoft.com/office/powerpoint/2010/main" val="3486885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0A9B823-E62D-429D-AD9D-A833DB0BE1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828</Words>
  <Application>Microsoft Office PowerPoint</Application>
  <PresentationFormat>Custom</PresentationFormat>
  <Paragraphs>108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Continental Africa 16x9</vt:lpstr>
      <vt:lpstr>DEVELOPMENT ECONOMICS  ecS 3707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2014-01-21T09:14:42Z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TC028048569991</vt:lpwstr>
  </property>
</Properties>
</file>