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2" r:id="rId15"/>
    <p:sldId id="271"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373CBCEC-5ADB-4575-87ED-901FB7F732BA}" type="datetimeFigureOut">
              <a:rPr lang="en-ZA" smtClean="0"/>
              <a:t>2018/03/16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359566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73CBCEC-5ADB-4575-87ED-901FB7F732BA}" type="datetimeFigureOut">
              <a:rPr lang="en-ZA" smtClean="0"/>
              <a:t>2018/03/16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485532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3CBCEC-5ADB-4575-87ED-901FB7F732BA}" type="datetimeFigureOut">
              <a:rPr lang="en-ZA" smtClean="0"/>
              <a:t>2018/03/16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775542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373CBCEC-5ADB-4575-87ED-901FB7F732BA}" type="datetimeFigureOut">
              <a:rPr lang="en-ZA" smtClean="0"/>
              <a:t>2018/03/16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132165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373CBCEC-5ADB-4575-87ED-901FB7F732BA}" type="datetimeFigureOut">
              <a:rPr lang="en-ZA" smtClean="0"/>
              <a:t>2018/03/16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3327808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373CBCEC-5ADB-4575-87ED-901FB7F732BA}" type="datetimeFigureOut">
              <a:rPr lang="en-ZA" smtClean="0"/>
              <a:t>2018/03/16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197642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3CBCEC-5ADB-4575-87ED-901FB7F732BA}" type="datetimeFigureOut">
              <a:rPr lang="en-ZA" smtClean="0"/>
              <a:t>2018/03/16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1070335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3CBCEC-5ADB-4575-87ED-901FB7F732BA}" type="datetimeFigureOut">
              <a:rPr lang="en-ZA" smtClean="0"/>
              <a:t>2018/03/16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2479329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3CBCEC-5ADB-4575-87ED-901FB7F732BA}" type="datetimeFigureOut">
              <a:rPr lang="en-ZA" smtClean="0"/>
              <a:t>2018/03/16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1272573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73CBCEC-5ADB-4575-87ED-901FB7F732BA}" type="datetimeFigureOut">
              <a:rPr lang="en-ZA" smtClean="0"/>
              <a:t>2018/03/16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92879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73CBCEC-5ADB-4575-87ED-901FB7F732BA}" type="datetimeFigureOut">
              <a:rPr lang="en-ZA" smtClean="0"/>
              <a:t>2018/03/16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AF14609-CF86-40F3-88C3-47BF1079A61E}" type="slidenum">
              <a:rPr lang="en-ZA" smtClean="0"/>
              <a:t>‹#›</a:t>
            </a:fld>
            <a:endParaRPr lang="en-ZA"/>
          </a:p>
        </p:txBody>
      </p:sp>
    </p:spTree>
    <p:extLst>
      <p:ext uri="{BB962C8B-B14F-4D97-AF65-F5344CB8AC3E}">
        <p14:creationId xmlns:p14="http://schemas.microsoft.com/office/powerpoint/2010/main" val="298656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3CBCEC-5ADB-4575-87ED-901FB7F732BA}" type="datetimeFigureOut">
              <a:rPr lang="en-ZA" smtClean="0"/>
              <a:t>2018/03/16</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14609-CF86-40F3-88C3-47BF1079A61E}" type="slidenum">
              <a:rPr lang="en-ZA" smtClean="0"/>
              <a:t>‹#›</a:t>
            </a:fld>
            <a:endParaRPr lang="en-ZA"/>
          </a:p>
        </p:txBody>
      </p:sp>
    </p:spTree>
    <p:extLst>
      <p:ext uri="{BB962C8B-B14F-4D97-AF65-F5344CB8AC3E}">
        <p14:creationId xmlns:p14="http://schemas.microsoft.com/office/powerpoint/2010/main" val="1818776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smtClean="0">
                <a:latin typeface="Arial Black" panose="020B0A04020102020204" pitchFamily="34" charset="0"/>
              </a:rPr>
              <a:t>MR. GOMOTSEGANG MOKOKA</a:t>
            </a:r>
            <a:endParaRPr lang="en-ZA" b="1" dirty="0">
              <a:latin typeface="Arial Black" panose="020B0A04020102020204" pitchFamily="34" charset="0"/>
            </a:endParaRPr>
          </a:p>
        </p:txBody>
      </p:sp>
      <p:sp>
        <p:nvSpPr>
          <p:cNvPr id="3" name="Subtitle 2"/>
          <p:cNvSpPr>
            <a:spLocks noGrp="1"/>
          </p:cNvSpPr>
          <p:nvPr>
            <p:ph type="subTitle" idx="1"/>
          </p:nvPr>
        </p:nvSpPr>
        <p:spPr/>
        <p:txBody>
          <a:bodyPr>
            <a:normAutofit/>
          </a:bodyPr>
          <a:lstStyle/>
          <a:p>
            <a:endParaRPr lang="en-ZA" sz="3200" dirty="0" smtClean="0">
              <a:latin typeface="Arial Black" panose="020B0A04020102020204" pitchFamily="34" charset="0"/>
            </a:endParaRPr>
          </a:p>
          <a:p>
            <a:r>
              <a:rPr lang="en-ZA" sz="3200" dirty="0" smtClean="0">
                <a:latin typeface="Arial Black" panose="020B0A04020102020204" pitchFamily="34" charset="0"/>
              </a:rPr>
              <a:t>CRW1501 CONTACT LECTURE</a:t>
            </a:r>
            <a:endParaRPr lang="en-ZA" sz="3200" dirty="0">
              <a:latin typeface="Arial Black" panose="020B0A04020102020204" pitchFamily="34" charset="0"/>
            </a:endParaRPr>
          </a:p>
        </p:txBody>
      </p:sp>
    </p:spTree>
    <p:extLst>
      <p:ext uri="{BB962C8B-B14F-4D97-AF65-F5344CB8AC3E}">
        <p14:creationId xmlns:p14="http://schemas.microsoft.com/office/powerpoint/2010/main" val="206317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3" y="338999"/>
            <a:ext cx="10515600" cy="1325563"/>
          </a:xfrm>
        </p:spPr>
        <p:txBody>
          <a:bodyPr>
            <a:noAutofit/>
          </a:bodyPr>
          <a:lstStyle/>
          <a:p>
            <a:pPr algn="ctr"/>
            <a:r>
              <a:rPr lang="en-US" sz="3600" dirty="0">
                <a:latin typeface="Arial Black" panose="020B0A04020102020204" pitchFamily="34" charset="0"/>
              </a:rPr>
              <a:t>CULPABILITY </a:t>
            </a:r>
            <a:r>
              <a:rPr lang="en-ZA" sz="3600" dirty="0">
                <a:latin typeface="Arial Black" panose="020B0A04020102020204" pitchFamily="34" charset="0"/>
              </a:rPr>
              <a:t/>
            </a:r>
            <a:br>
              <a:rPr lang="en-ZA" sz="3600" dirty="0">
                <a:latin typeface="Arial Black" panose="020B0A04020102020204" pitchFamily="34" charset="0"/>
              </a:rPr>
            </a:br>
            <a:endParaRPr lang="en-ZA" sz="3600"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The mere fact that a person has committed an act that complies with </a:t>
            </a:r>
            <a:r>
              <a:rPr lang="en-US" sz="3200" dirty="0" smtClean="0">
                <a:latin typeface="Arial" panose="020B0604020202020204" pitchFamily="34" charset="0"/>
                <a:cs typeface="Arial" panose="020B0604020202020204" pitchFamily="34" charset="0"/>
              </a:rPr>
              <a:t>the definitional </a:t>
            </a:r>
            <a:r>
              <a:rPr lang="en-US" sz="3200" dirty="0">
                <a:latin typeface="Arial" panose="020B0604020202020204" pitchFamily="34" charset="0"/>
                <a:cs typeface="Arial" panose="020B0604020202020204" pitchFamily="34" charset="0"/>
              </a:rPr>
              <a:t>elements and is unlawful is not sufficient to render him criminally liable.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X’s conduct must have been accompanied by </a:t>
            </a:r>
            <a:r>
              <a:rPr lang="en-US" sz="3200" b="1" dirty="0">
                <a:latin typeface="Arial" panose="020B0604020202020204" pitchFamily="34" charset="0"/>
                <a:cs typeface="Arial" panose="020B0604020202020204" pitchFamily="34" charset="0"/>
              </a:rPr>
              <a:t>culpability</a:t>
            </a:r>
            <a:r>
              <a:rPr lang="en-US" sz="3200" dirty="0">
                <a:latin typeface="Arial" panose="020B0604020202020204" pitchFamily="34" charset="0"/>
                <a:cs typeface="Arial" panose="020B0604020202020204" pitchFamily="34" charset="0"/>
              </a:rPr>
              <a:t>. i.e. he </a:t>
            </a:r>
            <a:r>
              <a:rPr lang="en-US" sz="3200" dirty="0" smtClean="0">
                <a:latin typeface="Arial" panose="020B0604020202020204" pitchFamily="34" charset="0"/>
                <a:cs typeface="Arial" panose="020B0604020202020204" pitchFamily="34" charset="0"/>
              </a:rPr>
              <a:t>must have committed </a:t>
            </a:r>
            <a:r>
              <a:rPr lang="en-US" sz="3200" dirty="0">
                <a:latin typeface="Arial" panose="020B0604020202020204" pitchFamily="34" charset="0"/>
                <a:cs typeface="Arial" panose="020B0604020202020204" pitchFamily="34" charset="0"/>
              </a:rPr>
              <a:t>the unlawful act with a </a:t>
            </a:r>
            <a:r>
              <a:rPr lang="en-US" sz="3200" b="1" dirty="0">
                <a:latin typeface="Arial" panose="020B0604020202020204" pitchFamily="34" charset="0"/>
                <a:cs typeface="Arial" panose="020B0604020202020204" pitchFamily="34" charset="0"/>
              </a:rPr>
              <a:t>blameworthy state of mind</a:t>
            </a:r>
            <a:r>
              <a:rPr lang="en-US" sz="3200" dirty="0">
                <a:latin typeface="Arial" panose="020B0604020202020204" pitchFamily="34" charset="0"/>
                <a:cs typeface="Arial" panose="020B0604020202020204" pitchFamily="34" charset="0"/>
              </a:rPr>
              <a:t>. </a:t>
            </a:r>
            <a:endParaRPr lang="en-US" sz="3200" dirty="0" smtClean="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In the following circumstances, X </a:t>
            </a:r>
            <a:r>
              <a:rPr lang="en-US" sz="3200" b="1" dirty="0">
                <a:latin typeface="Arial" panose="020B0604020202020204" pitchFamily="34" charset="0"/>
                <a:cs typeface="Arial" panose="020B0604020202020204" pitchFamily="34" charset="0"/>
              </a:rPr>
              <a:t>CANNOT</a:t>
            </a:r>
            <a:r>
              <a:rPr lang="en-US" sz="3200" dirty="0">
                <a:latin typeface="Arial" panose="020B0604020202020204" pitchFamily="34" charset="0"/>
                <a:cs typeface="Arial" panose="020B0604020202020204" pitchFamily="34" charset="0"/>
              </a:rPr>
              <a:t> be blamed for his </a:t>
            </a:r>
            <a:r>
              <a:rPr lang="en-US" sz="3200" dirty="0" smtClean="0">
                <a:latin typeface="Arial" panose="020B0604020202020204" pitchFamily="34" charset="0"/>
                <a:cs typeface="Arial" panose="020B0604020202020204" pitchFamily="34" charset="0"/>
              </a:rPr>
              <a:t>conduct</a:t>
            </a:r>
            <a:r>
              <a:rPr lang="en-US" dirty="0" smtClean="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6722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Black" panose="020B0A04020102020204" pitchFamily="34" charset="0"/>
              </a:rPr>
              <a:t>CULPABILITY (continued)</a:t>
            </a:r>
            <a:endParaRPr lang="en-ZA" sz="3200" dirty="0"/>
          </a:p>
        </p:txBody>
      </p:sp>
      <p:sp>
        <p:nvSpPr>
          <p:cNvPr id="3" name="Content Placeholder 2"/>
          <p:cNvSpPr>
            <a:spLocks noGrp="1"/>
          </p:cNvSpPr>
          <p:nvPr>
            <p:ph idx="1"/>
          </p:nvPr>
        </p:nvSpPr>
        <p:spPr/>
        <p:txBody>
          <a:bodyPr>
            <a:normAutofit lnSpcReduction="10000"/>
          </a:bodyPr>
          <a:lstStyle/>
          <a:p>
            <a:pPr lvl="0" algn="just"/>
            <a:r>
              <a:rPr lang="en-US" sz="3200" dirty="0">
                <a:latin typeface="Arial" panose="020B0604020202020204" pitchFamily="34" charset="0"/>
                <a:cs typeface="Arial" panose="020B0604020202020204" pitchFamily="34" charset="0"/>
              </a:rPr>
              <a:t>A </a:t>
            </a:r>
            <a:r>
              <a:rPr lang="en-US" sz="3200" b="1" dirty="0">
                <a:latin typeface="Arial" panose="020B0604020202020204" pitchFamily="34" charset="0"/>
                <a:cs typeface="Arial" panose="020B0604020202020204" pitchFamily="34" charset="0"/>
              </a:rPr>
              <a:t>mentally ill (“insane) person or six – year old child </a:t>
            </a:r>
            <a:r>
              <a:rPr lang="en-US" sz="3200" dirty="0">
                <a:latin typeface="Arial" panose="020B0604020202020204" pitchFamily="34" charset="0"/>
                <a:cs typeface="Arial" panose="020B0604020202020204" pitchFamily="34" charset="0"/>
              </a:rPr>
              <a:t>who has committed an unlawful act cannot be blamed for that act, since they cannot be expected to act lawfully. </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X`s conduct cannot be described as blameworthy if, X just took his partner’s vehicle without her consent by simply driving off to the shops, X in this regard had no intention to steal the vehicle, therefore he cannot be found guilty of theft. This is simply because X is </a:t>
            </a:r>
            <a:r>
              <a:rPr lang="en-US" sz="3200" b="1" dirty="0">
                <a:latin typeface="Arial" panose="020B0604020202020204" pitchFamily="34" charset="0"/>
                <a:cs typeface="Arial" panose="020B0604020202020204" pitchFamily="34" charset="0"/>
              </a:rPr>
              <a:t>unaware of his unlawful conduct</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99853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Arial Black" panose="020B0A04020102020204" pitchFamily="34" charset="0"/>
              </a:rPr>
              <a:t>CULPABILITY (continued)</a:t>
            </a:r>
            <a:endParaRPr lang="en-ZA" sz="4000" dirty="0"/>
          </a:p>
        </p:txBody>
      </p:sp>
      <p:sp>
        <p:nvSpPr>
          <p:cNvPr id="3" name="Content Placeholder 2"/>
          <p:cNvSpPr>
            <a:spLocks noGrp="1"/>
          </p:cNvSpPr>
          <p:nvPr>
            <p:ph idx="1"/>
          </p:nvPr>
        </p:nvSpPr>
        <p:spPr/>
        <p:txBody>
          <a:bodyPr/>
          <a:lstStyle/>
          <a:p>
            <a:pPr algn="just"/>
            <a:r>
              <a:rPr lang="en-US" sz="3600" dirty="0">
                <a:latin typeface="Arial" panose="020B0604020202020204" pitchFamily="34" charset="0"/>
                <a:cs typeface="Arial" panose="020B0604020202020204" pitchFamily="34" charset="0"/>
              </a:rPr>
              <a:t>NB. </a:t>
            </a:r>
            <a:r>
              <a:rPr lang="en-US" sz="3600" i="1" dirty="0" smtClean="0">
                <a:latin typeface="Arial" panose="020B0604020202020204" pitchFamily="34" charset="0"/>
                <a:cs typeface="Arial" panose="020B0604020202020204" pitchFamily="34" charset="0"/>
              </a:rPr>
              <a:t>The</a:t>
            </a:r>
            <a:r>
              <a:rPr lang="en-US" sz="3600" dirty="0" smtClean="0">
                <a:latin typeface="Arial" panose="020B0604020202020204" pitchFamily="34" charset="0"/>
                <a:cs typeface="Arial" panose="020B0604020202020204" pitchFamily="34" charset="0"/>
              </a:rPr>
              <a:t> </a:t>
            </a:r>
            <a:r>
              <a:rPr lang="en-US" sz="3600" i="1" dirty="0" smtClean="0">
                <a:latin typeface="Arial" panose="020B0604020202020204" pitchFamily="34" charset="0"/>
                <a:cs typeface="Arial" panose="020B0604020202020204" pitchFamily="34" charset="0"/>
              </a:rPr>
              <a:t>fundamental </a:t>
            </a:r>
            <a:r>
              <a:rPr lang="en-US" sz="3600" i="1" dirty="0">
                <a:latin typeface="Arial" panose="020B0604020202020204" pitchFamily="34" charset="0"/>
                <a:cs typeface="Arial" panose="020B0604020202020204" pitchFamily="34" charset="0"/>
              </a:rPr>
              <a:t>question that one must ask </a:t>
            </a:r>
            <a:r>
              <a:rPr lang="en-US" sz="3600" i="1" dirty="0" smtClean="0">
                <a:latin typeface="Arial" panose="020B0604020202020204" pitchFamily="34" charset="0"/>
                <a:cs typeface="Arial" panose="020B0604020202020204" pitchFamily="34" charset="0"/>
              </a:rPr>
              <a:t>is, </a:t>
            </a:r>
            <a:r>
              <a:rPr lang="en-US" sz="3600" i="1" dirty="0">
                <a:latin typeface="Arial" panose="020B0604020202020204" pitchFamily="34" charset="0"/>
                <a:cs typeface="Arial" panose="020B0604020202020204" pitchFamily="34" charset="0"/>
              </a:rPr>
              <a:t>whether this particular person – considering his personal </a:t>
            </a:r>
            <a:r>
              <a:rPr lang="en-US" sz="3600" i="1" dirty="0" smtClean="0">
                <a:latin typeface="Arial" panose="020B0604020202020204" pitchFamily="34" charset="0"/>
                <a:cs typeface="Arial" panose="020B0604020202020204" pitchFamily="34" charset="0"/>
              </a:rPr>
              <a:t>characteristics, aptitudes, </a:t>
            </a:r>
            <a:r>
              <a:rPr lang="en-US" sz="3600" i="1" dirty="0">
                <a:latin typeface="Arial" panose="020B0604020202020204" pitchFamily="34" charset="0"/>
                <a:cs typeface="Arial" panose="020B0604020202020204" pitchFamily="34" charset="0"/>
              </a:rPr>
              <a:t>gifts, </a:t>
            </a:r>
            <a:r>
              <a:rPr lang="en-US" sz="3600" i="1" dirty="0" smtClean="0">
                <a:latin typeface="Arial" panose="020B0604020202020204" pitchFamily="34" charset="0"/>
                <a:cs typeface="Arial" panose="020B0604020202020204" pitchFamily="34" charset="0"/>
              </a:rPr>
              <a:t>talents, shortcoming, </a:t>
            </a:r>
            <a:r>
              <a:rPr lang="en-US" sz="3600" i="1" dirty="0">
                <a:latin typeface="Arial" panose="020B0604020202020204" pitchFamily="34" charset="0"/>
                <a:cs typeface="Arial" panose="020B0604020202020204" pitchFamily="34" charset="0"/>
              </a:rPr>
              <a:t>mental abilities and knowledge – can </a:t>
            </a:r>
            <a:r>
              <a:rPr lang="en-US" sz="3600" i="1" dirty="0" smtClean="0">
                <a:latin typeface="Arial" panose="020B0604020202020204" pitchFamily="34" charset="0"/>
                <a:cs typeface="Arial" panose="020B0604020202020204" pitchFamily="34" charset="0"/>
              </a:rPr>
              <a:t>be </a:t>
            </a:r>
            <a:r>
              <a:rPr lang="en-US" sz="3600" i="1" dirty="0">
                <a:latin typeface="Arial" panose="020B0604020202020204" pitchFamily="34" charset="0"/>
                <a:cs typeface="Arial" panose="020B0604020202020204" pitchFamily="34" charset="0"/>
              </a:rPr>
              <a:t>blamed for his commission</a:t>
            </a:r>
            <a:r>
              <a:rPr lang="en-US" sz="3600" dirty="0">
                <a:latin typeface="Arial" panose="020B0604020202020204" pitchFamily="34" charset="0"/>
                <a:cs typeface="Arial" panose="020B0604020202020204" pitchFamily="34" charset="0"/>
              </a:rPr>
              <a:t>  </a:t>
            </a:r>
            <a:r>
              <a:rPr lang="en-US" sz="3600" i="1" dirty="0">
                <a:latin typeface="Arial" panose="020B0604020202020204" pitchFamily="34" charset="0"/>
                <a:cs typeface="Arial" panose="020B0604020202020204" pitchFamily="34" charset="0"/>
              </a:rPr>
              <a:t>of </a:t>
            </a:r>
            <a:r>
              <a:rPr lang="en-US" sz="3600" i="1" dirty="0" smtClean="0">
                <a:latin typeface="Arial" panose="020B0604020202020204" pitchFamily="34" charset="0"/>
                <a:cs typeface="Arial" panose="020B0604020202020204" pitchFamily="34" charset="0"/>
              </a:rPr>
              <a:t>the unlawful </a:t>
            </a:r>
            <a:r>
              <a:rPr lang="en-US" sz="3600" i="1" dirty="0">
                <a:latin typeface="Arial" panose="020B0604020202020204" pitchFamily="34" charset="0"/>
                <a:cs typeface="Arial" panose="020B0604020202020204" pitchFamily="34" charset="0"/>
              </a:rPr>
              <a:t>act</a:t>
            </a:r>
            <a:r>
              <a:rPr lang="en-US" sz="3600" dirty="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most commonly used Latin term is “</a:t>
            </a:r>
            <a:r>
              <a:rPr lang="en-US" sz="3600" b="1" dirty="0" err="1">
                <a:latin typeface="Arial" panose="020B0604020202020204" pitchFamily="34" charset="0"/>
                <a:cs typeface="Arial" panose="020B0604020202020204" pitchFamily="34" charset="0"/>
              </a:rPr>
              <a:t>mens</a:t>
            </a:r>
            <a:r>
              <a:rPr lang="en-US" sz="3600" b="1" dirty="0">
                <a:latin typeface="Arial" panose="020B0604020202020204" pitchFamily="34" charset="0"/>
                <a:cs typeface="Arial" panose="020B0604020202020204" pitchFamily="34" charset="0"/>
              </a:rPr>
              <a:t> rea</a:t>
            </a:r>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or fault” or INTENTION.</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140427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INTENTION </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algn="just"/>
            <a:r>
              <a:rPr lang="en-US" dirty="0">
                <a:latin typeface="Arial" panose="020B0604020202020204" pitchFamily="34" charset="0"/>
                <a:cs typeface="Arial" panose="020B0604020202020204" pitchFamily="34" charset="0"/>
              </a:rPr>
              <a:t>Intention, consists of two elements, namely: </a:t>
            </a:r>
            <a:r>
              <a:rPr lang="en-US" dirty="0" smtClean="0">
                <a:latin typeface="Arial" panose="020B0604020202020204" pitchFamily="34" charset="0"/>
                <a:cs typeface="Arial" panose="020B0604020202020204" pitchFamily="34" charset="0"/>
              </a:rPr>
              <a:t>Cognitive </a:t>
            </a:r>
            <a:r>
              <a:rPr lang="en-US" dirty="0">
                <a:latin typeface="Arial" panose="020B0604020202020204" pitchFamily="34" charset="0"/>
                <a:cs typeface="Arial" panose="020B0604020202020204" pitchFamily="34" charset="0"/>
              </a:rPr>
              <a:t>and Conative </a:t>
            </a:r>
            <a:endParaRPr lang="en-ZA"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Cognitive element: </a:t>
            </a:r>
            <a:r>
              <a:rPr lang="en-US" dirty="0">
                <a:latin typeface="Arial" panose="020B0604020202020204" pitchFamily="34" charset="0"/>
                <a:cs typeface="Arial" panose="020B0604020202020204" pitchFamily="34" charset="0"/>
              </a:rPr>
              <a:t>consist of X’s </a:t>
            </a:r>
            <a:r>
              <a:rPr lang="en-US" b="1" dirty="0">
                <a:latin typeface="Arial" panose="020B0604020202020204" pitchFamily="34" charset="0"/>
                <a:cs typeface="Arial" panose="020B0604020202020204" pitchFamily="34" charset="0"/>
              </a:rPr>
              <a:t>knowledge or awareness </a:t>
            </a:r>
            <a:r>
              <a:rPr lang="en-US" dirty="0">
                <a:latin typeface="Arial" panose="020B0604020202020204" pitchFamily="34" charset="0"/>
                <a:cs typeface="Arial" panose="020B0604020202020204" pitchFamily="34" charset="0"/>
              </a:rPr>
              <a:t>of: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the act (or the nature of the act</a:t>
            </a:r>
            <a:r>
              <a:rPr lang="en-US" dirty="0" smtClean="0">
                <a:latin typeface="Arial" panose="020B0604020202020204" pitchFamily="34" charset="0"/>
                <a:cs typeface="Arial" panose="020B0604020202020204" pitchFamily="34" charset="0"/>
              </a:rPr>
              <a:t>), the </a:t>
            </a:r>
            <a:r>
              <a:rPr lang="en-US" dirty="0">
                <a:latin typeface="Arial" panose="020B0604020202020204" pitchFamily="34" charset="0"/>
                <a:cs typeface="Arial" panose="020B0604020202020204" pitchFamily="34" charset="0"/>
              </a:rPr>
              <a:t>existence of </a:t>
            </a:r>
            <a:r>
              <a:rPr lang="en-US" b="1" dirty="0">
                <a:latin typeface="Arial" panose="020B0604020202020204" pitchFamily="34" charset="0"/>
                <a:cs typeface="Arial" panose="020B0604020202020204" pitchFamily="34" charset="0"/>
              </a:rPr>
              <a:t>the definitional </a:t>
            </a:r>
            <a:r>
              <a:rPr lang="en-US" b="1" dirty="0" smtClean="0">
                <a:latin typeface="Arial" panose="020B0604020202020204" pitchFamily="34" charset="0"/>
                <a:cs typeface="Arial" panose="020B0604020202020204" pitchFamily="34" charset="0"/>
              </a:rPr>
              <a:t>elements &amp; </a:t>
            </a:r>
            <a:r>
              <a:rPr lang="en-US"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unlawfulness </a:t>
            </a:r>
            <a:r>
              <a:rPr lang="en-US" dirty="0">
                <a:latin typeface="Arial" panose="020B0604020202020204" pitchFamily="34" charset="0"/>
                <a:cs typeface="Arial" panose="020B0604020202020204" pitchFamily="34" charset="0"/>
              </a:rPr>
              <a:t>of the act </a:t>
            </a:r>
            <a:endParaRPr lang="en-ZA" dirty="0">
              <a:latin typeface="Arial" panose="020B0604020202020204" pitchFamily="34" charset="0"/>
              <a:cs typeface="Arial" panose="020B0604020202020204" pitchFamily="34" charset="0"/>
            </a:endParaRPr>
          </a:p>
          <a:p>
            <a:pPr algn="just"/>
            <a:r>
              <a:rPr lang="en-US" b="1" dirty="0" smtClean="0">
                <a:latin typeface="Arial" panose="020B0604020202020204" pitchFamily="34" charset="0"/>
                <a:cs typeface="Arial" panose="020B0604020202020204" pitchFamily="34" charset="0"/>
              </a:rPr>
              <a:t>Conative</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element:</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consists </a:t>
            </a:r>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X `s </a:t>
            </a:r>
            <a:r>
              <a:rPr lang="en-US" b="1" dirty="0">
                <a:latin typeface="Arial" panose="020B0604020202020204" pitchFamily="34" charset="0"/>
                <a:cs typeface="Arial" panose="020B0604020202020204" pitchFamily="34" charset="0"/>
              </a:rPr>
              <a:t>directing his will towards a certain act results</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For </a:t>
            </a:r>
            <a:r>
              <a:rPr lang="en-US" dirty="0">
                <a:latin typeface="Arial" panose="020B0604020202020204" pitchFamily="34" charset="0"/>
                <a:cs typeface="Arial" panose="020B0604020202020204" pitchFamily="34" charset="0"/>
              </a:rPr>
              <a:t>example, X is executing what has been in his thoughts or imagination. X takes the gun and </a:t>
            </a:r>
            <a:r>
              <a:rPr lang="en-US" dirty="0" smtClean="0">
                <a:latin typeface="Arial" panose="020B0604020202020204" pitchFamily="34" charset="0"/>
                <a:cs typeface="Arial" panose="020B0604020202020204" pitchFamily="34" charset="0"/>
              </a:rPr>
              <a:t>shoots </a:t>
            </a:r>
            <a:r>
              <a:rPr lang="en-US" dirty="0">
                <a:latin typeface="Arial" panose="020B0604020202020204" pitchFamily="34" charset="0"/>
                <a:cs typeface="Arial" panose="020B0604020202020204" pitchFamily="34" charset="0"/>
              </a:rPr>
              <a:t>at </a:t>
            </a:r>
            <a:r>
              <a:rPr lang="en-US" dirty="0" smtClean="0">
                <a:latin typeface="Arial" panose="020B0604020202020204" pitchFamily="34" charset="0"/>
                <a:cs typeface="Arial" panose="020B0604020202020204" pitchFamily="34" charset="0"/>
              </a:rPr>
              <a:t>Y,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Y dies </a:t>
            </a:r>
            <a:r>
              <a:rPr lang="en-US" dirty="0">
                <a:latin typeface="Arial" panose="020B0604020202020204" pitchFamily="34" charset="0"/>
                <a:cs typeface="Arial" panose="020B0604020202020204" pitchFamily="34" charset="0"/>
              </a:rPr>
              <a:t>instantly. </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34417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INTENTION (continued)</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marL="0" indent="0" algn="just">
              <a:buNone/>
            </a:pPr>
            <a:r>
              <a:rPr lang="en-US" sz="3600" b="1" dirty="0">
                <a:latin typeface="Arial" panose="020B0604020202020204" pitchFamily="34" charset="0"/>
                <a:cs typeface="Arial" panose="020B0604020202020204" pitchFamily="34" charset="0"/>
              </a:rPr>
              <a:t>Definition</a:t>
            </a:r>
            <a:endParaRPr lang="en-ZA" sz="3600" dirty="0">
              <a:latin typeface="Arial" panose="020B0604020202020204" pitchFamily="34" charset="0"/>
              <a:cs typeface="Arial" panose="020B0604020202020204" pitchFamily="34" charset="0"/>
            </a:endParaRPr>
          </a:p>
          <a:p>
            <a:pPr marL="0" indent="0" algn="just">
              <a:buNone/>
            </a:pPr>
            <a:r>
              <a:rPr lang="en-US" sz="3600" dirty="0">
                <a:latin typeface="Arial" panose="020B0604020202020204" pitchFamily="34" charset="0"/>
                <a:cs typeface="Arial" panose="020B0604020202020204" pitchFamily="34" charset="0"/>
              </a:rPr>
              <a:t>A person acts or causes a results intentionally if,</a:t>
            </a:r>
            <a:endParaRPr lang="en-ZA" sz="3600" dirty="0">
              <a:latin typeface="Arial" panose="020B0604020202020204" pitchFamily="34" charset="0"/>
              <a:cs typeface="Arial" panose="020B0604020202020204" pitchFamily="34" charset="0"/>
            </a:endParaRPr>
          </a:p>
          <a:p>
            <a:pPr marL="0" indent="0" algn="just">
              <a:buNone/>
            </a:pPr>
            <a:r>
              <a:rPr lang="en-US" sz="3600" dirty="0">
                <a:latin typeface="Arial" panose="020B0604020202020204" pitchFamily="34" charset="0"/>
                <a:cs typeface="Arial" panose="020B0604020202020204" pitchFamily="34" charset="0"/>
              </a:rPr>
              <a:t>* he wills the act or result </a:t>
            </a:r>
            <a:endParaRPr lang="en-ZA" sz="3600" dirty="0">
              <a:latin typeface="Arial" panose="020B0604020202020204" pitchFamily="34" charset="0"/>
              <a:cs typeface="Arial" panose="020B0604020202020204" pitchFamily="34" charset="0"/>
            </a:endParaRPr>
          </a:p>
          <a:p>
            <a:pPr marL="0" indent="0" algn="just">
              <a:buNone/>
            </a:pPr>
            <a:r>
              <a:rPr lang="en-US" sz="3600" dirty="0">
                <a:latin typeface="Arial" panose="020B0604020202020204" pitchFamily="34" charset="0"/>
                <a:cs typeface="Arial" panose="020B0604020202020204" pitchFamily="34" charset="0"/>
              </a:rPr>
              <a:t>*in the knowledge    </a:t>
            </a:r>
            <a:endParaRPr lang="en-ZA" sz="3600" dirty="0">
              <a:latin typeface="Arial" panose="020B0604020202020204" pitchFamily="34" charset="0"/>
              <a:cs typeface="Arial" panose="020B0604020202020204" pitchFamily="34" charset="0"/>
            </a:endParaRPr>
          </a:p>
          <a:p>
            <a:pPr marL="0" indent="0" algn="just">
              <a:buNone/>
            </a:pPr>
            <a:r>
              <a:rPr lang="en-US" sz="3600" dirty="0">
                <a:latin typeface="Arial" panose="020B0604020202020204" pitchFamily="34" charset="0"/>
                <a:cs typeface="Arial" panose="020B0604020202020204" pitchFamily="34" charset="0"/>
              </a:rPr>
              <a:t>Defined more concisely, we can say that </a:t>
            </a:r>
            <a:r>
              <a:rPr lang="en-US" sz="3600" b="1" dirty="0">
                <a:latin typeface="Arial" panose="020B0604020202020204" pitchFamily="34" charset="0"/>
                <a:cs typeface="Arial" panose="020B0604020202020204" pitchFamily="34" charset="0"/>
              </a:rPr>
              <a:t>intention is to know and to will an act or </a:t>
            </a:r>
            <a:r>
              <a:rPr lang="en-US" sz="3600" b="1" dirty="0" smtClean="0">
                <a:latin typeface="Arial" panose="020B0604020202020204" pitchFamily="34" charset="0"/>
                <a:cs typeface="Arial" panose="020B0604020202020204" pitchFamily="34" charset="0"/>
              </a:rPr>
              <a:t>the results</a:t>
            </a:r>
            <a:r>
              <a:rPr lang="en-US" sz="3600" dirty="0">
                <a:latin typeface="Arial" panose="020B0604020202020204" pitchFamily="34" charset="0"/>
                <a:cs typeface="Arial" panose="020B0604020202020204" pitchFamily="34" charset="0"/>
              </a:rPr>
              <a:t>. </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86015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 </a:t>
            </a:r>
            <a:r>
              <a:rPr lang="en-ZA" sz="4000" dirty="0" smtClean="0">
                <a:latin typeface="Arial Black" panose="020B0A04020102020204" pitchFamily="34" charset="0"/>
              </a:rPr>
              <a:t>INTENTION (continued)</a:t>
            </a:r>
            <a:endParaRPr lang="en-ZA" sz="4000" dirty="0">
              <a:latin typeface="Arial Black" panose="020B0A04020102020204" pitchFamily="34" charset="0"/>
            </a:endParaRPr>
          </a:p>
        </p:txBody>
      </p:sp>
      <p:sp>
        <p:nvSpPr>
          <p:cNvPr id="3" name="Content Placeholder 2"/>
          <p:cNvSpPr>
            <a:spLocks noGrp="1"/>
          </p:cNvSpPr>
          <p:nvPr>
            <p:ph idx="1"/>
          </p:nvPr>
        </p:nvSpPr>
        <p:spPr/>
        <p:txBody>
          <a:bodyPr/>
          <a:lstStyle/>
          <a:p>
            <a:pPr marL="0" indent="0" algn="just">
              <a:buNone/>
            </a:pPr>
            <a:r>
              <a:rPr lang="en-US" sz="3200" dirty="0">
                <a:latin typeface="Arial" panose="020B0604020202020204" pitchFamily="34" charset="0"/>
                <a:cs typeface="Arial" panose="020B0604020202020204" pitchFamily="34" charset="0"/>
              </a:rPr>
              <a:t>Intention may take the following forms:</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Direct intention (</a:t>
            </a:r>
            <a:r>
              <a:rPr lang="en-US" sz="3200" b="1" i="1" dirty="0" err="1">
                <a:latin typeface="Arial" panose="020B0604020202020204" pitchFamily="34" charset="0"/>
                <a:cs typeface="Arial" panose="020B0604020202020204" pitchFamily="34" charset="0"/>
              </a:rPr>
              <a:t>dolus</a:t>
            </a:r>
            <a:r>
              <a:rPr lang="en-US" sz="3200" b="1" i="1" dirty="0">
                <a:latin typeface="Arial" panose="020B0604020202020204" pitchFamily="34" charset="0"/>
                <a:cs typeface="Arial" panose="020B0604020202020204" pitchFamily="34" charset="0"/>
              </a:rPr>
              <a:t> </a:t>
            </a:r>
            <a:r>
              <a:rPr lang="en-US" sz="3200" b="1" i="1" dirty="0" err="1">
                <a:latin typeface="Arial" panose="020B0604020202020204" pitchFamily="34" charset="0"/>
                <a:cs typeface="Arial" panose="020B0604020202020204" pitchFamily="34" charset="0"/>
              </a:rPr>
              <a:t>directus</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Indirect intention (</a:t>
            </a:r>
            <a:r>
              <a:rPr lang="en-US" sz="3200" b="1" i="1" dirty="0" err="1">
                <a:latin typeface="Arial" panose="020B0604020202020204" pitchFamily="34" charset="0"/>
                <a:cs typeface="Arial" panose="020B0604020202020204" pitchFamily="34" charset="0"/>
              </a:rPr>
              <a:t>dolus</a:t>
            </a:r>
            <a:r>
              <a:rPr lang="en-US" sz="3200" b="1" i="1" dirty="0">
                <a:latin typeface="Arial" panose="020B0604020202020204" pitchFamily="34" charset="0"/>
                <a:cs typeface="Arial" panose="020B0604020202020204" pitchFamily="34" charset="0"/>
              </a:rPr>
              <a:t> </a:t>
            </a:r>
            <a:r>
              <a:rPr lang="en-US" sz="3200" b="1" i="1" dirty="0" err="1">
                <a:latin typeface="Arial" panose="020B0604020202020204" pitchFamily="34" charset="0"/>
                <a:cs typeface="Arial" panose="020B0604020202020204" pitchFamily="34" charset="0"/>
              </a:rPr>
              <a:t>indectus</a:t>
            </a:r>
            <a:r>
              <a:rPr lang="en-US" sz="3200" b="1" i="1"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t>
            </a:r>
            <a:endParaRPr lang="en-ZA" sz="3200" dirty="0">
              <a:latin typeface="Arial" panose="020B0604020202020204" pitchFamily="34" charset="0"/>
              <a:cs typeface="Arial" panose="020B0604020202020204" pitchFamily="34" charset="0"/>
            </a:endParaRPr>
          </a:p>
          <a:p>
            <a:pPr lvl="0" algn="just"/>
            <a:r>
              <a:rPr lang="en-US" sz="3200" b="1" i="1" dirty="0" err="1" smtClean="0">
                <a:latin typeface="Arial" panose="020B0604020202020204" pitchFamily="34" charset="0"/>
                <a:cs typeface="Arial" panose="020B0604020202020204" pitchFamily="34" charset="0"/>
              </a:rPr>
              <a:t>Dolus</a:t>
            </a:r>
            <a:r>
              <a:rPr lang="en-US" sz="3200" b="1" i="1" dirty="0" smtClean="0">
                <a:latin typeface="Arial" panose="020B0604020202020204" pitchFamily="34" charset="0"/>
                <a:cs typeface="Arial" panose="020B0604020202020204" pitchFamily="34" charset="0"/>
              </a:rPr>
              <a:t> </a:t>
            </a:r>
            <a:r>
              <a:rPr lang="en-US" sz="3200" b="1" i="1" dirty="0" err="1" smtClean="0">
                <a:latin typeface="Arial" panose="020B0604020202020204" pitchFamily="34" charset="0"/>
                <a:cs typeface="Arial" panose="020B0604020202020204" pitchFamily="34" charset="0"/>
              </a:rPr>
              <a:t>eventualis</a:t>
            </a:r>
            <a:r>
              <a:rPr lang="en-US" sz="3200" b="1" i="1" dirty="0" smtClean="0">
                <a:latin typeface="Arial" panose="020B0604020202020204" pitchFamily="34" charset="0"/>
                <a:cs typeface="Arial" panose="020B0604020202020204" pitchFamily="34" charset="0"/>
              </a:rPr>
              <a:t> or intention by foresight.</a:t>
            </a:r>
            <a:r>
              <a:rPr lang="en-US" sz="3200" dirty="0" smtClean="0">
                <a:latin typeface="Arial" panose="020B0604020202020204" pitchFamily="34" charset="0"/>
                <a:cs typeface="Arial" panose="020B0604020202020204" pitchFamily="34" charset="0"/>
              </a:rPr>
              <a:t>  </a:t>
            </a:r>
            <a:endParaRPr lang="en-ZA" sz="3200" dirty="0">
              <a:latin typeface="Arial" panose="020B0604020202020204" pitchFamily="34" charset="0"/>
              <a:cs typeface="Arial" panose="020B0604020202020204" pitchFamily="34" charset="0"/>
            </a:endParaRPr>
          </a:p>
          <a:p>
            <a:pPr marL="0" indent="0" algn="just">
              <a:buNone/>
            </a:pPr>
            <a:endParaRPr lang="en-US" sz="3200" dirty="0" smtClean="0">
              <a:latin typeface="Arial" panose="020B0604020202020204" pitchFamily="34" charset="0"/>
              <a:cs typeface="Arial" panose="020B0604020202020204" pitchFamily="34" charset="0"/>
            </a:endParaRPr>
          </a:p>
          <a:p>
            <a:pPr marL="0" indent="0" algn="just">
              <a:buNone/>
            </a:pPr>
            <a:r>
              <a:rPr lang="en-US" sz="3200" dirty="0" smtClean="0">
                <a:latin typeface="Arial" panose="020B0604020202020204" pitchFamily="34" charset="0"/>
                <a:cs typeface="Arial" panose="020B0604020202020204" pitchFamily="34" charset="0"/>
              </a:rPr>
              <a:t>In </a:t>
            </a:r>
            <a:r>
              <a:rPr lang="en-US" sz="3200" dirty="0">
                <a:latin typeface="Arial" panose="020B0604020202020204" pitchFamily="34" charset="0"/>
                <a:cs typeface="Arial" panose="020B0604020202020204" pitchFamily="34" charset="0"/>
              </a:rPr>
              <a:t>any crime that requires intention as </a:t>
            </a:r>
            <a:r>
              <a:rPr lang="en-US" sz="3200" dirty="0" smtClean="0">
                <a:latin typeface="Arial" panose="020B0604020202020204" pitchFamily="34" charset="0"/>
                <a:cs typeface="Arial" panose="020B0604020202020204" pitchFamily="34" charset="0"/>
              </a:rPr>
              <a:t>a requirement</a:t>
            </a:r>
            <a:r>
              <a:rPr lang="en-US" sz="3200" dirty="0">
                <a:latin typeface="Arial" panose="020B0604020202020204" pitchFamily="34" charset="0"/>
                <a:cs typeface="Arial" panose="020B0604020202020204" pitchFamily="34" charset="0"/>
              </a:rPr>
              <a:t>, it will be satisfied if X executed his act by complying with </a:t>
            </a:r>
            <a:r>
              <a:rPr lang="en-US" sz="3200" dirty="0" smtClean="0">
                <a:latin typeface="Arial" panose="020B0604020202020204" pitchFamily="34" charset="0"/>
                <a:cs typeface="Arial" panose="020B0604020202020204" pitchFamily="34" charset="0"/>
              </a:rPr>
              <a:t>one of the </a:t>
            </a:r>
            <a:r>
              <a:rPr lang="en-US" sz="3200" dirty="0">
                <a:latin typeface="Arial" panose="020B0604020202020204" pitchFamily="34" charset="0"/>
                <a:cs typeface="Arial" panose="020B0604020202020204" pitchFamily="34" charset="0"/>
              </a:rPr>
              <a:t>above forms.</a:t>
            </a:r>
            <a:r>
              <a:rPr lang="en-US" dirty="0"/>
              <a:t> </a:t>
            </a:r>
            <a:endParaRPr lang="en-ZA" dirty="0"/>
          </a:p>
          <a:p>
            <a:endParaRPr lang="en-ZA" dirty="0"/>
          </a:p>
        </p:txBody>
      </p:sp>
    </p:spTree>
    <p:extLst>
      <p:ext uri="{BB962C8B-B14F-4D97-AF65-F5344CB8AC3E}">
        <p14:creationId xmlns:p14="http://schemas.microsoft.com/office/powerpoint/2010/main" val="251387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DIRECT INTENTION</a:t>
            </a:r>
            <a:endParaRPr lang="en-ZA" b="1"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US" sz="3600" b="1" i="1" dirty="0">
                <a:latin typeface="Arial" panose="020B0604020202020204" pitchFamily="34" charset="0"/>
                <a:cs typeface="Arial" panose="020B0604020202020204" pitchFamily="34" charset="0"/>
              </a:rPr>
              <a:t>Definition –A person acts with direct intention if the causing of the forbidden results is his aim or goal.</a:t>
            </a:r>
            <a:endParaRPr lang="en-ZA"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X want to kill </a:t>
            </a:r>
            <a:r>
              <a:rPr lang="en-US" sz="3600" dirty="0" smtClean="0">
                <a:latin typeface="Arial" panose="020B0604020202020204" pitchFamily="34" charset="0"/>
                <a:cs typeface="Arial" panose="020B0604020202020204" pitchFamily="34" charset="0"/>
              </a:rPr>
              <a:t>Y. </a:t>
            </a:r>
            <a:r>
              <a:rPr lang="en-US" sz="3600" dirty="0">
                <a:latin typeface="Arial" panose="020B0604020202020204" pitchFamily="34" charset="0"/>
                <a:cs typeface="Arial" panose="020B0604020202020204" pitchFamily="34" charset="0"/>
              </a:rPr>
              <a:t>X takes his revolver, presses it against Y `s head and pulls the trigger. The shot goes off and </a:t>
            </a:r>
            <a:r>
              <a:rPr lang="en-US" sz="3600" dirty="0" smtClean="0">
                <a:latin typeface="Arial" panose="020B0604020202020204" pitchFamily="34" charset="0"/>
                <a:cs typeface="Arial" panose="020B0604020202020204" pitchFamily="34" charset="0"/>
              </a:rPr>
              <a:t>strikes </a:t>
            </a:r>
            <a:r>
              <a:rPr lang="en-US" sz="3600" dirty="0">
                <a:latin typeface="Arial" panose="020B0604020202020204" pitchFamily="34" charset="0"/>
                <a:cs typeface="Arial" panose="020B0604020202020204" pitchFamily="34" charset="0"/>
              </a:rPr>
              <a:t>Y in the head. Y dies instantly. This is </a:t>
            </a:r>
            <a:r>
              <a:rPr lang="en-US" sz="3600" b="1" i="1" dirty="0" err="1">
                <a:latin typeface="Arial" panose="020B0604020202020204" pitchFamily="34" charset="0"/>
                <a:cs typeface="Arial" panose="020B0604020202020204" pitchFamily="34" charset="0"/>
              </a:rPr>
              <a:t>dolus</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directus</a:t>
            </a:r>
            <a:r>
              <a:rPr lang="en-US" sz="3600" dirty="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27968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INDIRECT INTENTION</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en-US" b="1" i="1" dirty="0">
                <a:latin typeface="Arial" panose="020B0604020202020204" pitchFamily="34" charset="0"/>
                <a:cs typeface="Arial" panose="020B0604020202020204" pitchFamily="34" charset="0"/>
              </a:rPr>
              <a:t>Definition – </a:t>
            </a:r>
            <a:r>
              <a:rPr lang="en-US" b="1" i="1" dirty="0" smtClean="0">
                <a:latin typeface="Arial" panose="020B0604020202020204" pitchFamily="34" charset="0"/>
                <a:cs typeface="Arial" panose="020B0604020202020204" pitchFamily="34" charset="0"/>
              </a:rPr>
              <a:t>Indirect </a:t>
            </a:r>
            <a:r>
              <a:rPr lang="en-US" b="1" i="1" dirty="0">
                <a:latin typeface="Arial" panose="020B0604020202020204" pitchFamily="34" charset="0"/>
                <a:cs typeface="Arial" panose="020B0604020202020204" pitchFamily="34" charset="0"/>
              </a:rPr>
              <a:t>intention (</a:t>
            </a:r>
            <a:r>
              <a:rPr lang="en-US" b="1" i="1" dirty="0" err="1">
                <a:latin typeface="Arial" panose="020B0604020202020204" pitchFamily="34" charset="0"/>
                <a:cs typeface="Arial" panose="020B0604020202020204" pitchFamily="34" charset="0"/>
              </a:rPr>
              <a:t>dolus</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indirectus</a:t>
            </a:r>
            <a:r>
              <a:rPr lang="en-US" b="1" i="1" dirty="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a:p>
            <a:pPr marL="0" indent="0" algn="just">
              <a:buNone/>
            </a:pPr>
            <a:r>
              <a:rPr lang="en-US" b="1" i="1" dirty="0" smtClean="0">
                <a:latin typeface="Arial" panose="020B0604020202020204" pitchFamily="34" charset="0"/>
                <a:cs typeface="Arial" panose="020B0604020202020204" pitchFamily="34" charset="0"/>
              </a:rPr>
              <a:t>A </a:t>
            </a:r>
            <a:r>
              <a:rPr lang="en-US" b="1" i="1" dirty="0">
                <a:latin typeface="Arial" panose="020B0604020202020204" pitchFamily="34" charset="0"/>
                <a:cs typeface="Arial" panose="020B0604020202020204" pitchFamily="34" charset="0"/>
              </a:rPr>
              <a:t>person acts with indirect intention if causing of the forbidden result is not his main aim or goal, but he </a:t>
            </a:r>
            <a:r>
              <a:rPr lang="en-US" b="1" i="1" dirty="0" smtClean="0">
                <a:latin typeface="Arial" panose="020B0604020202020204" pitchFamily="34" charset="0"/>
                <a:cs typeface="Arial" panose="020B0604020202020204" pitchFamily="34" charset="0"/>
              </a:rPr>
              <a:t>realizes </a:t>
            </a:r>
            <a:r>
              <a:rPr lang="en-US" b="1" i="1" dirty="0">
                <a:latin typeface="Arial" panose="020B0604020202020204" pitchFamily="34" charset="0"/>
                <a:cs typeface="Arial" panose="020B0604020202020204" pitchFamily="34" charset="0"/>
              </a:rPr>
              <a:t>that, in achieving his main aim, his conduct will necessary cause the result in question.  </a:t>
            </a:r>
            <a:endParaRPr lang="en-ZA" dirty="0">
              <a:latin typeface="Arial" panose="020B0604020202020204" pitchFamily="34" charset="0"/>
              <a:cs typeface="Arial" panose="020B0604020202020204" pitchFamily="34" charset="0"/>
            </a:endParaRPr>
          </a:p>
          <a:p>
            <a:pPr marL="0" indent="0" algn="just">
              <a:buNone/>
            </a:pPr>
            <a:r>
              <a:rPr lang="en-US" dirty="0" smtClean="0">
                <a:latin typeface="Arial" panose="020B0604020202020204" pitchFamily="34" charset="0"/>
                <a:cs typeface="Arial" panose="020B0604020202020204" pitchFamily="34" charset="0"/>
              </a:rPr>
              <a:t>X`s </a:t>
            </a:r>
            <a:r>
              <a:rPr lang="en-US" dirty="0">
                <a:latin typeface="Arial" panose="020B0604020202020204" pitchFamily="34" charset="0"/>
                <a:cs typeface="Arial" panose="020B0604020202020204" pitchFamily="34" charset="0"/>
              </a:rPr>
              <a:t>merchandise is insured and is stored in Y`s building. To obtain the insurance money, X sets the merchandise on fire, fully realizing that the building itself, of necessity will catch alight. X may be charged with Arson because he had the intention to set a building on fire.</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34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DOLUS EVENTUALIS</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sz="3600" b="1" dirty="0" err="1">
                <a:latin typeface="Arial" panose="020B0604020202020204" pitchFamily="34" charset="0"/>
                <a:cs typeface="Arial" panose="020B0604020202020204" pitchFamily="34" charset="0"/>
              </a:rPr>
              <a:t>Dolus</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eventualis</a:t>
            </a:r>
            <a:r>
              <a:rPr lang="en-US" sz="3600" b="1" dirty="0">
                <a:latin typeface="Arial" panose="020B0604020202020204" pitchFamily="34" charset="0"/>
                <a:cs typeface="Arial" panose="020B0604020202020204" pitchFamily="34" charset="0"/>
              </a:rPr>
              <a:t> </a:t>
            </a:r>
            <a:endParaRPr lang="en-ZA" sz="3600" b="1" dirty="0">
              <a:latin typeface="Arial" panose="020B0604020202020204" pitchFamily="34" charset="0"/>
              <a:cs typeface="Arial" panose="020B0604020202020204" pitchFamily="34" charset="0"/>
            </a:endParaRPr>
          </a:p>
          <a:p>
            <a:pPr marL="0" indent="0" algn="just">
              <a:buNone/>
            </a:pPr>
            <a:r>
              <a:rPr lang="en-US" sz="3600" dirty="0">
                <a:latin typeface="Arial" panose="020B0604020202020204" pitchFamily="34" charset="0"/>
                <a:cs typeface="Arial" panose="020B0604020202020204" pitchFamily="34" charset="0"/>
              </a:rPr>
              <a:t>Definition- </a:t>
            </a:r>
            <a:r>
              <a:rPr lang="en-US" sz="3600" dirty="0" smtClean="0">
                <a:latin typeface="Arial" panose="020B0604020202020204" pitchFamily="34" charset="0"/>
                <a:cs typeface="Arial" panose="020B0604020202020204" pitchFamily="34" charset="0"/>
              </a:rPr>
              <a:t>A </a:t>
            </a:r>
            <a:r>
              <a:rPr lang="en-US" sz="3600" dirty="0">
                <a:latin typeface="Arial" panose="020B0604020202020204" pitchFamily="34" charset="0"/>
                <a:cs typeface="Arial" panose="020B0604020202020204" pitchFamily="34" charset="0"/>
              </a:rPr>
              <a:t>person act with </a:t>
            </a:r>
            <a:r>
              <a:rPr lang="en-US" sz="3600" b="1" dirty="0" err="1">
                <a:latin typeface="Arial" panose="020B0604020202020204" pitchFamily="34" charset="0"/>
                <a:cs typeface="Arial" panose="020B0604020202020204" pitchFamily="34" charset="0"/>
              </a:rPr>
              <a:t>dolus</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eventualis</a:t>
            </a:r>
            <a:r>
              <a:rPr lang="en-US" sz="3600" b="1" dirty="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if the causing of the forbidden result is not his main aim, </a:t>
            </a:r>
            <a:r>
              <a:rPr lang="en-US" sz="3600" dirty="0" smtClean="0">
                <a:latin typeface="Arial" panose="020B0604020202020204" pitchFamily="34" charset="0"/>
                <a:cs typeface="Arial" panose="020B0604020202020204" pitchFamily="34" charset="0"/>
              </a:rPr>
              <a:t>but: </a:t>
            </a:r>
            <a:endParaRPr lang="en-ZA" sz="3600" dirty="0">
              <a:latin typeface="Arial" panose="020B0604020202020204" pitchFamily="34" charset="0"/>
              <a:cs typeface="Arial" panose="020B0604020202020204" pitchFamily="34" charset="0"/>
            </a:endParaRPr>
          </a:p>
          <a:p>
            <a:pPr lvl="0" algn="just"/>
            <a:r>
              <a:rPr lang="en-US" sz="3600" dirty="0">
                <a:latin typeface="Arial" panose="020B0604020202020204" pitchFamily="34" charset="0"/>
                <a:cs typeface="Arial" panose="020B0604020202020204" pitchFamily="34" charset="0"/>
              </a:rPr>
              <a:t>he subjectively foresees the possibility that, in striving towards his main aim, his conduct may cause the forbidden result and </a:t>
            </a:r>
            <a:endParaRPr lang="en-ZA" sz="3600" dirty="0">
              <a:latin typeface="Arial" panose="020B0604020202020204" pitchFamily="34" charset="0"/>
              <a:cs typeface="Arial" panose="020B0604020202020204" pitchFamily="34" charset="0"/>
            </a:endParaRPr>
          </a:p>
          <a:p>
            <a:pPr lvl="0" algn="just"/>
            <a:r>
              <a:rPr lang="en-US" sz="3600" dirty="0">
                <a:latin typeface="Arial" panose="020B0604020202020204" pitchFamily="34" charset="0"/>
                <a:cs typeface="Arial" panose="020B0604020202020204" pitchFamily="34" charset="0"/>
              </a:rPr>
              <a:t>he reconciles himself to this possibility.  </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745125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err="1" smtClean="0">
                <a:latin typeface="Arial Black" panose="020B0A04020102020204" pitchFamily="34" charset="0"/>
              </a:rPr>
              <a:t>Dolus</a:t>
            </a:r>
            <a:r>
              <a:rPr lang="en-ZA" dirty="0" smtClean="0">
                <a:latin typeface="Arial Black" panose="020B0A04020102020204" pitchFamily="34" charset="0"/>
              </a:rPr>
              <a:t> </a:t>
            </a:r>
            <a:r>
              <a:rPr lang="en-ZA" dirty="0" err="1" smtClean="0">
                <a:latin typeface="Arial Black" panose="020B0A04020102020204" pitchFamily="34" charset="0"/>
              </a:rPr>
              <a:t>eventualis</a:t>
            </a:r>
            <a:r>
              <a:rPr lang="en-ZA" dirty="0" smtClean="0">
                <a:latin typeface="Arial Black" panose="020B0A04020102020204" pitchFamily="34" charset="0"/>
              </a:rPr>
              <a:t> (continued)</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algn="just"/>
            <a:r>
              <a:rPr lang="en-US" sz="3600" dirty="0">
                <a:latin typeface="Arial" panose="020B0604020202020204" pitchFamily="34" charset="0"/>
                <a:cs typeface="Arial" panose="020B0604020202020204" pitchFamily="34" charset="0"/>
              </a:rPr>
              <a:t>It is often said that X must have been reckless with regard to performance of the act or the causing of the results</a:t>
            </a:r>
            <a:endParaRPr lang="en-ZA" sz="3600" dirty="0">
              <a:latin typeface="Arial" panose="020B0604020202020204" pitchFamily="34" charset="0"/>
              <a:cs typeface="Arial" panose="020B0604020202020204" pitchFamily="34" charset="0"/>
            </a:endParaRPr>
          </a:p>
          <a:p>
            <a:pPr algn="just"/>
            <a:endParaRPr lang="en-ZA" sz="3600" dirty="0">
              <a:latin typeface="Arial" panose="020B0604020202020204" pitchFamily="34" charset="0"/>
              <a:cs typeface="Arial" panose="020B0604020202020204" pitchFamily="34" charset="0"/>
            </a:endParaRPr>
          </a:p>
          <a:p>
            <a:pPr algn="just"/>
            <a:r>
              <a:rPr lang="en-US" sz="3600" b="1" dirty="0" err="1">
                <a:latin typeface="Arial" panose="020B0604020202020204" pitchFamily="34" charset="0"/>
                <a:cs typeface="Arial" panose="020B0604020202020204" pitchFamily="34" charset="0"/>
              </a:rPr>
              <a:t>Dolus</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eventualis</a:t>
            </a:r>
            <a:r>
              <a:rPr lang="en-US" sz="3600" dirty="0">
                <a:latin typeface="Arial" panose="020B0604020202020204" pitchFamily="34" charset="0"/>
                <a:cs typeface="Arial" panose="020B0604020202020204" pitchFamily="34" charset="0"/>
              </a:rPr>
              <a:t> is extremely important in criminal </a:t>
            </a:r>
            <a:r>
              <a:rPr lang="en-US" sz="3600" dirty="0" smtClean="0">
                <a:latin typeface="Arial" panose="020B0604020202020204" pitchFamily="34" charset="0"/>
                <a:cs typeface="Arial" panose="020B0604020202020204" pitchFamily="34" charset="0"/>
              </a:rPr>
              <a:t>law. </a:t>
            </a:r>
            <a:endParaRPr lang="en-ZA" sz="3600" dirty="0">
              <a:latin typeface="Arial" panose="020B0604020202020204" pitchFamily="34" charset="0"/>
              <a:cs typeface="Arial" panose="020B0604020202020204" pitchFamily="34" charset="0"/>
            </a:endParaRPr>
          </a:p>
          <a:p>
            <a:pPr algn="just"/>
            <a:endParaRPr lang="en-Z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2549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err="1" smtClean="0">
                <a:latin typeface="Arial Black" panose="020B0A04020102020204" pitchFamily="34" charset="0"/>
              </a:rPr>
              <a:t>Dolus</a:t>
            </a:r>
            <a:r>
              <a:rPr lang="en-ZA" dirty="0" smtClean="0">
                <a:latin typeface="Arial Black" panose="020B0A04020102020204" pitchFamily="34" charset="0"/>
              </a:rPr>
              <a:t> </a:t>
            </a:r>
            <a:r>
              <a:rPr lang="en-ZA" dirty="0" err="1" smtClean="0">
                <a:latin typeface="Arial Black" panose="020B0A04020102020204" pitchFamily="34" charset="0"/>
              </a:rPr>
              <a:t>eventualis</a:t>
            </a:r>
            <a:r>
              <a:rPr lang="en-ZA" dirty="0" smtClean="0">
                <a:latin typeface="Arial Black" panose="020B0A04020102020204" pitchFamily="34" charset="0"/>
              </a:rPr>
              <a:t> (continued)</a:t>
            </a:r>
            <a:endParaRPr lang="en-ZA" dirty="0"/>
          </a:p>
        </p:txBody>
      </p:sp>
      <p:sp>
        <p:nvSpPr>
          <p:cNvPr id="3" name="Content Placeholder 2"/>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In practice, we will recall the case of </a:t>
            </a:r>
            <a:r>
              <a:rPr lang="en-US" b="1" u="sng" dirty="0">
                <a:latin typeface="Arial" panose="020B0604020202020204" pitchFamily="34" charset="0"/>
                <a:cs typeface="Arial" panose="020B0604020202020204" pitchFamily="34" charset="0"/>
              </a:rPr>
              <a:t>S v Pistorius, </a:t>
            </a:r>
            <a:r>
              <a:rPr lang="en-US" dirty="0">
                <a:latin typeface="Arial" panose="020B0604020202020204" pitchFamily="34" charset="0"/>
                <a:cs typeface="Arial" panose="020B0604020202020204" pitchFamily="34" charset="0"/>
              </a:rPr>
              <a:t>where there was much emphasis on this form of intention</a:t>
            </a:r>
            <a:r>
              <a:rPr lang="en-US" b="1" dirty="0">
                <a:latin typeface="Arial" panose="020B0604020202020204" pitchFamily="34" charset="0"/>
                <a:cs typeface="Arial" panose="020B0604020202020204" pitchFamily="34" charset="0"/>
              </a:rPr>
              <a:t>. </a:t>
            </a:r>
            <a:endParaRPr lang="en-ZA" dirty="0">
              <a:latin typeface="Arial" panose="020B0604020202020204" pitchFamily="34" charset="0"/>
              <a:cs typeface="Arial" panose="020B0604020202020204" pitchFamily="34" charset="0"/>
            </a:endParaRPr>
          </a:p>
          <a:p>
            <a:pPr algn="just"/>
            <a:r>
              <a:rPr lang="en-US" i="1" dirty="0">
                <a:latin typeface="Arial" panose="020B0604020202020204" pitchFamily="34" charset="0"/>
                <a:cs typeface="Arial" panose="020B0604020202020204" pitchFamily="34" charset="0"/>
              </a:rPr>
              <a:t>e.g. X </a:t>
            </a:r>
            <a:r>
              <a:rPr lang="en-US" i="1" dirty="0" smtClean="0">
                <a:latin typeface="Arial" panose="020B0604020202020204" pitchFamily="34" charset="0"/>
                <a:cs typeface="Arial" panose="020B0604020202020204" pitchFamily="34" charset="0"/>
              </a:rPr>
              <a:t>disconnects </a:t>
            </a:r>
            <a:r>
              <a:rPr lang="en-US" i="1" dirty="0">
                <a:latin typeface="Arial" panose="020B0604020202020204" pitchFamily="34" charset="0"/>
                <a:cs typeface="Arial" panose="020B0604020202020204" pitchFamily="34" charset="0"/>
              </a:rPr>
              <a:t>sections of a railway tract in order to derail a train. He does not desire to kill other people, because his immediate goal is to commit sabotage and, in this way, to express the resentment he feels towards the state. He is nevertheless aware of the possibility that people may die if the train is derailed but he reconciles himself to this possibility. If he succeeds in derailing the train and people die, it is futile for him to allege that he did not intend to kill people. </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689954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TEST FOR INTENTION</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The test for intention is purely subjective. The court must determine what the state of mind of that particular person – the accused </a:t>
            </a:r>
            <a:r>
              <a:rPr lang="en-US" sz="3200" dirty="0" smtClean="0">
                <a:latin typeface="Arial" panose="020B0604020202020204" pitchFamily="34" charset="0"/>
                <a:cs typeface="Arial" panose="020B0604020202020204" pitchFamily="34" charset="0"/>
              </a:rPr>
              <a:t>(X) </a:t>
            </a:r>
            <a:r>
              <a:rPr lang="en-US" sz="3200" dirty="0">
                <a:latin typeface="Arial" panose="020B0604020202020204" pitchFamily="34" charset="0"/>
                <a:cs typeface="Arial" panose="020B0604020202020204" pitchFamily="34" charset="0"/>
              </a:rPr>
              <a:t>– was when he committed the act.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 `s state of mind at the time of the commission of an unlawful act, i.e. whether he had intention at that point.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The onus of proof lies with the </a:t>
            </a:r>
            <a:r>
              <a:rPr lang="en-US" sz="3200" dirty="0" smtClean="0">
                <a:latin typeface="Arial" panose="020B0604020202020204" pitchFamily="34" charset="0"/>
                <a:cs typeface="Arial" panose="020B0604020202020204" pitchFamily="34" charset="0"/>
              </a:rPr>
              <a:t>court</a:t>
            </a:r>
            <a:r>
              <a:rPr lang="en-US" sz="3200" dirty="0">
                <a:latin typeface="Arial" panose="020B0604020202020204" pitchFamily="34" charset="0"/>
                <a:cs typeface="Arial" panose="020B0604020202020204" pitchFamily="34" charset="0"/>
              </a:rPr>
              <a:t>; they must prove intention either directly or indirectly. Direct proof may take the form of  a Confession. </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22337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CONTEMPORANEITY</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en-US" sz="3600" dirty="0" smtClean="0">
                <a:latin typeface="Arial" panose="020B0604020202020204" pitchFamily="34" charset="0"/>
                <a:cs typeface="Arial" panose="020B0604020202020204" pitchFamily="34" charset="0"/>
              </a:rPr>
              <a:t>The culpability and the unlawful act must be </a:t>
            </a:r>
            <a:r>
              <a:rPr lang="en-US" sz="3600" b="1" dirty="0" smtClean="0">
                <a:latin typeface="Arial" panose="020B0604020202020204" pitchFamily="34" charset="0"/>
                <a:cs typeface="Arial" panose="020B0604020202020204" pitchFamily="34" charset="0"/>
              </a:rPr>
              <a:t>contemporaneous.</a:t>
            </a:r>
            <a:r>
              <a:rPr lang="en-US" sz="3600" dirty="0" smtClean="0">
                <a:latin typeface="Arial" panose="020B0604020202020204" pitchFamily="34" charset="0"/>
                <a:cs typeface="Arial" panose="020B0604020202020204" pitchFamily="34" charset="0"/>
              </a:rPr>
              <a:t> This means that in order for a crime to have been committed, there must have been culpability on part of X at the very moment when the unlawful act was committed. </a:t>
            </a:r>
            <a:endParaRPr lang="en-ZA" dirty="0"/>
          </a:p>
        </p:txBody>
      </p:sp>
    </p:spTree>
    <p:extLst>
      <p:ext uri="{BB962C8B-B14F-4D97-AF65-F5344CB8AC3E}">
        <p14:creationId xmlns:p14="http://schemas.microsoft.com/office/powerpoint/2010/main" val="2969314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CRIMINAL CAPACITY</a:t>
            </a:r>
            <a:endParaRPr lang="en-ZA" dirty="0"/>
          </a:p>
        </p:txBody>
      </p:sp>
      <p:sp>
        <p:nvSpPr>
          <p:cNvPr id="3" name="Content Placeholder 2"/>
          <p:cNvSpPr>
            <a:spLocks noGrp="1"/>
          </p:cNvSpPr>
          <p:nvPr>
            <p:ph idx="1"/>
          </p:nvPr>
        </p:nvSpPr>
        <p:spPr/>
        <p:txBody>
          <a:bodyPr>
            <a:normAutofit fontScale="77500" lnSpcReduction="20000"/>
          </a:bodyPr>
          <a:lstStyle/>
          <a:p>
            <a:pPr marL="0" indent="0">
              <a:buNone/>
            </a:pPr>
            <a:endParaRPr lang="en-US" sz="3500" b="1" dirty="0" smtClean="0">
              <a:latin typeface="Arial" panose="020B0604020202020204" pitchFamily="34" charset="0"/>
              <a:cs typeface="Arial" panose="020B0604020202020204" pitchFamily="34" charset="0"/>
            </a:endParaRPr>
          </a:p>
          <a:p>
            <a:pPr marL="0" indent="0" algn="just">
              <a:buNone/>
            </a:pPr>
            <a:r>
              <a:rPr lang="en-US" sz="3500" b="1" dirty="0" smtClean="0">
                <a:latin typeface="Arial" panose="020B0604020202020204" pitchFamily="34" charset="0"/>
                <a:cs typeface="Arial" panose="020B0604020202020204" pitchFamily="34" charset="0"/>
              </a:rPr>
              <a:t>Definition: The term “criminal capacity “refers to the mental abilities or capacities that a person must have in order to act with culpability and to incur criminal liability</a:t>
            </a:r>
            <a:r>
              <a:rPr lang="en-US" sz="3600" b="1" i="1" dirty="0" smtClean="0">
                <a:latin typeface="Arial" panose="020B0604020202020204" pitchFamily="34" charset="0"/>
                <a:cs typeface="Arial" panose="020B0604020202020204" pitchFamily="34" charset="0"/>
              </a:rPr>
              <a:t>.</a:t>
            </a:r>
            <a:endParaRPr lang="en-ZA" sz="3600" dirty="0" smtClean="0">
              <a:latin typeface="Arial" panose="020B0604020202020204" pitchFamily="34" charset="0"/>
              <a:cs typeface="Arial" panose="020B0604020202020204" pitchFamily="34" charset="0"/>
            </a:endParaRPr>
          </a:p>
          <a:p>
            <a:pPr marL="0" indent="0" algn="just">
              <a:buNone/>
            </a:pPr>
            <a:endParaRPr lang="en-US" sz="3600" b="1" i="1" dirty="0" smtClean="0">
              <a:latin typeface="Arial" panose="020B0604020202020204" pitchFamily="34" charset="0"/>
              <a:cs typeface="Arial" panose="020B0604020202020204" pitchFamily="34" charset="0"/>
            </a:endParaRPr>
          </a:p>
          <a:p>
            <a:pPr marL="0" indent="0" algn="just">
              <a:buNone/>
            </a:pPr>
            <a:r>
              <a:rPr lang="en-US" sz="3600" b="1" i="1" dirty="0" smtClean="0">
                <a:latin typeface="Arial" panose="020B0604020202020204" pitchFamily="34" charset="0"/>
                <a:cs typeface="Arial" panose="020B0604020202020204" pitchFamily="34" charset="0"/>
              </a:rPr>
              <a:t>A person is endowed with criminal capacity if he has the mental ability to </a:t>
            </a:r>
            <a:endParaRPr lang="en-ZA" sz="3600" dirty="0" smtClean="0">
              <a:latin typeface="Arial" panose="020B0604020202020204" pitchFamily="34" charset="0"/>
              <a:cs typeface="Arial" panose="020B0604020202020204" pitchFamily="34" charset="0"/>
            </a:endParaRPr>
          </a:p>
          <a:p>
            <a:pPr lvl="0" algn="just"/>
            <a:r>
              <a:rPr lang="en-US" sz="3600" b="1" i="1" dirty="0" smtClean="0">
                <a:latin typeface="Arial" panose="020B0604020202020204" pitchFamily="34" charset="0"/>
                <a:cs typeface="Arial" panose="020B0604020202020204" pitchFamily="34" charset="0"/>
              </a:rPr>
              <a:t>appreciate the wrongfulness of his act or omission, and </a:t>
            </a:r>
            <a:endParaRPr lang="en-ZA" sz="3600" dirty="0" smtClean="0">
              <a:latin typeface="Arial" panose="020B0604020202020204" pitchFamily="34" charset="0"/>
              <a:cs typeface="Arial" panose="020B0604020202020204" pitchFamily="34" charset="0"/>
            </a:endParaRPr>
          </a:p>
          <a:p>
            <a:pPr lvl="0" algn="just"/>
            <a:r>
              <a:rPr lang="en-US" sz="3600" b="1" i="1" dirty="0" smtClean="0">
                <a:latin typeface="Arial" panose="020B0604020202020204" pitchFamily="34" charset="0"/>
                <a:cs typeface="Arial" panose="020B0604020202020204" pitchFamily="34" charset="0"/>
              </a:rPr>
              <a:t>act in accordance with such an appreciation of the wrongfulness of his act or omission. </a:t>
            </a:r>
            <a:endParaRPr lang="en-ZA" sz="3600" dirty="0" smtClean="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4189630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latin typeface="Arial Black" panose="020B0A04020102020204" pitchFamily="34" charset="0"/>
              </a:rPr>
              <a:t>CRIMINAL CAPACITY (continued)</a:t>
            </a:r>
            <a:endParaRPr lang="en-ZA" sz="4000" dirty="0"/>
          </a:p>
        </p:txBody>
      </p:sp>
      <p:sp>
        <p:nvSpPr>
          <p:cNvPr id="3" name="Content Placeholder 2"/>
          <p:cNvSpPr>
            <a:spLocks noGrp="1"/>
          </p:cNvSpPr>
          <p:nvPr>
            <p:ph idx="1"/>
          </p:nvPr>
        </p:nvSpPr>
        <p:spPr/>
        <p:txBody>
          <a:bodyPr/>
          <a:lstStyle/>
          <a:p>
            <a:pPr marL="0" indent="0">
              <a:buNone/>
            </a:pPr>
            <a:r>
              <a:rPr lang="en-US" dirty="0">
                <a:latin typeface="Arial" panose="020B0604020202020204" pitchFamily="34" charset="0"/>
                <a:cs typeface="Arial" panose="020B0604020202020204" pitchFamily="34" charset="0"/>
              </a:rPr>
              <a:t>NB- The two psychological components / legs of the test for criminal capacity:</a:t>
            </a:r>
            <a:endParaRPr lang="en-ZA"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Cognitive (Ability to appreciate wrongfulness)</a:t>
            </a:r>
            <a:endParaRPr lang="en-ZA"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Conative (ability to act in accordance with such appreciation).</a:t>
            </a:r>
            <a:endParaRPr lang="en-ZA" dirty="0">
              <a:latin typeface="Arial" panose="020B0604020202020204" pitchFamily="34" charset="0"/>
              <a:cs typeface="Arial" panose="020B0604020202020204" pitchFamily="34" charset="0"/>
            </a:endParaRPr>
          </a:p>
          <a:p>
            <a:pPr marL="0" indent="0">
              <a:buNone/>
            </a:pPr>
            <a:r>
              <a:rPr lang="en-US" b="1" dirty="0" err="1"/>
              <a:t>Defences</a:t>
            </a:r>
            <a:r>
              <a:rPr lang="en-US" dirty="0"/>
              <a:t> excluding criminal capacity:</a:t>
            </a:r>
            <a:endParaRPr lang="en-ZA" dirty="0"/>
          </a:p>
          <a:p>
            <a:pPr lvl="0"/>
            <a:r>
              <a:rPr lang="en-US" b="1" dirty="0"/>
              <a:t>The </a:t>
            </a:r>
            <a:r>
              <a:rPr lang="en-US" b="1" dirty="0" err="1"/>
              <a:t>defence</a:t>
            </a:r>
            <a:r>
              <a:rPr lang="en-US" b="1" dirty="0"/>
              <a:t> of mental illness, which is dealt with statutorily in sections 77 to 79 of the Criminal Procedure act 51 of 1977</a:t>
            </a:r>
            <a:endParaRPr lang="en-ZA" dirty="0"/>
          </a:p>
          <a:p>
            <a:pPr lvl="0"/>
            <a:r>
              <a:rPr lang="en-US" b="1" dirty="0"/>
              <a:t> The </a:t>
            </a:r>
            <a:r>
              <a:rPr lang="en-US" b="1" dirty="0" err="1"/>
              <a:t>defence</a:t>
            </a:r>
            <a:r>
              <a:rPr lang="en-US" b="1" dirty="0"/>
              <a:t> of youthful age</a:t>
            </a:r>
            <a:r>
              <a:rPr lang="en-US" dirty="0"/>
              <a:t>. </a:t>
            </a:r>
            <a:endParaRPr lang="en-ZA" dirty="0"/>
          </a:p>
          <a:p>
            <a:endParaRPr lang="en-ZA" dirty="0"/>
          </a:p>
        </p:txBody>
      </p:sp>
    </p:spTree>
    <p:extLst>
      <p:ext uri="{BB962C8B-B14F-4D97-AF65-F5344CB8AC3E}">
        <p14:creationId xmlns:p14="http://schemas.microsoft.com/office/powerpoint/2010/main" val="1600828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Arial Black" panose="020B0A04020102020204" pitchFamily="34" charset="0"/>
              </a:rPr>
              <a:t>MISTAKE </a:t>
            </a:r>
            <a:r>
              <a:rPr lang="en-US" sz="4000" b="1" dirty="0" smtClean="0">
                <a:latin typeface="Arial Black" panose="020B0A04020102020204" pitchFamily="34" charset="0"/>
              </a:rPr>
              <a:t> </a:t>
            </a:r>
            <a:endParaRPr lang="en-ZA" sz="4000" dirty="0">
              <a:latin typeface="Arial Black" panose="020B0A04020102020204" pitchFamily="34" charset="0"/>
            </a:endParaRPr>
          </a:p>
        </p:txBody>
      </p:sp>
      <p:sp>
        <p:nvSpPr>
          <p:cNvPr id="3" name="Content Placeholder 2"/>
          <p:cNvSpPr>
            <a:spLocks noGrp="1"/>
          </p:cNvSpPr>
          <p:nvPr>
            <p:ph idx="1"/>
          </p:nvPr>
        </p:nvSpPr>
        <p:spPr/>
        <p:txBody>
          <a:bodyPr>
            <a:noAutofit/>
          </a:bodyPr>
          <a:lstStyle/>
          <a:p>
            <a:pPr algn="just"/>
            <a:r>
              <a:rPr lang="en-US" sz="3600" i="1" dirty="0">
                <a:latin typeface="Arial" panose="020B0604020202020204" pitchFamily="34" charset="0"/>
                <a:cs typeface="Arial" panose="020B0604020202020204" pitchFamily="34" charset="0"/>
              </a:rPr>
              <a:t>Remember the principle that “if X is unaware of any of the elements of a crime (act, unlawfulness, definitional elements), it cannot be said that he intended to commit the crime. If such knowledge or awareness is absent, it is said that there is a “mistake “or “error “on the part of X.  He imagined the facts to be different from what they, in fact, were. In other words, mistake exclude or nullifies the existence of intention. </a:t>
            </a:r>
            <a:endParaRPr lang="en-Z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2173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MISTAKE (continued)  </a:t>
            </a:r>
            <a:endParaRPr lang="en-ZA" dirty="0"/>
          </a:p>
        </p:txBody>
      </p:sp>
      <p:sp>
        <p:nvSpPr>
          <p:cNvPr id="3" name="Content Placeholder 2"/>
          <p:cNvSpPr>
            <a:spLocks noGrp="1"/>
          </p:cNvSpPr>
          <p:nvPr>
            <p:ph idx="1"/>
          </p:nvPr>
        </p:nvSpPr>
        <p:spPr/>
        <p:txBody>
          <a:bodyPr/>
          <a:lstStyle/>
          <a:p>
            <a:pPr marL="0" lvl="0" indent="0" algn="just">
              <a:buNone/>
            </a:pPr>
            <a:r>
              <a:rPr lang="en-US" b="1" dirty="0">
                <a:latin typeface="Arial" panose="020B0604020202020204" pitchFamily="34" charset="0"/>
                <a:cs typeface="Arial" panose="020B0604020202020204" pitchFamily="34" charset="0"/>
              </a:rPr>
              <a:t>The following are two example of mistake relating to the act or the nature of the act.</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crime of malicious injury to property, X is under the impression that he is fixing the engine of </a:t>
            </a:r>
            <a:r>
              <a:rPr lang="en-US" dirty="0" smtClean="0">
                <a:latin typeface="Arial" panose="020B0604020202020204" pitchFamily="34" charset="0"/>
                <a:cs typeface="Arial" panose="020B0604020202020204" pitchFamily="34" charset="0"/>
              </a:rPr>
              <a:t>Y’s car, </a:t>
            </a:r>
            <a:r>
              <a:rPr lang="en-US" dirty="0">
                <a:latin typeface="Arial" panose="020B0604020202020204" pitchFamily="34" charset="0"/>
                <a:cs typeface="Arial" panose="020B0604020202020204" pitchFamily="34" charset="0"/>
              </a:rPr>
              <a:t>whereas what he is, in fact, doing to the engine </a:t>
            </a:r>
            <a:r>
              <a:rPr lang="en-US" dirty="0" smtClean="0">
                <a:latin typeface="Arial" panose="020B0604020202020204" pitchFamily="34" charset="0"/>
                <a:cs typeface="Arial" panose="020B0604020202020204" pitchFamily="34" charset="0"/>
              </a:rPr>
              <a:t>amounts </a:t>
            </a:r>
            <a:r>
              <a:rPr lang="en-US" dirty="0">
                <a:latin typeface="Arial" panose="020B0604020202020204" pitchFamily="34" charset="0"/>
                <a:cs typeface="Arial" panose="020B0604020202020204" pitchFamily="34" charset="0"/>
              </a:rPr>
              <a:t>to </a:t>
            </a:r>
            <a:r>
              <a:rPr lang="en-US" dirty="0" smtClean="0">
                <a:latin typeface="Arial" panose="020B0604020202020204" pitchFamily="34" charset="0"/>
                <a:cs typeface="Arial" panose="020B0604020202020204" pitchFamily="34" charset="0"/>
              </a:rPr>
              <a:t>damaging </a:t>
            </a:r>
            <a:r>
              <a:rPr lang="en-US" dirty="0">
                <a:latin typeface="Arial" panose="020B0604020202020204" pitchFamily="34" charset="0"/>
                <a:cs typeface="Arial" panose="020B0604020202020204" pitchFamily="34" charset="0"/>
              </a:rPr>
              <a:t>it.</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crime of </a:t>
            </a:r>
            <a:r>
              <a:rPr lang="en-US" dirty="0" smtClean="0">
                <a:latin typeface="Arial" panose="020B0604020202020204" pitchFamily="34" charset="0"/>
                <a:cs typeface="Arial" panose="020B0604020202020204" pitchFamily="34" charset="0"/>
              </a:rPr>
              <a:t>bigamy, X </a:t>
            </a:r>
            <a:r>
              <a:rPr lang="en-US" dirty="0">
                <a:latin typeface="Arial" panose="020B0604020202020204" pitchFamily="34" charset="0"/>
                <a:cs typeface="Arial" panose="020B0604020202020204" pitchFamily="34" charset="0"/>
              </a:rPr>
              <a:t>thinks </a:t>
            </a:r>
            <a:r>
              <a:rPr lang="en-US" dirty="0" smtClean="0">
                <a:latin typeface="Arial" panose="020B0604020202020204" pitchFamily="34" charset="0"/>
                <a:cs typeface="Arial" panose="020B0604020202020204" pitchFamily="34" charset="0"/>
              </a:rPr>
              <a:t>she </a:t>
            </a:r>
            <a:r>
              <a:rPr lang="en-US" dirty="0">
                <a:latin typeface="Arial" panose="020B0604020202020204" pitchFamily="34" charset="0"/>
                <a:cs typeface="Arial" panose="020B0604020202020204" pitchFamily="34" charset="0"/>
              </a:rPr>
              <a:t>is participating in a communion service in a </a:t>
            </a:r>
            <a:r>
              <a:rPr lang="en-US" dirty="0" smtClean="0">
                <a:latin typeface="Arial" panose="020B0604020202020204" pitchFamily="34" charset="0"/>
                <a:cs typeface="Arial" panose="020B0604020202020204" pitchFamily="34" charset="0"/>
              </a:rPr>
              <a:t>church, </a:t>
            </a:r>
            <a:r>
              <a:rPr lang="en-US" dirty="0">
                <a:latin typeface="Arial" panose="020B0604020202020204" pitchFamily="34" charset="0"/>
                <a:cs typeface="Arial" panose="020B0604020202020204" pitchFamily="34" charset="0"/>
              </a:rPr>
              <a:t>whereas the service in which </a:t>
            </a:r>
            <a:r>
              <a:rPr lang="en-US" dirty="0" smtClean="0">
                <a:latin typeface="Arial" panose="020B0604020202020204" pitchFamily="34" charset="0"/>
                <a:cs typeface="Arial" panose="020B0604020202020204" pitchFamily="34" charset="0"/>
              </a:rPr>
              <a:t>she </a:t>
            </a:r>
            <a:r>
              <a:rPr lang="en-US" dirty="0">
                <a:latin typeface="Arial" panose="020B0604020202020204" pitchFamily="34" charset="0"/>
                <a:cs typeface="Arial" panose="020B0604020202020204" pitchFamily="34" charset="0"/>
              </a:rPr>
              <a:t>is participating </a:t>
            </a:r>
            <a:r>
              <a:rPr lang="en-US" dirty="0" smtClean="0">
                <a:latin typeface="Arial" panose="020B0604020202020204" pitchFamily="34" charset="0"/>
                <a:cs typeface="Arial" panose="020B0604020202020204" pitchFamily="34" charset="0"/>
              </a:rPr>
              <a:t>is, </a:t>
            </a:r>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fact, </a:t>
            </a:r>
            <a:r>
              <a:rPr lang="en-US" dirty="0">
                <a:latin typeface="Arial" panose="020B0604020202020204" pitchFamily="34" charset="0"/>
                <a:cs typeface="Arial" panose="020B0604020202020204" pitchFamily="34" charset="0"/>
              </a:rPr>
              <a:t>a marriage ceremony</a:t>
            </a:r>
            <a:r>
              <a:rPr lang="en-US" dirty="0"/>
              <a:t>. </a:t>
            </a:r>
            <a:endParaRPr lang="en-ZA" dirty="0"/>
          </a:p>
          <a:p>
            <a:endParaRPr lang="en-ZA" dirty="0"/>
          </a:p>
        </p:txBody>
      </p:sp>
    </p:spTree>
    <p:extLst>
      <p:ext uri="{BB962C8B-B14F-4D97-AF65-F5344CB8AC3E}">
        <p14:creationId xmlns:p14="http://schemas.microsoft.com/office/powerpoint/2010/main" val="3236128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MISTAKE (continued)</a:t>
            </a:r>
            <a:endParaRPr lang="en-ZA" dirty="0"/>
          </a:p>
        </p:txBody>
      </p:sp>
      <p:sp>
        <p:nvSpPr>
          <p:cNvPr id="3" name="Content Placeholder 2"/>
          <p:cNvSpPr>
            <a:spLocks noGrp="1"/>
          </p:cNvSpPr>
          <p:nvPr>
            <p:ph idx="1"/>
          </p:nvPr>
        </p:nvSpPr>
        <p:spPr/>
        <p:txBody>
          <a:bodyPr/>
          <a:lstStyle/>
          <a:p>
            <a:pPr marL="0" indent="0" algn="just">
              <a:buNone/>
            </a:pPr>
            <a:r>
              <a:rPr lang="en-US" b="1" dirty="0">
                <a:latin typeface="Arial" panose="020B0604020202020204" pitchFamily="34" charset="0"/>
                <a:cs typeface="Arial" panose="020B0604020202020204" pitchFamily="34" charset="0"/>
              </a:rPr>
              <a:t>The following are two examples of</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mistake relating to circumstances set out in the definitional elements</a:t>
            </a:r>
            <a:r>
              <a:rPr lang="en-US" dirty="0">
                <a:latin typeface="Arial" panose="020B0604020202020204" pitchFamily="34" charset="0"/>
                <a:cs typeface="Arial" panose="020B0604020202020204" pitchFamily="34" charset="0"/>
              </a:rPr>
              <a:t>.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X is hunting game at dusk. She sees a figure that she thinks is a buck, and shoots at it. It turns out that she has killed a human being.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statutory crime of unlawfully possessing drugs, x thinks that the container containing powder that she received from a friend is snuff, which she can use as a cure for a certain ailment, whereas in fact, it contains matter listed in the statute as a drug that may not be possessed. </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794940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MISTAKE (continued)</a:t>
            </a:r>
            <a:endParaRPr lang="en-ZA" dirty="0"/>
          </a:p>
        </p:txBody>
      </p:sp>
      <p:sp>
        <p:nvSpPr>
          <p:cNvPr id="3" name="Content Placeholder 2"/>
          <p:cNvSpPr>
            <a:spLocks noGrp="1"/>
          </p:cNvSpPr>
          <p:nvPr>
            <p:ph idx="1"/>
          </p:nvPr>
        </p:nvSpPr>
        <p:spPr/>
        <p:txBody>
          <a:bodyPr>
            <a:noAutofit/>
          </a:bodyPr>
          <a:lstStyle/>
          <a:p>
            <a:pPr algn="just"/>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mistake needs to be </a:t>
            </a:r>
            <a:r>
              <a:rPr lang="en-US" sz="2400" b="1" dirty="0">
                <a:latin typeface="Arial" panose="020B0604020202020204" pitchFamily="34" charset="0"/>
                <a:cs typeface="Arial" panose="020B0604020202020204" pitchFamily="34" charset="0"/>
              </a:rPr>
              <a:t>reasonable</a:t>
            </a:r>
            <a:r>
              <a:rPr lang="en-US" sz="2400" dirty="0">
                <a:latin typeface="Arial" panose="020B0604020202020204" pitchFamily="34" charset="0"/>
                <a:cs typeface="Arial" panose="020B0604020202020204" pitchFamily="34" charset="0"/>
              </a:rPr>
              <a:t>.</a:t>
            </a:r>
            <a:endParaRPr lang="en-ZA" sz="2400" dirty="0">
              <a:latin typeface="Arial" panose="020B0604020202020204" pitchFamily="34" charset="0"/>
              <a:cs typeface="Arial" panose="020B0604020202020204" pitchFamily="34" charset="0"/>
            </a:endParaRPr>
          </a:p>
          <a:p>
            <a:pPr marL="0" indent="0" algn="just">
              <a:buNone/>
            </a:pPr>
            <a:r>
              <a:rPr lang="en-US" sz="2400" dirty="0">
                <a:latin typeface="Arial" panose="020B0604020202020204" pitchFamily="34" charset="0"/>
                <a:cs typeface="Arial" panose="020B0604020202020204" pitchFamily="34" charset="0"/>
              </a:rPr>
              <a:t>This principle means that, whether there was really a mistake that excludes intention is a question of fact. What must be determined is X’s true state of mind and perception of fact. </a:t>
            </a:r>
            <a:endParaRPr lang="en-ZA"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The </a:t>
            </a:r>
            <a:r>
              <a:rPr lang="en-US" sz="2400" b="1" dirty="0">
                <a:latin typeface="Arial" panose="020B0604020202020204" pitchFamily="34" charset="0"/>
                <a:cs typeface="Arial" panose="020B0604020202020204" pitchFamily="34" charset="0"/>
              </a:rPr>
              <a:t>test in respect of intention is subjective</a:t>
            </a:r>
            <a:r>
              <a:rPr lang="en-US" sz="2400" dirty="0">
                <a:latin typeface="Arial" panose="020B0604020202020204" pitchFamily="34" charset="0"/>
                <a:cs typeface="Arial" panose="020B0604020202020204" pitchFamily="34" charset="0"/>
              </a:rPr>
              <a:t>. The question is not whether a reasonable person in X`s position would have made the mistake. </a:t>
            </a:r>
            <a:endParaRPr lang="en-ZA" sz="2400" dirty="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Mistake </a:t>
            </a:r>
            <a:r>
              <a:rPr lang="en-US" sz="2400" dirty="0">
                <a:latin typeface="Arial" panose="020B0604020202020204" pitchFamily="34" charset="0"/>
                <a:cs typeface="Arial" panose="020B0604020202020204" pitchFamily="34" charset="0"/>
              </a:rPr>
              <a:t>must be </a:t>
            </a:r>
            <a:r>
              <a:rPr lang="en-US" sz="2400" b="1" dirty="0">
                <a:latin typeface="Arial" panose="020B0604020202020204" pitchFamily="34" charset="0"/>
                <a:cs typeface="Arial" panose="020B0604020202020204" pitchFamily="34" charset="0"/>
              </a:rPr>
              <a:t>material</a:t>
            </a:r>
            <a:r>
              <a:rPr lang="en-US" sz="2400" dirty="0">
                <a:latin typeface="Arial" panose="020B0604020202020204" pitchFamily="34" charset="0"/>
                <a:cs typeface="Arial" panose="020B0604020202020204" pitchFamily="34" charset="0"/>
              </a:rPr>
              <a:t>.</a:t>
            </a:r>
            <a:endParaRPr lang="en-ZA"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Mistake can exclude intention (and therefore liability) only if it is a mistake concerning an </a:t>
            </a:r>
            <a:r>
              <a:rPr lang="en-US" sz="2400" b="1" dirty="0">
                <a:latin typeface="Arial" panose="020B0604020202020204" pitchFamily="34" charset="0"/>
                <a:cs typeface="Arial" panose="020B0604020202020204" pitchFamily="34" charset="0"/>
              </a:rPr>
              <a:t>element or requirement of the crime other than the culpability requirement itself</a:t>
            </a:r>
            <a:r>
              <a:rPr lang="en-US" sz="2400" dirty="0" smtClean="0">
                <a:latin typeface="Arial" panose="020B0604020202020204" pitchFamily="34" charset="0"/>
                <a:cs typeface="Arial" panose="020B0604020202020204" pitchFamily="34" charset="0"/>
              </a:rPr>
              <a:t>. These </a:t>
            </a:r>
            <a:r>
              <a:rPr lang="en-US" sz="2400" dirty="0">
                <a:latin typeface="Arial" panose="020B0604020202020204" pitchFamily="34" charset="0"/>
                <a:cs typeface="Arial" panose="020B0604020202020204" pitchFamily="34" charset="0"/>
              </a:rPr>
              <a:t>requirements are </a:t>
            </a:r>
            <a:r>
              <a:rPr lang="en-US" sz="2400" dirty="0" smtClean="0">
                <a:latin typeface="Arial" panose="020B0604020202020204" pitchFamily="34" charset="0"/>
                <a:cs typeface="Arial" panose="020B0604020202020204" pitchFamily="34" charset="0"/>
              </a:rPr>
              <a:t>the act, the </a:t>
            </a:r>
            <a:r>
              <a:rPr lang="en-US" sz="2400" dirty="0">
                <a:latin typeface="Arial" panose="020B0604020202020204" pitchFamily="34" charset="0"/>
                <a:cs typeface="Arial" panose="020B0604020202020204" pitchFamily="34" charset="0"/>
              </a:rPr>
              <a:t>definitional elements, or </a:t>
            </a:r>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unlawfulness requirement.</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2166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MISTAKE (continued) </a:t>
            </a:r>
            <a:endParaRPr lang="en-ZA" dirty="0"/>
          </a:p>
        </p:txBody>
      </p:sp>
      <p:sp>
        <p:nvSpPr>
          <p:cNvPr id="3" name="Content Placeholder 2"/>
          <p:cNvSpPr>
            <a:spLocks noGrp="1"/>
          </p:cNvSpPr>
          <p:nvPr>
            <p:ph idx="1"/>
          </p:nvPr>
        </p:nvSpPr>
        <p:spPr>
          <a:xfrm>
            <a:off x="838200" y="1690688"/>
            <a:ext cx="10515600" cy="4351338"/>
          </a:xfrm>
        </p:spPr>
        <p:txBody>
          <a:bodyPr/>
          <a:lstStyle/>
          <a:p>
            <a:pPr marL="0" indent="0" algn="just">
              <a:buNone/>
            </a:pPr>
            <a:r>
              <a:rPr lang="en-US" sz="3600" dirty="0" smtClean="0">
                <a:latin typeface="Arial" panose="020B0604020202020204" pitchFamily="34" charset="0"/>
                <a:cs typeface="Arial" panose="020B0604020202020204" pitchFamily="34" charset="0"/>
              </a:rPr>
              <a:t>Where </a:t>
            </a:r>
            <a:r>
              <a:rPr lang="en-US" sz="3600" dirty="0">
                <a:latin typeface="Arial" panose="020B0604020202020204" pitchFamily="34" charset="0"/>
                <a:cs typeface="Arial" panose="020B0604020202020204" pitchFamily="34" charset="0"/>
              </a:rPr>
              <a:t>X is </a:t>
            </a:r>
            <a:r>
              <a:rPr lang="en-US" sz="3600" b="1" dirty="0">
                <a:latin typeface="Arial" panose="020B0604020202020204" pitchFamily="34" charset="0"/>
                <a:cs typeface="Arial" panose="020B0604020202020204" pitchFamily="34" charset="0"/>
              </a:rPr>
              <a:t>mistaken about the object of her act</a:t>
            </a:r>
            <a:r>
              <a:rPr lang="en-US" sz="3600" dirty="0">
                <a:latin typeface="Arial" panose="020B0604020202020204" pitchFamily="34" charset="0"/>
                <a:cs typeface="Arial" panose="020B0604020202020204" pitchFamily="34" charset="0"/>
              </a:rPr>
              <a:t>. Such mistake is known in legal literature as </a:t>
            </a:r>
            <a:r>
              <a:rPr lang="en-US" sz="3600" b="1" i="1" dirty="0">
                <a:latin typeface="Arial" panose="020B0604020202020204" pitchFamily="34" charset="0"/>
                <a:cs typeface="Arial" panose="020B0604020202020204" pitchFamily="34" charset="0"/>
              </a:rPr>
              <a:t>error in </a:t>
            </a:r>
            <a:r>
              <a:rPr lang="en-US" sz="3600" b="1" i="1" dirty="0" err="1">
                <a:latin typeface="Arial" panose="020B0604020202020204" pitchFamily="34" charset="0"/>
                <a:cs typeface="Arial" panose="020B0604020202020204" pitchFamily="34" charset="0"/>
              </a:rPr>
              <a:t>objecto</a:t>
            </a:r>
            <a:r>
              <a:rPr lang="en-US" sz="3600" i="1" dirty="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a:p>
            <a:pPr algn="just"/>
            <a:r>
              <a:rPr lang="en-US" sz="3600" i="1" dirty="0" err="1">
                <a:latin typeface="Arial" panose="020B0604020202020204" pitchFamily="34" charset="0"/>
                <a:cs typeface="Arial" panose="020B0604020202020204" pitchFamily="34" charset="0"/>
              </a:rPr>
              <a:t>eg</a:t>
            </a:r>
            <a:r>
              <a:rPr lang="en-US" sz="3600" i="1" dirty="0">
                <a:latin typeface="Arial" panose="020B0604020202020204" pitchFamily="34" charset="0"/>
                <a:cs typeface="Arial" panose="020B0604020202020204" pitchFamily="34" charset="0"/>
              </a:rPr>
              <a:t>. If X is out hunting and thinks she is shooting at a buck, when she is actually shooting at Y, then X then made a mistake with regard to the object of her act(error in </a:t>
            </a:r>
            <a:r>
              <a:rPr lang="en-US" sz="3600" i="1" dirty="0" err="1">
                <a:latin typeface="Arial" panose="020B0604020202020204" pitchFamily="34" charset="0"/>
                <a:cs typeface="Arial" panose="020B0604020202020204" pitchFamily="34" charset="0"/>
              </a:rPr>
              <a:t>objecto</a:t>
            </a:r>
            <a:r>
              <a:rPr lang="en-US" sz="3600" i="1" dirty="0">
                <a:latin typeface="Arial" panose="020B0604020202020204" pitchFamily="34" charset="0"/>
                <a:cs typeface="Arial" panose="020B0604020202020204" pitchFamily="34" charset="0"/>
              </a:rPr>
              <a:t> ).</a:t>
            </a:r>
            <a:r>
              <a:rPr lang="en-US" i="1" dirty="0"/>
              <a:t> </a:t>
            </a:r>
            <a:endParaRPr lang="en-ZA" dirty="0"/>
          </a:p>
          <a:p>
            <a:endParaRPr lang="en-ZA" dirty="0"/>
          </a:p>
        </p:txBody>
      </p:sp>
    </p:spTree>
    <p:extLst>
      <p:ext uri="{BB962C8B-B14F-4D97-AF65-F5344CB8AC3E}">
        <p14:creationId xmlns:p14="http://schemas.microsoft.com/office/powerpoint/2010/main" val="3212293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ABERRATIO ICTUS </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marL="0" indent="0" algn="just">
              <a:buNone/>
            </a:pPr>
            <a:r>
              <a:rPr lang="en-US" sz="3200" dirty="0">
                <a:latin typeface="Arial" panose="020B0604020202020204" pitchFamily="34" charset="0"/>
                <a:cs typeface="Arial" panose="020B0604020202020204" pitchFamily="34" charset="0"/>
              </a:rPr>
              <a:t>The going astray of the blow </a:t>
            </a:r>
            <a:r>
              <a:rPr lang="en-US" sz="3200" b="1" dirty="0">
                <a:latin typeface="Arial" panose="020B0604020202020204" pitchFamily="34" charset="0"/>
                <a:cs typeface="Arial" panose="020B0604020202020204" pitchFamily="34" charset="0"/>
              </a:rPr>
              <a:t>(ABERRATIO ICTUS ) </a:t>
            </a:r>
            <a:r>
              <a:rPr lang="en-US" sz="3200" dirty="0">
                <a:latin typeface="Arial" panose="020B0604020202020204" pitchFamily="34" charset="0"/>
                <a:cs typeface="Arial" panose="020B0604020202020204" pitchFamily="34" charset="0"/>
              </a:rPr>
              <a:t>does  not constitute a mistake . </a:t>
            </a:r>
            <a:endParaRPr lang="en-ZA" sz="3200" dirty="0">
              <a:latin typeface="Arial" panose="020B0604020202020204" pitchFamily="34" charset="0"/>
              <a:cs typeface="Arial" panose="020B0604020202020204" pitchFamily="34" charset="0"/>
            </a:endParaRPr>
          </a:p>
          <a:p>
            <a:pPr algn="just"/>
            <a:r>
              <a:rPr lang="en-US" sz="3200" dirty="0" smtClean="0">
                <a:latin typeface="Arial" panose="020B0604020202020204" pitchFamily="34" charset="0"/>
                <a:cs typeface="Arial" panose="020B0604020202020204" pitchFamily="34" charset="0"/>
              </a:rPr>
              <a:t>This </a:t>
            </a:r>
            <a:r>
              <a:rPr lang="en-US" sz="3200" dirty="0">
                <a:latin typeface="Arial" panose="020B0604020202020204" pitchFamily="34" charset="0"/>
                <a:cs typeface="Arial" panose="020B0604020202020204" pitchFamily="34" charset="0"/>
              </a:rPr>
              <a:t>is not a form of mistake , but a term to refers to a situation where the bullet shot by the accused, does not strike the intended victim but someone else, or the accused </a:t>
            </a:r>
            <a:r>
              <a:rPr lang="en-US" sz="3200" dirty="0" smtClean="0">
                <a:latin typeface="Arial" panose="020B0604020202020204" pitchFamily="34" charset="0"/>
                <a:cs typeface="Arial" panose="020B0604020202020204" pitchFamily="34" charset="0"/>
              </a:rPr>
              <a:t>(X) </a:t>
            </a:r>
            <a:r>
              <a:rPr lang="en-US" sz="3200" dirty="0">
                <a:latin typeface="Arial" panose="020B0604020202020204" pitchFamily="34" charset="0"/>
                <a:cs typeface="Arial" panose="020B0604020202020204" pitchFamily="34" charset="0"/>
              </a:rPr>
              <a:t>aims a blow at </a:t>
            </a:r>
            <a:r>
              <a:rPr lang="en-US" sz="3200" dirty="0" smtClean="0">
                <a:latin typeface="Arial" panose="020B0604020202020204" pitchFamily="34" charset="0"/>
                <a:cs typeface="Arial" panose="020B0604020202020204" pitchFamily="34" charset="0"/>
              </a:rPr>
              <a:t>Y </a:t>
            </a:r>
            <a:r>
              <a:rPr lang="en-US" sz="3200" dirty="0">
                <a:latin typeface="Arial" panose="020B0604020202020204" pitchFamily="34" charset="0"/>
                <a:cs typeface="Arial" panose="020B0604020202020204" pitchFamily="34" charset="0"/>
              </a:rPr>
              <a:t>but mistakenly strikes a third party instead .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The bullet going astray or the misdirected blow could be due to the accused `s clumsiness or lack  of skill . </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241705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ABERRATIO ICTUS (continued)</a:t>
            </a:r>
            <a:endParaRPr lang="en-ZA" dirty="0"/>
          </a:p>
        </p:txBody>
      </p:sp>
      <p:sp>
        <p:nvSpPr>
          <p:cNvPr id="3" name="Content Placeholder 2"/>
          <p:cNvSpPr>
            <a:spLocks noGrp="1"/>
          </p:cNvSpPr>
          <p:nvPr>
            <p:ph idx="1"/>
          </p:nvPr>
        </p:nvSpPr>
        <p:spPr/>
        <p:txBody>
          <a:bodyPr>
            <a:normAutofit/>
          </a:bodyPr>
          <a:lstStyle/>
          <a:p>
            <a:pPr marL="0" indent="0">
              <a:buNone/>
            </a:pPr>
            <a:r>
              <a:rPr lang="en-US" sz="3600" dirty="0">
                <a:latin typeface="Arial" panose="020B0604020202020204" pitchFamily="34" charset="0"/>
                <a:cs typeface="Arial" panose="020B0604020202020204" pitchFamily="34" charset="0"/>
              </a:rPr>
              <a:t>Examples. </a:t>
            </a:r>
            <a:endParaRPr lang="en-ZA" sz="3600" dirty="0">
              <a:latin typeface="Arial" panose="020B0604020202020204" pitchFamily="34" charset="0"/>
              <a:cs typeface="Arial" panose="020B0604020202020204" pitchFamily="34" charset="0"/>
            </a:endParaRPr>
          </a:p>
          <a:p>
            <a:pPr lvl="0"/>
            <a:r>
              <a:rPr lang="en-US" sz="3600" dirty="0">
                <a:latin typeface="Arial" panose="020B0604020202020204" pitchFamily="34" charset="0"/>
                <a:cs typeface="Arial" panose="020B0604020202020204" pitchFamily="34" charset="0"/>
              </a:rPr>
              <a:t>X wants to kill Y, she shoots at Y, But the bullet is deflected by a stone, misses Y and hits Z instead</a:t>
            </a:r>
            <a:r>
              <a:rPr lang="en-US" sz="3600" dirty="0" smtClean="0">
                <a:latin typeface="Arial" panose="020B0604020202020204" pitchFamily="34" charset="0"/>
                <a:cs typeface="Arial" panose="020B0604020202020204" pitchFamily="34" charset="0"/>
              </a:rPr>
              <a:t>.</a:t>
            </a:r>
          </a:p>
          <a:p>
            <a:pPr lvl="0"/>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South </a:t>
            </a:r>
            <a:r>
              <a:rPr lang="en-US" sz="3600" dirty="0">
                <a:latin typeface="Arial" panose="020B0604020202020204" pitchFamily="34" charset="0"/>
                <a:cs typeface="Arial" panose="020B0604020202020204" pitchFamily="34" charset="0"/>
              </a:rPr>
              <a:t>African courts have laid down the following guidelines with regard to these </a:t>
            </a:r>
            <a:r>
              <a:rPr lang="en-US" sz="3600" dirty="0" err="1" smtClean="0">
                <a:latin typeface="Arial" panose="020B0604020202020204" pitchFamily="34" charset="0"/>
                <a:cs typeface="Arial" panose="020B0604020202020204" pitchFamily="34" charset="0"/>
              </a:rPr>
              <a:t>aberratio</a:t>
            </a:r>
            <a:r>
              <a:rPr lang="en-US" sz="3600" dirty="0" smtClean="0">
                <a:latin typeface="Arial" panose="020B0604020202020204" pitchFamily="34" charset="0"/>
                <a:cs typeface="Arial" panose="020B0604020202020204" pitchFamily="34" charset="0"/>
              </a:rPr>
              <a:t> ictus situations:</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650134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ABERRATIO ICTUS(continued) </a:t>
            </a:r>
            <a:endParaRPr lang="en-ZA" dirty="0"/>
          </a:p>
        </p:txBody>
      </p:sp>
      <p:sp>
        <p:nvSpPr>
          <p:cNvPr id="3" name="Content Placeholder 2"/>
          <p:cNvSpPr>
            <a:spLocks noGrp="1"/>
          </p:cNvSpPr>
          <p:nvPr>
            <p:ph idx="1"/>
          </p:nvPr>
        </p:nvSpPr>
        <p:spPr/>
        <p:txBody>
          <a:bodyPr>
            <a:noAutofit/>
          </a:bodyPr>
          <a:lstStyle/>
          <a:p>
            <a:pPr algn="just"/>
            <a:r>
              <a:rPr lang="en-US" sz="3200" dirty="0">
                <a:latin typeface="Arial" panose="020B0604020202020204" pitchFamily="34" charset="0"/>
                <a:cs typeface="Arial" panose="020B0604020202020204" pitchFamily="34" charset="0"/>
              </a:rPr>
              <a:t>It will be accepted that X had an intention to murder z if X foresaw that the shot or blow could hit and kill Z, but the bullet is deflected</a:t>
            </a:r>
            <a:r>
              <a:rPr lang="en-US" sz="3200"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dolus</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eventualis</a:t>
            </a:r>
            <a:r>
              <a:rPr lang="en-US" sz="3200" dirty="0" smtClean="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 knew that her shot or blow could hit and kill Y and Z (</a:t>
            </a:r>
            <a:r>
              <a:rPr lang="en-US" sz="3200" b="1" dirty="0" err="1">
                <a:latin typeface="Arial" panose="020B0604020202020204" pitchFamily="34" charset="0"/>
                <a:cs typeface="Arial" panose="020B0604020202020204" pitchFamily="34" charset="0"/>
              </a:rPr>
              <a:t>dolus</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directus</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As regards Y, the person that X initially wanted to murder, X could be charged with the attempted murder of Y. </a:t>
            </a:r>
            <a:endParaRPr lang="en-ZA"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462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1747</Words>
  <Application>Microsoft Office PowerPoint</Application>
  <PresentationFormat>Widescreen</PresentationFormat>
  <Paragraphs>102</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Black</vt:lpstr>
      <vt:lpstr>Calibri</vt:lpstr>
      <vt:lpstr>Calibri Light</vt:lpstr>
      <vt:lpstr>Office Theme</vt:lpstr>
      <vt:lpstr>MR. GOMOTSEGANG MOKOKA</vt:lpstr>
      <vt:lpstr>CULPABILITY  </vt:lpstr>
      <vt:lpstr>CULPABILITY (continued)</vt:lpstr>
      <vt:lpstr>CULPABILITY (continued)</vt:lpstr>
      <vt:lpstr>INTENTION </vt:lpstr>
      <vt:lpstr>INTENTION (continued)</vt:lpstr>
      <vt:lpstr> INTENTION (continued)</vt:lpstr>
      <vt:lpstr>DIRECT INTENTION</vt:lpstr>
      <vt:lpstr>INDIRECT INTENTION</vt:lpstr>
      <vt:lpstr>DOLUS EVENTUALIS</vt:lpstr>
      <vt:lpstr>Dolus eventualis (continued)</vt:lpstr>
      <vt:lpstr>Dolus eventualis (continued)</vt:lpstr>
      <vt:lpstr>TEST FOR INTENTION</vt:lpstr>
      <vt:lpstr>CONTEMPORANEITY</vt:lpstr>
      <vt:lpstr>CRIMINAL CAPACITY</vt:lpstr>
      <vt:lpstr>CRIMINAL CAPACITY (continued)</vt:lpstr>
      <vt:lpstr>MISTAKE  </vt:lpstr>
      <vt:lpstr>MISTAKE (continued)  </vt:lpstr>
      <vt:lpstr>MISTAKE (continued)</vt:lpstr>
      <vt:lpstr>MISTAKE (continued)</vt:lpstr>
      <vt:lpstr>MISTAKE (continued) </vt:lpstr>
      <vt:lpstr>ABERRATIO ICTUS </vt:lpstr>
      <vt:lpstr>ABERRATIO ICTUS (continued)</vt:lpstr>
      <vt:lpstr>ABERRATIO ICTUS(continued) </vt:lpstr>
    </vt:vector>
  </TitlesOfParts>
  <Company>UNISA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Naidoo, Kamban</dc:creator>
  <cp:lastModifiedBy>Naidoo, Kamban</cp:lastModifiedBy>
  <cp:revision>41</cp:revision>
  <dcterms:created xsi:type="dcterms:W3CDTF">2018-02-23T06:28:46Z</dcterms:created>
  <dcterms:modified xsi:type="dcterms:W3CDTF">2018-03-16T15:15:23Z</dcterms:modified>
</cp:coreProperties>
</file>