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9" r:id="rId3"/>
    <p:sldId id="271" r:id="rId4"/>
    <p:sldId id="274" r:id="rId5"/>
    <p:sldId id="269" r:id="rId6"/>
    <p:sldId id="273" r:id="rId7"/>
    <p:sldId id="262" r:id="rId8"/>
    <p:sldId id="275" r:id="rId9"/>
    <p:sldId id="280" r:id="rId10"/>
    <p:sldId id="278" r:id="rId11"/>
    <p:sldId id="281" r:id="rId12"/>
    <p:sldId id="282" r:id="rId13"/>
    <p:sldId id="279" r:id="rId14"/>
    <p:sldId id="277" r:id="rId15"/>
    <p:sldId id="276" r:id="rId16"/>
    <p:sldId id="283" r:id="rId17"/>
    <p:sldId id="284"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6" d="100"/>
          <a:sy n="76" d="100"/>
        </p:scale>
        <p:origin x="-90"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3873A1-4C5B-4B45-85D6-1496F8C6DDF8}" type="datetimeFigureOut">
              <a:rPr lang="en-US" smtClean="0"/>
              <a:t>10/11/2018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E028E-FB9F-486E-84D5-BA96CFC64DC6}" type="slidenum">
              <a:rPr lang="en-US" smtClean="0"/>
              <a:t>‹#›</a:t>
            </a:fld>
            <a:endParaRPr lang="en-US" dirty="0"/>
          </a:p>
        </p:txBody>
      </p:sp>
    </p:spTree>
    <p:extLst>
      <p:ext uri="{BB962C8B-B14F-4D97-AF65-F5344CB8AC3E}">
        <p14:creationId xmlns:p14="http://schemas.microsoft.com/office/powerpoint/2010/main" val="3274528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Welcome</a:t>
            </a:r>
            <a:r>
              <a:rPr lang="en-US" altLang="en-US" baseline="0" dirty="0" smtClean="0"/>
              <a:t> to this presentation on language effects.  I am Lungelwa Phakathi one of the lecturers in the English Studies Department.  Many people struggle with the analysis of language and I hope these slides will help to give you a start if you are also struggling.  Language has more effects than the few that will be discussed here, however understanding these will hopefully improve your critical awareness of other effects.  Please note that due to length limits, not all effects will be discussed in one podcast; expect a continuation.</a:t>
            </a:r>
          </a:p>
          <a:p>
            <a:pPr eaLnBrk="1" hangingPunct="1">
              <a:spcBef>
                <a:spcPct val="0"/>
              </a:spcBef>
            </a:pPr>
            <a:endParaRPr lang="en-US" altLang="en-US" baseline="0" dirty="0" smtClean="0"/>
          </a:p>
          <a:p>
            <a:pPr eaLnBrk="1" hangingPunct="1">
              <a:spcBef>
                <a:spcPct val="0"/>
              </a:spcBef>
            </a:pPr>
            <a:r>
              <a:rPr lang="en-US" altLang="en-US" baseline="0" dirty="0" smtClean="0"/>
              <a:t>I am also hoping to equip you with a simple skill of making learning part of your lifestyle by involving friends and family.</a:t>
            </a:r>
            <a:endParaRPr lang="en-US" altLang="en-US" dirty="0" smtClean="0"/>
          </a:p>
          <a:p>
            <a:pPr eaLnBrk="1" hangingPunct="1">
              <a:spcBef>
                <a:spcPct val="0"/>
              </a:spcBef>
            </a:pPr>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03BD4708-DECE-47CF-B186-96A524EB2F36}" type="slidenum">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smtClean="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79921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3635" y="278295"/>
            <a:ext cx="6845936" cy="2405271"/>
          </a:xfrm>
        </p:spPr>
        <p:txBody>
          <a:bodyPr anchor="t">
            <a:normAutofit/>
          </a:bodyPr>
          <a:lstStyle>
            <a:lvl1pPr algn="l">
              <a:defRPr sz="3200" b="1"/>
            </a:lvl1pPr>
          </a:lstStyle>
          <a:p>
            <a:r>
              <a:rPr lang="en-US" smtClean="0"/>
              <a:t>Click to edit Master title style</a:t>
            </a:r>
            <a:endParaRPr lang="en-US" dirty="0"/>
          </a:p>
        </p:txBody>
      </p:sp>
      <p:sp>
        <p:nvSpPr>
          <p:cNvPr id="3" name="Subtitle 2"/>
          <p:cNvSpPr>
            <a:spLocks noGrp="1"/>
          </p:cNvSpPr>
          <p:nvPr>
            <p:ph type="subTitle" idx="1"/>
          </p:nvPr>
        </p:nvSpPr>
        <p:spPr>
          <a:xfrm>
            <a:off x="383635" y="2941983"/>
            <a:ext cx="2870284" cy="2315817"/>
          </a:xfrm>
        </p:spPr>
        <p:txBody>
          <a:bodyPr rtlCol="0">
            <a:normAutofit/>
          </a:bodyPr>
          <a:lstStyle>
            <a:lvl1pPr marL="0" indent="0" algn="l" defTabSz="457200" rtl="0" eaLnBrk="1" latinLnBrk="0" hangingPunct="1">
              <a:spcBef>
                <a:spcPct val="0"/>
              </a:spcBef>
              <a:buNone/>
              <a:defRPr lang="en-US" sz="2400" b="1" kern="1200">
                <a:solidFill>
                  <a:schemeClr val="tx1">
                    <a:lumMod val="50000"/>
                    <a:lumOff val="50000"/>
                  </a:schemeClr>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78ADBB2-EFC7-4AB4-85A3-E0C8AF3F1C14}" type="datetimeFigureOut">
              <a:rPr lang="en-US"/>
              <a:pPr>
                <a:defRPr/>
              </a:pPr>
              <a:t>10/11/2018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E41474C-3564-4686-9073-E55483914253}" type="slidenum">
              <a:rPr lang="en-US"/>
              <a:pPr>
                <a:defRPr/>
              </a:pPr>
              <a:t>‹#›</a:t>
            </a:fld>
            <a:endParaRPr lang="en-US" dirty="0"/>
          </a:p>
        </p:txBody>
      </p:sp>
    </p:spTree>
    <p:extLst>
      <p:ext uri="{BB962C8B-B14F-4D97-AF65-F5344CB8AC3E}">
        <p14:creationId xmlns:p14="http://schemas.microsoft.com/office/powerpoint/2010/main" val="1853156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0528719-1C9B-4E65-9C44-818D22454847}" type="datetimeFigureOut">
              <a:rPr lang="en-US"/>
              <a:pPr>
                <a:defRPr/>
              </a:pPr>
              <a:t>10/11/2018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3D73A09-F1ED-4A57-AFAF-2C76D8FA4C94}" type="slidenum">
              <a:rPr lang="en-US"/>
              <a:pPr>
                <a:defRPr/>
              </a:pPr>
              <a:t>‹#›</a:t>
            </a:fld>
            <a:endParaRPr lang="en-US" dirty="0"/>
          </a:p>
        </p:txBody>
      </p:sp>
    </p:spTree>
    <p:extLst>
      <p:ext uri="{BB962C8B-B14F-4D97-AF65-F5344CB8AC3E}">
        <p14:creationId xmlns:p14="http://schemas.microsoft.com/office/powerpoint/2010/main" val="251700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026400" y="1600202"/>
            <a:ext cx="3556000" cy="4184373"/>
          </a:xfrm>
        </p:spPr>
        <p:txBody>
          <a:bodyPr>
            <a:normAutofit/>
          </a:bodyPr>
          <a:lstStyle>
            <a:lvl1pPr marL="0" indent="0">
              <a:lnSpc>
                <a:spcPct val="150000"/>
              </a:lnSpc>
              <a:buFontTx/>
              <a:buNone/>
              <a:defRPr sz="1600"/>
            </a:lvl1pPr>
            <a:lvl2pPr marL="0" indent="0">
              <a:lnSpc>
                <a:spcPct val="150000"/>
              </a:lnSpc>
              <a:buFontTx/>
              <a:buNone/>
              <a:defRPr sz="1600"/>
            </a:lvl2pPr>
            <a:lvl3pPr marL="0" indent="0">
              <a:lnSpc>
                <a:spcPct val="150000"/>
              </a:lnSpc>
              <a:buFontTx/>
              <a:buNone/>
              <a:defRPr sz="1600"/>
            </a:lvl3pPr>
            <a:lvl4pPr marL="0" indent="0">
              <a:lnSpc>
                <a:spcPct val="150000"/>
              </a:lnSpc>
              <a:buFontTx/>
              <a:buNone/>
              <a:defRPr sz="1600"/>
            </a:lvl4pPr>
            <a:lvl5pPr marL="0" indent="0">
              <a:lnSpc>
                <a:spcPct val="150000"/>
              </a:lnSpc>
              <a:buFontTx/>
              <a:buNone/>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2"/>
          <p:cNvSpPr>
            <a:spLocks noGrp="1"/>
          </p:cNvSpPr>
          <p:nvPr>
            <p:ph type="pic" idx="13"/>
          </p:nvPr>
        </p:nvSpPr>
        <p:spPr>
          <a:xfrm>
            <a:off x="609600" y="1600201"/>
            <a:ext cx="7315200" cy="4184373"/>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5" name="Date Placeholder 3"/>
          <p:cNvSpPr>
            <a:spLocks noGrp="1"/>
          </p:cNvSpPr>
          <p:nvPr>
            <p:ph type="dt" sz="half" idx="14"/>
          </p:nvPr>
        </p:nvSpPr>
        <p:spPr/>
        <p:txBody>
          <a:bodyPr/>
          <a:lstStyle>
            <a:lvl1pPr>
              <a:defRPr/>
            </a:lvl1pPr>
          </a:lstStyle>
          <a:p>
            <a:pPr>
              <a:defRPr/>
            </a:pPr>
            <a:fld id="{B5FB4F40-ECDA-45CC-8240-ECEA60712C7C}" type="datetimeFigureOut">
              <a:rPr lang="en-US"/>
              <a:pPr>
                <a:defRPr/>
              </a:pPr>
              <a:t>10/11/2018</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dirty="0"/>
          </a:p>
        </p:txBody>
      </p:sp>
      <p:sp>
        <p:nvSpPr>
          <p:cNvPr id="8" name="Slide Number Placeholder 5"/>
          <p:cNvSpPr>
            <a:spLocks noGrp="1"/>
          </p:cNvSpPr>
          <p:nvPr>
            <p:ph type="sldNum" sz="quarter" idx="16"/>
          </p:nvPr>
        </p:nvSpPr>
        <p:spPr/>
        <p:txBody>
          <a:bodyPr/>
          <a:lstStyle>
            <a:lvl1pPr>
              <a:defRPr/>
            </a:lvl1pPr>
          </a:lstStyle>
          <a:p>
            <a:pPr>
              <a:defRPr/>
            </a:pPr>
            <a:fld id="{2D907A71-1EC6-4A89-9EE2-47CDAF0B342F}" type="slidenum">
              <a:rPr lang="en-US"/>
              <a:pPr>
                <a:defRPr/>
              </a:pPr>
              <a:t>‹#›</a:t>
            </a:fld>
            <a:endParaRPr lang="en-US" dirty="0"/>
          </a:p>
        </p:txBody>
      </p:sp>
    </p:spTree>
    <p:extLst>
      <p:ext uri="{BB962C8B-B14F-4D97-AF65-F5344CB8AC3E}">
        <p14:creationId xmlns:p14="http://schemas.microsoft.com/office/powerpoint/2010/main" val="4121818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2389717" y="612775"/>
            <a:ext cx="7315200" cy="4114800"/>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2389717" y="5367338"/>
            <a:ext cx="7315200" cy="5961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0E6739-370F-48F5-A167-96848515D4A7}" type="datetimeFigureOut">
              <a:rPr lang="en-US"/>
              <a:pPr>
                <a:defRPr/>
              </a:pPr>
              <a:t>10/11/2018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042C6BD-50CC-4610-9235-2AB04B725713}" type="slidenum">
              <a:rPr lang="en-US"/>
              <a:pPr>
                <a:defRPr/>
              </a:pPr>
              <a:t>‹#›</a:t>
            </a:fld>
            <a:endParaRPr lang="en-US" dirty="0"/>
          </a:p>
        </p:txBody>
      </p:sp>
    </p:spTree>
    <p:extLst>
      <p:ext uri="{BB962C8B-B14F-4D97-AF65-F5344CB8AC3E}">
        <p14:creationId xmlns:p14="http://schemas.microsoft.com/office/powerpoint/2010/main" val="163705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2927A5C-D4D4-48B5-B655-F05509102010}" type="datetimeFigureOut">
              <a:rPr lang="en-US"/>
              <a:pPr>
                <a:defRPr/>
              </a:pPr>
              <a:t>10/11/2018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3D85A62-A964-43AE-9CB9-E9008F3C6C11}" type="slidenum">
              <a:rPr lang="en-US"/>
              <a:pPr>
                <a:defRPr/>
              </a:pPr>
              <a:t>‹#›</a:t>
            </a:fld>
            <a:endParaRPr lang="en-US" dirty="0"/>
          </a:p>
        </p:txBody>
      </p:sp>
    </p:spTree>
    <p:extLst>
      <p:ext uri="{BB962C8B-B14F-4D97-AF65-F5344CB8AC3E}">
        <p14:creationId xmlns:p14="http://schemas.microsoft.com/office/powerpoint/2010/main" val="1699662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Content Placeholder 2"/>
          <p:cNvSpPr>
            <a:spLocks noGrp="1"/>
          </p:cNvSpPr>
          <p:nvPr>
            <p:ph sz="half" idx="1"/>
          </p:nvPr>
        </p:nvSpPr>
        <p:spPr>
          <a:xfrm>
            <a:off x="660401" y="1600202"/>
            <a:ext cx="53091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70440" y="1600202"/>
            <a:ext cx="53119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36DBF9C-E81D-479B-AE2A-95814880A2A9}" type="datetimeFigureOut">
              <a:rPr lang="en-US"/>
              <a:pPr>
                <a:defRPr/>
              </a:pPr>
              <a:t>10/11/2018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ED9280A-9546-4664-B8E9-6EF0B53FC037}" type="slidenum">
              <a:rPr lang="en-US"/>
              <a:pPr>
                <a:defRPr/>
              </a:pPr>
              <a:t>‹#›</a:t>
            </a:fld>
            <a:endParaRPr lang="en-US" dirty="0"/>
          </a:p>
        </p:txBody>
      </p:sp>
    </p:spTree>
    <p:extLst>
      <p:ext uri="{BB962C8B-B14F-4D97-AF65-F5344CB8AC3E}">
        <p14:creationId xmlns:p14="http://schemas.microsoft.com/office/powerpoint/2010/main" val="3804847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E80CAF4-70C5-4CFE-B86C-2A5C2FE7E0BB}" type="datetimeFigureOut">
              <a:rPr lang="en-US"/>
              <a:pPr>
                <a:defRPr/>
              </a:pPr>
              <a:t>10/11/2018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1BF94B8-DACB-41E4-BC88-19E8355F7018}" type="slidenum">
              <a:rPr lang="en-US"/>
              <a:pPr>
                <a:defRPr/>
              </a:pPr>
              <a:t>‹#›</a:t>
            </a:fld>
            <a:endParaRPr lang="en-US" dirty="0"/>
          </a:p>
        </p:txBody>
      </p:sp>
    </p:spTree>
    <p:extLst>
      <p:ext uri="{BB962C8B-B14F-4D97-AF65-F5344CB8AC3E}">
        <p14:creationId xmlns:p14="http://schemas.microsoft.com/office/powerpoint/2010/main" val="4022344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AE38AB-94A3-4FB7-97F5-E48E3CF30914}" type="datetimeFigureOut">
              <a:rPr lang="en-US"/>
              <a:pPr>
                <a:defRPr/>
              </a:pPr>
              <a:t>10/11/2018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25ECD5-EBD3-45CE-98A4-1FD237A8263F}" type="slidenum">
              <a:rPr lang="en-US"/>
              <a:pPr>
                <a:defRPr/>
              </a:pPr>
              <a:t>‹#›</a:t>
            </a:fld>
            <a:endParaRPr lang="en-US" dirty="0"/>
          </a:p>
        </p:txBody>
      </p:sp>
    </p:spTree>
    <p:extLst>
      <p:ext uri="{BB962C8B-B14F-4D97-AF65-F5344CB8AC3E}">
        <p14:creationId xmlns:p14="http://schemas.microsoft.com/office/powerpoint/2010/main" val="1335987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pic>
        <p:nvPicPr>
          <p:cNvPr id="2" name="Picture 6" descr="Back.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31" y="0"/>
            <a:ext cx="122232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746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416BABA-8B18-4AEA-9EC2-340EB9066762}" type="datetimeFigureOut">
              <a:rPr lang="en-US"/>
              <a:pPr>
                <a:defRPr/>
              </a:pPr>
              <a:t>10/11/2018</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0C2CEAA-6828-42F9-8891-6903316093D1}" type="slidenum">
              <a:rPr lang="en-US"/>
              <a:pPr>
                <a:defRPr/>
              </a:pPr>
              <a:t>‹#›</a:t>
            </a:fld>
            <a:endParaRPr lang="en-US" dirty="0"/>
          </a:p>
        </p:txBody>
      </p:sp>
      <p:pic>
        <p:nvPicPr>
          <p:cNvPr id="1031" name="Picture 11" descr="Inside.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31" y="19051"/>
            <a:ext cx="12207631"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59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defTabSz="457200" rtl="0" eaLnBrk="1" fontAlgn="base" hangingPunct="1">
        <a:spcBef>
          <a:spcPct val="0"/>
        </a:spcBef>
        <a:spcAft>
          <a:spcPct val="0"/>
        </a:spcAft>
        <a:defRPr sz="4400" kern="1200">
          <a:solidFill>
            <a:schemeClr val="tx1"/>
          </a:solidFill>
          <a:latin typeface="Arial" pitchFamily="34" charset="0"/>
          <a:ea typeface="+mj-ea"/>
          <a:cs typeface="Arial" pitchFamily="34" charset="0"/>
        </a:defRPr>
      </a:lvl1pPr>
      <a:lvl2pPr algn="ctr" defTabSz="457200" rtl="0" eaLnBrk="1" fontAlgn="base" hangingPunct="1">
        <a:spcBef>
          <a:spcPct val="0"/>
        </a:spcBef>
        <a:spcAft>
          <a:spcPct val="0"/>
        </a:spcAft>
        <a:defRPr sz="4400">
          <a:solidFill>
            <a:schemeClr val="tx1"/>
          </a:solidFill>
          <a:latin typeface="Arial" pitchFamily="34" charset="0"/>
          <a:cs typeface="Arial" pitchFamily="34" charset="0"/>
        </a:defRPr>
      </a:lvl2pPr>
      <a:lvl3pPr algn="ctr" defTabSz="457200" rtl="0" eaLnBrk="1" fontAlgn="base" hangingPunct="1">
        <a:spcBef>
          <a:spcPct val="0"/>
        </a:spcBef>
        <a:spcAft>
          <a:spcPct val="0"/>
        </a:spcAft>
        <a:defRPr sz="4400">
          <a:solidFill>
            <a:schemeClr val="tx1"/>
          </a:solidFill>
          <a:latin typeface="Arial" pitchFamily="34" charset="0"/>
          <a:cs typeface="Arial" pitchFamily="34" charset="0"/>
        </a:defRPr>
      </a:lvl3pPr>
      <a:lvl4pPr algn="ctr" defTabSz="457200" rtl="0" eaLnBrk="1" fontAlgn="base" hangingPunct="1">
        <a:spcBef>
          <a:spcPct val="0"/>
        </a:spcBef>
        <a:spcAft>
          <a:spcPct val="0"/>
        </a:spcAft>
        <a:defRPr sz="4400">
          <a:solidFill>
            <a:schemeClr val="tx1"/>
          </a:solidFill>
          <a:latin typeface="Arial" pitchFamily="34" charset="0"/>
          <a:cs typeface="Arial" pitchFamily="34" charset="0"/>
        </a:defRPr>
      </a:lvl4pPr>
      <a:lvl5pPr algn="ctr" defTabSz="457200" rtl="0" eaLnBrk="1" fontAlgn="base" hangingPunct="1">
        <a:spcBef>
          <a:spcPct val="0"/>
        </a:spcBef>
        <a:spcAft>
          <a:spcPct val="0"/>
        </a:spcAft>
        <a:defRPr sz="4400">
          <a:solidFill>
            <a:schemeClr val="tx1"/>
          </a:solidFill>
          <a:latin typeface="Arial" pitchFamily="34" charset="0"/>
          <a:cs typeface="Arial" pitchFamily="34" charset="0"/>
        </a:defRPr>
      </a:lvl5pPr>
      <a:lvl6pPr marL="457200" algn="ctr" defTabSz="457200" rtl="0" eaLnBrk="1" fontAlgn="base" hangingPunct="1">
        <a:spcBef>
          <a:spcPct val="0"/>
        </a:spcBef>
        <a:spcAft>
          <a:spcPct val="0"/>
        </a:spcAft>
        <a:defRPr sz="4400">
          <a:solidFill>
            <a:schemeClr val="tx1"/>
          </a:solidFill>
          <a:latin typeface="Arial" pitchFamily="34" charset="0"/>
          <a:cs typeface="Arial" pitchFamily="34" charset="0"/>
        </a:defRPr>
      </a:lvl6pPr>
      <a:lvl7pPr marL="914400" algn="ctr" defTabSz="457200" rtl="0" eaLnBrk="1" fontAlgn="base" hangingPunct="1">
        <a:spcBef>
          <a:spcPct val="0"/>
        </a:spcBef>
        <a:spcAft>
          <a:spcPct val="0"/>
        </a:spcAft>
        <a:defRPr sz="4400">
          <a:solidFill>
            <a:schemeClr val="tx1"/>
          </a:solidFill>
          <a:latin typeface="Arial" pitchFamily="34" charset="0"/>
          <a:cs typeface="Arial" pitchFamily="34" charset="0"/>
        </a:defRPr>
      </a:lvl7pPr>
      <a:lvl8pPr marL="1371600" algn="ctr" defTabSz="457200" rtl="0" eaLnBrk="1" fontAlgn="base" hangingPunct="1">
        <a:spcBef>
          <a:spcPct val="0"/>
        </a:spcBef>
        <a:spcAft>
          <a:spcPct val="0"/>
        </a:spcAft>
        <a:defRPr sz="4400">
          <a:solidFill>
            <a:schemeClr val="tx1"/>
          </a:solidFill>
          <a:latin typeface="Arial" pitchFamily="34" charset="0"/>
          <a:cs typeface="Arial" pitchFamily="34" charset="0"/>
        </a:defRPr>
      </a:lvl8pPr>
      <a:lvl9pPr marL="1828800" algn="ctr" defTabSz="457200" rtl="0" eaLnBrk="1" fontAlgn="base" hangingPunct="1">
        <a:spcBef>
          <a:spcPct val="0"/>
        </a:spcBef>
        <a:spcAft>
          <a:spcPct val="0"/>
        </a:spcAft>
        <a:defRPr sz="4400">
          <a:solidFill>
            <a:schemeClr val="tx1"/>
          </a:solidFill>
          <a:latin typeface="Arial" pitchFamily="34" charset="0"/>
          <a:cs typeface="Arial" pitchFamily="34"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tabannc@unisa.ac.za" TargetMode="External"/><Relationship Id="rId3" Type="http://schemas.openxmlformats.org/officeDocument/2006/relationships/image" Target="../media/image3.jpeg"/><Relationship Id="rId7" Type="http://schemas.openxmlformats.org/officeDocument/2006/relationships/hyperlink" Target="mailto:Lephammk@unisa.ac.z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mokoend@unisa.ac.za" TargetMode="External"/><Relationship Id="rId5" Type="http://schemas.openxmlformats.org/officeDocument/2006/relationships/hyperlink" Target="mailto:naidos2@unisa.ac.za" TargetMode="External"/><Relationship Id="rId4" Type="http://schemas.openxmlformats.org/officeDocument/2006/relationships/hyperlink" Target="mailto:ralusm@unisa.ac.za" TargetMode="External"/><Relationship Id="rId9" Type="http://schemas.openxmlformats.org/officeDocument/2006/relationships/hyperlink" Target="mailto:shisij@unisa.ac.za"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descr="Front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8822" y="0"/>
            <a:ext cx="992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12"/>
          <p:cNvSpPr>
            <a:spLocks noGrp="1"/>
          </p:cNvSpPr>
          <p:nvPr>
            <p:ph type="ctrTitle"/>
          </p:nvPr>
        </p:nvSpPr>
        <p:spPr>
          <a:xfrm>
            <a:off x="487990" y="259706"/>
            <a:ext cx="7166844" cy="2163463"/>
          </a:xfrm>
        </p:spPr>
        <p:txBody>
          <a:bodyPr>
            <a:normAutofit fontScale="90000"/>
          </a:bodyPr>
          <a:lstStyle/>
          <a:p>
            <a:pPr eaLnBrk="1" hangingPunct="1"/>
            <a:r>
              <a:rPr lang="en-US" altLang="en-US" sz="4800" dirty="0" smtClean="0"/>
              <a:t>ENN1504</a:t>
            </a:r>
            <a:br>
              <a:rPr lang="en-US" altLang="en-US" sz="4800" dirty="0" smtClean="0"/>
            </a:br>
            <a:r>
              <a:rPr lang="en-US" altLang="en-US" sz="4800" dirty="0" smtClean="0"/>
              <a:t>ASSIGNMENTS RECAP</a:t>
            </a:r>
            <a:br>
              <a:rPr lang="en-US" altLang="en-US" sz="4800" dirty="0" smtClean="0"/>
            </a:br>
            <a:endParaRPr lang="en-US" altLang="en-US" sz="4800" dirty="0" smtClean="0"/>
          </a:p>
        </p:txBody>
      </p:sp>
      <p:sp>
        <p:nvSpPr>
          <p:cNvPr id="15" name="Subtitle 14"/>
          <p:cNvSpPr>
            <a:spLocks noGrp="1"/>
          </p:cNvSpPr>
          <p:nvPr>
            <p:ph type="subTitle" idx="1"/>
          </p:nvPr>
        </p:nvSpPr>
        <p:spPr>
          <a:xfrm>
            <a:off x="58049" y="1706478"/>
            <a:ext cx="6987574" cy="3182391"/>
          </a:xfrm>
        </p:spPr>
        <p:txBody>
          <a:bodyPr>
            <a:normAutofit/>
          </a:bodyPr>
          <a:lstStyle/>
          <a:p>
            <a:pPr fontAlgn="auto">
              <a:spcAft>
                <a:spcPts val="0"/>
              </a:spcAft>
              <a:defRPr/>
            </a:pPr>
            <a:r>
              <a:rPr lang="en-US" dirty="0" smtClean="0"/>
              <a:t>For enquiries:</a:t>
            </a:r>
            <a:endParaRPr dirty="0" smtClean="0"/>
          </a:p>
          <a:p>
            <a:pPr fontAlgn="auto">
              <a:spcAft>
                <a:spcPts val="0"/>
              </a:spcAft>
              <a:defRPr/>
            </a:pPr>
            <a:r>
              <a:rPr lang="en-US" dirty="0" smtClean="0">
                <a:hlinkClick r:id="rId4"/>
              </a:rPr>
              <a:t>ralusm@unisa.ac.za</a:t>
            </a:r>
            <a:endParaRPr lang="en-US" dirty="0" smtClean="0"/>
          </a:p>
          <a:p>
            <a:pPr fontAlgn="auto">
              <a:spcAft>
                <a:spcPts val="0"/>
              </a:spcAft>
              <a:defRPr/>
            </a:pPr>
            <a:r>
              <a:rPr lang="en-US" dirty="0" smtClean="0">
                <a:hlinkClick r:id="rId5"/>
              </a:rPr>
              <a:t>shandtp@unisa.ac.za</a:t>
            </a:r>
          </a:p>
          <a:p>
            <a:pPr fontAlgn="auto">
              <a:spcAft>
                <a:spcPts val="0"/>
              </a:spcAft>
              <a:defRPr/>
            </a:pPr>
            <a:r>
              <a:rPr lang="en-US" dirty="0" smtClean="0">
                <a:hlinkClick r:id="rId5"/>
              </a:rPr>
              <a:t>naidos2@unisa.ac.za</a:t>
            </a:r>
            <a:endParaRPr lang="en-US" dirty="0" smtClean="0"/>
          </a:p>
          <a:p>
            <a:pPr fontAlgn="auto">
              <a:spcAft>
                <a:spcPts val="0"/>
              </a:spcAft>
              <a:defRPr/>
            </a:pPr>
            <a:r>
              <a:rPr lang="en-US" dirty="0" smtClean="0">
                <a:hlinkClick r:id="rId6"/>
              </a:rPr>
              <a:t>mokoeds@unisa.ac.za</a:t>
            </a:r>
            <a:endParaRPr lang="en-US" dirty="0" smtClean="0"/>
          </a:p>
          <a:p>
            <a:pPr fontAlgn="auto">
              <a:spcAft>
                <a:spcPts val="0"/>
              </a:spcAft>
              <a:defRPr/>
            </a:pPr>
            <a:r>
              <a:rPr lang="en-US" dirty="0" smtClean="0">
                <a:hlinkClick r:id="rId7"/>
              </a:rPr>
              <a:t>baloymr@unisa.ac.za</a:t>
            </a:r>
            <a:endParaRPr lang="en-US" dirty="0" smtClean="0"/>
          </a:p>
          <a:p>
            <a:pPr fontAlgn="auto">
              <a:spcAft>
                <a:spcPts val="0"/>
              </a:spcAft>
              <a:defRPr/>
            </a:pPr>
            <a:r>
              <a:rPr lang="en-US" dirty="0" smtClean="0">
                <a:hlinkClick r:id="rId8"/>
              </a:rPr>
              <a:t>tabannc@unisa.ac.za</a:t>
            </a:r>
            <a:endParaRPr lang="en-US" dirty="0" smtClean="0"/>
          </a:p>
          <a:p>
            <a:pPr fontAlgn="auto">
              <a:spcAft>
                <a:spcPts val="0"/>
              </a:spcAft>
              <a:defRPr/>
            </a:pPr>
            <a:r>
              <a:rPr lang="en-US" dirty="0" smtClean="0">
                <a:hlinkClick r:id="rId9"/>
              </a:rPr>
              <a:t>shisij@unisa.ac.za</a:t>
            </a:r>
            <a:endParaRPr lang="en-US" dirty="0" smtClean="0"/>
          </a:p>
          <a:p>
            <a:pPr fontAlgn="auto">
              <a:spcAft>
                <a:spcPts val="0"/>
              </a:spcAft>
              <a:defRPr/>
            </a:pPr>
            <a:endParaRPr lang="en-US" dirty="0" smtClean="0"/>
          </a:p>
          <a:p>
            <a:pPr fontAlgn="auto">
              <a:spcAft>
                <a:spcPts val="0"/>
              </a:spcAft>
              <a:defRPr/>
            </a:pPr>
            <a:endParaRPr lang="en-US" dirty="0" smtClean="0"/>
          </a:p>
          <a:p>
            <a:pPr fontAlgn="auto">
              <a:spcAft>
                <a:spcPts val="0"/>
              </a:spcAft>
              <a:defRPr/>
            </a:pPr>
            <a:endParaRPr dirty="0"/>
          </a:p>
        </p:txBody>
      </p:sp>
    </p:spTree>
    <p:extLst>
      <p:ext uri="{BB962C8B-B14F-4D97-AF65-F5344CB8AC3E}">
        <p14:creationId xmlns:p14="http://schemas.microsoft.com/office/powerpoint/2010/main" val="100834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THIS SESSION WILL PROCEED</a:t>
            </a:r>
            <a:endParaRPr lang="en-US" dirty="0"/>
          </a:p>
        </p:txBody>
      </p:sp>
      <p:sp>
        <p:nvSpPr>
          <p:cNvPr id="3" name="Content Placeholder 2"/>
          <p:cNvSpPr>
            <a:spLocks noGrp="1"/>
          </p:cNvSpPr>
          <p:nvPr>
            <p:ph idx="1"/>
          </p:nvPr>
        </p:nvSpPr>
        <p:spPr>
          <a:xfrm>
            <a:off x="609600" y="1600202"/>
            <a:ext cx="10972800" cy="4826724"/>
          </a:xfrm>
        </p:spPr>
        <p:txBody>
          <a:bodyPr/>
          <a:lstStyle/>
          <a:p>
            <a:pPr marL="0" indent="0">
              <a:buNone/>
            </a:pPr>
            <a:r>
              <a:rPr lang="en-US" dirty="0" smtClean="0"/>
              <a:t>Reflection on Assignment 1 and planning for </a:t>
            </a:r>
          </a:p>
          <a:p>
            <a:pPr marL="0" indent="0">
              <a:buNone/>
            </a:pPr>
            <a:r>
              <a:rPr lang="en-US" dirty="0" smtClean="0"/>
              <a:t>Assignment 2</a:t>
            </a:r>
          </a:p>
          <a:p>
            <a:pPr lvl="1"/>
            <a:r>
              <a:rPr lang="en-US" dirty="0"/>
              <a:t>Developing business language </a:t>
            </a:r>
            <a:r>
              <a:rPr lang="en-US" dirty="0" smtClean="0"/>
              <a:t>skills</a:t>
            </a:r>
            <a:endParaRPr lang="en-US" dirty="0"/>
          </a:p>
          <a:p>
            <a:pPr lvl="1"/>
            <a:r>
              <a:rPr lang="en-US" dirty="0" err="1" smtClean="0"/>
              <a:t>Analysing</a:t>
            </a:r>
            <a:r>
              <a:rPr lang="en-US" dirty="0" smtClean="0"/>
              <a:t> instructions</a:t>
            </a:r>
          </a:p>
          <a:p>
            <a:pPr lvl="1"/>
            <a:r>
              <a:rPr lang="en-US" dirty="0" smtClean="0"/>
              <a:t>Content</a:t>
            </a:r>
          </a:p>
          <a:p>
            <a:pPr lvl="1"/>
            <a:r>
              <a:rPr lang="en-US" dirty="0" smtClean="0"/>
              <a:t>Format</a:t>
            </a:r>
          </a:p>
          <a:p>
            <a:pPr lvl="1"/>
            <a:r>
              <a:rPr lang="en-US" dirty="0" smtClean="0"/>
              <a:t>Style</a:t>
            </a:r>
            <a:endParaRPr lang="en-US" dirty="0"/>
          </a:p>
          <a:p>
            <a:pPr lvl="1"/>
            <a:r>
              <a:rPr lang="en-US" dirty="0" smtClean="0"/>
              <a:t>Declaration form</a:t>
            </a:r>
          </a:p>
          <a:p>
            <a:pPr marL="457200" lvl="1" indent="0">
              <a:buNone/>
            </a:pPr>
            <a:endParaRPr lang="en-US" dirty="0"/>
          </a:p>
        </p:txBody>
      </p:sp>
    </p:spTree>
    <p:extLst>
      <p:ext uri="{BB962C8B-B14F-4D97-AF65-F5344CB8AC3E}">
        <p14:creationId xmlns:p14="http://schemas.microsoft.com/office/powerpoint/2010/main" val="34227025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57385"/>
          </a:xfrm>
        </p:spPr>
        <p:txBody>
          <a:bodyPr>
            <a:normAutofit fontScale="90000"/>
          </a:bodyPr>
          <a:lstStyle/>
          <a:p>
            <a:r>
              <a:rPr lang="en-US" dirty="0" smtClean="0"/>
              <a:t>ASSIGNMENT 1 RECAPITULATION</a:t>
            </a:r>
            <a:endParaRPr lang="en-US" dirty="0"/>
          </a:p>
        </p:txBody>
      </p:sp>
      <p:sp>
        <p:nvSpPr>
          <p:cNvPr id="3" name="Content Placeholder 2"/>
          <p:cNvSpPr>
            <a:spLocks noGrp="1"/>
          </p:cNvSpPr>
          <p:nvPr>
            <p:ph idx="1"/>
          </p:nvPr>
        </p:nvSpPr>
        <p:spPr>
          <a:xfrm>
            <a:off x="304448" y="832022"/>
            <a:ext cx="11751270" cy="5880177"/>
          </a:xfrm>
        </p:spPr>
        <p:txBody>
          <a:bodyPr/>
          <a:lstStyle/>
          <a:p>
            <a:pPr marL="0" indent="0">
              <a:buNone/>
            </a:pPr>
            <a:r>
              <a:rPr lang="en-US" dirty="0" smtClean="0"/>
              <a:t>There were </a:t>
            </a:r>
            <a:r>
              <a:rPr lang="en-US" dirty="0"/>
              <a:t>t</a:t>
            </a:r>
            <a:r>
              <a:rPr lang="en-US" dirty="0" smtClean="0"/>
              <a:t>wo questions in </a:t>
            </a:r>
            <a:r>
              <a:rPr lang="en-US" smtClean="0"/>
              <a:t>the assignment</a:t>
            </a:r>
            <a:endParaRPr lang="en-US" dirty="0" smtClean="0"/>
          </a:p>
          <a:p>
            <a:r>
              <a:rPr lang="en-US" dirty="0" smtClean="0"/>
              <a:t>Instructions</a:t>
            </a:r>
          </a:p>
          <a:p>
            <a:pPr lvl="1"/>
            <a:r>
              <a:rPr lang="en-US" dirty="0" smtClean="0"/>
              <a:t>Memorandum or email confusion</a:t>
            </a:r>
          </a:p>
          <a:p>
            <a:pPr lvl="1"/>
            <a:r>
              <a:rPr lang="en-US" dirty="0" smtClean="0"/>
              <a:t>Context background information</a:t>
            </a:r>
          </a:p>
          <a:p>
            <a:pPr lvl="1"/>
            <a:r>
              <a:rPr lang="en-US" dirty="0" smtClean="0"/>
              <a:t>Length</a:t>
            </a:r>
          </a:p>
          <a:p>
            <a:pPr lvl="1"/>
            <a:r>
              <a:rPr lang="en-US" dirty="0" smtClean="0"/>
              <a:t>Content (presenting minutes of one agenda item)</a:t>
            </a:r>
          </a:p>
          <a:p>
            <a:r>
              <a:rPr lang="en-US" dirty="0" smtClean="0"/>
              <a:t>Language proficiency (5Cs)</a:t>
            </a:r>
            <a:endParaRPr lang="en-US" dirty="0"/>
          </a:p>
          <a:p>
            <a:r>
              <a:rPr lang="en-US" dirty="0"/>
              <a:t>Format</a:t>
            </a:r>
          </a:p>
          <a:p>
            <a:r>
              <a:rPr lang="en-US" dirty="0" smtClean="0"/>
              <a:t>Style (formal vs informal)</a:t>
            </a:r>
          </a:p>
          <a:p>
            <a:r>
              <a:rPr lang="en-US" dirty="0" smtClean="0"/>
              <a:t>Declaration form</a:t>
            </a:r>
            <a:endParaRPr lang="en-US" dirty="0"/>
          </a:p>
          <a:p>
            <a:pPr marL="0" indent="0">
              <a:buNone/>
            </a:pPr>
            <a:endParaRPr lang="en-US" dirty="0" smtClean="0"/>
          </a:p>
        </p:txBody>
      </p:sp>
    </p:spTree>
    <p:extLst>
      <p:ext uri="{BB962C8B-B14F-4D97-AF65-F5344CB8AC3E}">
        <p14:creationId xmlns:p14="http://schemas.microsoft.com/office/powerpoint/2010/main" val="3325897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12201900"/>
              </p:ext>
            </p:extLst>
          </p:nvPr>
        </p:nvGraphicFramePr>
        <p:xfrm>
          <a:off x="627015" y="158933"/>
          <a:ext cx="9483636" cy="6319155"/>
        </p:xfrm>
        <a:graphic>
          <a:graphicData uri="http://schemas.openxmlformats.org/drawingml/2006/table">
            <a:tbl>
              <a:tblPr firstRow="1" firstCol="1" bandRow="1"/>
              <a:tblGrid>
                <a:gridCol w="4741818">
                  <a:extLst>
                    <a:ext uri="{9D8B030D-6E8A-4147-A177-3AD203B41FA5}">
                      <a16:colId xmlns:a16="http://schemas.microsoft.com/office/drawing/2014/main" xmlns="" val="20000"/>
                    </a:ext>
                  </a:extLst>
                </a:gridCol>
                <a:gridCol w="4741818">
                  <a:extLst>
                    <a:ext uri="{9D8B030D-6E8A-4147-A177-3AD203B41FA5}">
                      <a16:colId xmlns:a16="http://schemas.microsoft.com/office/drawing/2014/main" xmlns="" val="20001"/>
                    </a:ext>
                  </a:extLst>
                </a:gridCol>
              </a:tblGrid>
              <a:tr h="484415">
                <a:tc>
                  <a:txBody>
                    <a:bodyPr/>
                    <a:lstStyle/>
                    <a:p>
                      <a:pPr marL="0" marR="0" algn="l">
                        <a:lnSpc>
                          <a:spcPct val="200000"/>
                        </a:lnSpc>
                        <a:spcBef>
                          <a:spcPts val="0"/>
                        </a:spcBef>
                        <a:spcAft>
                          <a:spcPts val="0"/>
                        </a:spcAft>
                        <a:tabLst>
                          <a:tab pos="720090" algn="l"/>
                          <a:tab pos="457200" algn="l"/>
                        </a:tabLst>
                      </a:pPr>
                      <a:r>
                        <a:rPr lang="en-US" sz="1600" b="1" dirty="0" smtClean="0">
                          <a:effectLst/>
                          <a:latin typeface="Arial"/>
                          <a:ea typeface="Times New Roman"/>
                          <a:cs typeface="Arial"/>
                        </a:rPr>
                        <a:t>Informal</a:t>
                      </a:r>
                      <a:endParaRPr lang="en-GB" sz="1600" b="1"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b="1" dirty="0" smtClean="0">
                          <a:effectLst/>
                          <a:latin typeface="Arial"/>
                          <a:ea typeface="Times New Roman"/>
                          <a:cs typeface="Arial"/>
                        </a:rPr>
                        <a:t>Formal</a:t>
                      </a:r>
                      <a:endParaRPr lang="en-GB" sz="1600" b="1"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Flexible language use</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Accurate grammar required</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Contractions used</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No contractions</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Emotional and biased tone</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Neutral tone</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Estimated and assumed/implied</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F</a:t>
                      </a:r>
                      <a:r>
                        <a:rPr lang="en-US" sz="1600" dirty="0" smtClean="0">
                          <a:effectLst/>
                          <a:latin typeface="Arial"/>
                          <a:ea typeface="Times New Roman"/>
                          <a:cs typeface="Arial"/>
                        </a:rPr>
                        <a:t>actual</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Non-standard English allowed</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Standard English required</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Time and space bound</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Transcends time and space</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800099">
                <a:tc>
                  <a:txBody>
                    <a:bodyPr/>
                    <a:lstStyle/>
                    <a:p>
                      <a:pPr marL="0" marR="0" algn="l">
                        <a:lnSpc>
                          <a:spcPct val="150000"/>
                        </a:lnSpc>
                        <a:spcBef>
                          <a:spcPts val="0"/>
                        </a:spcBef>
                        <a:spcAft>
                          <a:spcPts val="0"/>
                        </a:spcAft>
                        <a:tabLst>
                          <a:tab pos="720090" algn="l"/>
                          <a:tab pos="457200" algn="l"/>
                        </a:tabLst>
                      </a:pPr>
                      <a:r>
                        <a:rPr lang="en-US" sz="1600" dirty="0">
                          <a:effectLst/>
                          <a:latin typeface="Arial"/>
                          <a:ea typeface="Times New Roman"/>
                          <a:cs typeface="Arial"/>
                        </a:rPr>
                        <a:t>Aided communication (body language, facial features)</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Text should be self-sufficient</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Allows for non-technical vocabulary</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Technical</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642256">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Immediate feedback on misunderstanding</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Delayed or no feedback on misunderstanding</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Negotiation where stakes are high</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Serious repercussions, stakes are high</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484415">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Wordy</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tabLst>
                          <a:tab pos="720090" algn="l"/>
                          <a:tab pos="457200" algn="l"/>
                        </a:tabLst>
                      </a:pPr>
                      <a:r>
                        <a:rPr lang="en-US" sz="1600" dirty="0">
                          <a:effectLst/>
                          <a:latin typeface="Arial"/>
                          <a:ea typeface="Times New Roman"/>
                          <a:cs typeface="Arial"/>
                        </a:rPr>
                        <a:t>Concise</a:t>
                      </a:r>
                      <a:endParaRPr lang="en-GB" sz="1600" dirty="0">
                        <a:effectLst/>
                        <a:latin typeface="Arial"/>
                        <a:ea typeface="Calibri"/>
                        <a:cs typeface="Times New Roman"/>
                      </a:endParaRPr>
                    </a:p>
                  </a:txBody>
                  <a:tcPr marL="60616" marR="606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val="979957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13509"/>
            <a:ext cx="10972800" cy="493799"/>
          </a:xfrm>
        </p:spPr>
        <p:txBody>
          <a:bodyPr>
            <a:noAutofit/>
          </a:bodyPr>
          <a:lstStyle/>
          <a:p>
            <a:r>
              <a:rPr lang="en-US" sz="2800" dirty="0" smtClean="0"/>
              <a:t>EDIT, PROOFREAD AND REVISE</a:t>
            </a:r>
            <a:endParaRPr lang="en-US" sz="2800" dirty="0"/>
          </a:p>
        </p:txBody>
      </p:sp>
      <p:sp>
        <p:nvSpPr>
          <p:cNvPr id="3" name="Content Placeholder 2"/>
          <p:cNvSpPr>
            <a:spLocks noGrp="1"/>
          </p:cNvSpPr>
          <p:nvPr>
            <p:ph idx="1"/>
          </p:nvPr>
        </p:nvSpPr>
        <p:spPr>
          <a:xfrm>
            <a:off x="0" y="700217"/>
            <a:ext cx="11582400" cy="5893993"/>
          </a:xfrm>
        </p:spPr>
        <p:txBody>
          <a:bodyPr/>
          <a:lstStyle/>
          <a:p>
            <a:r>
              <a:rPr lang="en-US" dirty="0" smtClean="0"/>
              <a:t>Revision</a:t>
            </a:r>
          </a:p>
          <a:p>
            <a:pPr>
              <a:buFontTx/>
              <a:buChar char="-"/>
            </a:pPr>
            <a:r>
              <a:rPr lang="en-ZA" dirty="0" smtClean="0"/>
              <a:t>Adding necessary details </a:t>
            </a:r>
          </a:p>
          <a:p>
            <a:pPr>
              <a:buFontTx/>
              <a:buChar char="-"/>
            </a:pPr>
            <a:r>
              <a:rPr lang="en-ZA" dirty="0"/>
              <a:t>Eliminating unnecessary and irrelevant details</a:t>
            </a:r>
            <a:endParaRPr lang="en-US" dirty="0"/>
          </a:p>
          <a:p>
            <a:pPr>
              <a:buFontTx/>
              <a:buChar char="-"/>
            </a:pPr>
            <a:r>
              <a:rPr lang="en-ZA" dirty="0" smtClean="0"/>
              <a:t>Organization </a:t>
            </a:r>
            <a:r>
              <a:rPr lang="en-ZA" dirty="0"/>
              <a:t>of ideas according to audience and purpose</a:t>
            </a:r>
          </a:p>
          <a:p>
            <a:r>
              <a:rPr lang="en-US" dirty="0" smtClean="0"/>
              <a:t>Edit</a:t>
            </a:r>
          </a:p>
          <a:p>
            <a:pPr>
              <a:buFontTx/>
              <a:buChar char="-"/>
            </a:pPr>
            <a:r>
              <a:rPr lang="en-US" dirty="0" smtClean="0"/>
              <a:t>Content </a:t>
            </a:r>
          </a:p>
          <a:p>
            <a:pPr>
              <a:buFontTx/>
              <a:buChar char="-"/>
            </a:pPr>
            <a:r>
              <a:rPr lang="en-US" dirty="0" smtClean="0"/>
              <a:t>Structure</a:t>
            </a:r>
          </a:p>
          <a:p>
            <a:pPr>
              <a:buFontTx/>
              <a:buChar char="-"/>
            </a:pPr>
            <a:r>
              <a:rPr lang="en-US" dirty="0" smtClean="0"/>
              <a:t>Coherence and cohesion</a:t>
            </a:r>
          </a:p>
          <a:p>
            <a:r>
              <a:rPr lang="en-US" dirty="0" smtClean="0"/>
              <a:t>Proofread</a:t>
            </a:r>
          </a:p>
          <a:p>
            <a:pPr marL="0" indent="0">
              <a:buNone/>
            </a:pPr>
            <a:r>
              <a:rPr lang="en-US" dirty="0" smtClean="0"/>
              <a:t>Final read technical errors (spelling, punctuation and typos)</a:t>
            </a:r>
          </a:p>
          <a:p>
            <a:endParaRPr lang="en-US" dirty="0" smtClean="0"/>
          </a:p>
          <a:p>
            <a:endParaRPr lang="en-US" dirty="0" smtClean="0"/>
          </a:p>
        </p:txBody>
      </p:sp>
    </p:spTree>
    <p:extLst>
      <p:ext uri="{BB962C8B-B14F-4D97-AF65-F5344CB8AC3E}">
        <p14:creationId xmlns:p14="http://schemas.microsoft.com/office/powerpoint/2010/main" val="1323337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0972800" cy="993913"/>
          </a:xfrm>
        </p:spPr>
        <p:txBody>
          <a:bodyPr>
            <a:normAutofit/>
          </a:bodyPr>
          <a:lstStyle/>
          <a:p>
            <a:r>
              <a:rPr lang="en-US" dirty="0" smtClean="0"/>
              <a:t>MINUTES</a:t>
            </a:r>
            <a:endParaRPr lang="en-US" dirty="0"/>
          </a:p>
        </p:txBody>
      </p:sp>
      <p:sp>
        <p:nvSpPr>
          <p:cNvPr id="3" name="Content Placeholder 2"/>
          <p:cNvSpPr>
            <a:spLocks noGrp="1"/>
          </p:cNvSpPr>
          <p:nvPr>
            <p:ph idx="1"/>
          </p:nvPr>
        </p:nvSpPr>
        <p:spPr>
          <a:xfrm>
            <a:off x="0" y="818038"/>
            <a:ext cx="11582400" cy="5830956"/>
          </a:xfrm>
        </p:spPr>
        <p:txBody>
          <a:bodyPr/>
          <a:lstStyle/>
          <a:p>
            <a:r>
              <a:rPr lang="en-US" dirty="0" smtClean="0"/>
              <a:t>Follow instructions: one agenda item</a:t>
            </a:r>
          </a:p>
          <a:p>
            <a:r>
              <a:rPr lang="en-US" dirty="0" smtClean="0"/>
              <a:t>Use the past tense and third person </a:t>
            </a:r>
          </a:p>
          <a:p>
            <a:r>
              <a:rPr lang="en-US" dirty="0" smtClean="0"/>
              <a:t>Convert from spoken to written English</a:t>
            </a:r>
          </a:p>
          <a:p>
            <a:r>
              <a:rPr lang="en-US" dirty="0" err="1" smtClean="0"/>
              <a:t>Summarise</a:t>
            </a:r>
            <a:r>
              <a:rPr lang="en-US" dirty="0" smtClean="0"/>
              <a:t> main discussion points</a:t>
            </a:r>
          </a:p>
          <a:p>
            <a:r>
              <a:rPr lang="en-US" dirty="0" smtClean="0"/>
              <a:t>Present resolutions</a:t>
            </a:r>
          </a:p>
          <a:p>
            <a:r>
              <a:rPr lang="en-US" dirty="0" smtClean="0"/>
              <a:t>Include relevant details</a:t>
            </a:r>
          </a:p>
          <a:p>
            <a:r>
              <a:rPr lang="en-US" dirty="0" smtClean="0"/>
              <a:t>Present ideas in complete sentences and paragraphs</a:t>
            </a:r>
          </a:p>
          <a:p>
            <a:r>
              <a:rPr lang="en-US" dirty="0" smtClean="0"/>
              <a:t>Include the names of proposers and seconders</a:t>
            </a:r>
          </a:p>
          <a:p>
            <a:endParaRPr lang="en-US" dirty="0"/>
          </a:p>
        </p:txBody>
      </p:sp>
    </p:spTree>
    <p:extLst>
      <p:ext uri="{BB962C8B-B14F-4D97-AF65-F5344CB8AC3E}">
        <p14:creationId xmlns:p14="http://schemas.microsoft.com/office/powerpoint/2010/main" val="974581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475" y="196261"/>
            <a:ext cx="10972800" cy="626510"/>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145773" y="663934"/>
            <a:ext cx="11542643" cy="5764696"/>
          </a:xfrm>
        </p:spPr>
        <p:txBody>
          <a:bodyPr/>
          <a:lstStyle/>
          <a:p>
            <a:r>
              <a:rPr lang="en-US" dirty="0" smtClean="0"/>
              <a:t>Analysis of the question and instructions (purpose)</a:t>
            </a:r>
          </a:p>
          <a:p>
            <a:r>
              <a:rPr lang="en-US" dirty="0" smtClean="0"/>
              <a:t>Include relevant information</a:t>
            </a:r>
          </a:p>
          <a:p>
            <a:r>
              <a:rPr lang="en-US" dirty="0" smtClean="0"/>
              <a:t>Adhere to format</a:t>
            </a:r>
          </a:p>
          <a:p>
            <a:pPr lvl="1"/>
            <a:r>
              <a:rPr lang="en-US" dirty="0" smtClean="0"/>
              <a:t>TITLE</a:t>
            </a:r>
          </a:p>
          <a:p>
            <a:pPr lvl="1"/>
            <a:r>
              <a:rPr lang="en-US" dirty="0" smtClean="0"/>
              <a:t>Terms of reference</a:t>
            </a:r>
          </a:p>
          <a:p>
            <a:pPr lvl="1"/>
            <a:r>
              <a:rPr lang="en-US" dirty="0" smtClean="0"/>
              <a:t>Procedures</a:t>
            </a:r>
          </a:p>
          <a:p>
            <a:pPr lvl="1"/>
            <a:r>
              <a:rPr lang="en-US" dirty="0" smtClean="0"/>
              <a:t>Findings</a:t>
            </a:r>
          </a:p>
          <a:p>
            <a:pPr lvl="1"/>
            <a:r>
              <a:rPr lang="en-US" dirty="0" smtClean="0"/>
              <a:t>Conclusions</a:t>
            </a:r>
          </a:p>
          <a:p>
            <a:pPr lvl="1"/>
            <a:r>
              <a:rPr lang="en-US" dirty="0" smtClean="0"/>
              <a:t>Recommendations</a:t>
            </a:r>
          </a:p>
          <a:p>
            <a:pPr lvl="1"/>
            <a:r>
              <a:rPr lang="en-US" dirty="0" smtClean="0"/>
              <a:t>Compiler’s details (name, designation, signature and date)</a:t>
            </a:r>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099090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513687"/>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221326" y="642551"/>
            <a:ext cx="11542643" cy="6180750"/>
          </a:xfrm>
        </p:spPr>
        <p:txBody>
          <a:bodyPr/>
          <a:lstStyle/>
          <a:p>
            <a:r>
              <a:rPr lang="en-US" sz="3600" dirty="0" smtClean="0"/>
              <a:t>TITLE</a:t>
            </a:r>
          </a:p>
          <a:p>
            <a:pPr lvl="1"/>
            <a:r>
              <a:rPr lang="en-US" sz="3200" dirty="0" smtClean="0"/>
              <a:t> essence of the report</a:t>
            </a:r>
          </a:p>
          <a:p>
            <a:pPr lvl="1"/>
            <a:r>
              <a:rPr lang="en-US" sz="3200" dirty="0" smtClean="0"/>
              <a:t>What?</a:t>
            </a:r>
          </a:p>
          <a:p>
            <a:pPr lvl="1"/>
            <a:r>
              <a:rPr lang="en-US" sz="3200" dirty="0" smtClean="0"/>
              <a:t>Where?</a:t>
            </a:r>
          </a:p>
          <a:p>
            <a:pPr lvl="1"/>
            <a:r>
              <a:rPr lang="en-US" sz="3200" dirty="0" smtClean="0"/>
              <a:t>Why?</a:t>
            </a:r>
          </a:p>
          <a:p>
            <a:r>
              <a:rPr lang="en-US" sz="3600" dirty="0" smtClean="0"/>
              <a:t>Terms of Reference</a:t>
            </a:r>
          </a:p>
          <a:p>
            <a:pPr lvl="1"/>
            <a:r>
              <a:rPr lang="en-US" sz="3200" dirty="0" smtClean="0"/>
              <a:t>Who commissioned whom (name and designation)</a:t>
            </a:r>
          </a:p>
          <a:p>
            <a:pPr lvl="1"/>
            <a:r>
              <a:rPr lang="en-US" sz="3200" dirty="0" smtClean="0"/>
              <a:t>Where</a:t>
            </a:r>
            <a:r>
              <a:rPr lang="en-US" sz="3200" dirty="0"/>
              <a:t> </a:t>
            </a:r>
            <a:r>
              <a:rPr lang="en-US" sz="3200" dirty="0" smtClean="0"/>
              <a:t>and when</a:t>
            </a:r>
          </a:p>
          <a:p>
            <a:pPr lvl="1"/>
            <a:r>
              <a:rPr lang="en-US" sz="3200" dirty="0" smtClean="0"/>
              <a:t>Purpose of the report</a:t>
            </a:r>
          </a:p>
          <a:p>
            <a:pPr lvl="1"/>
            <a:r>
              <a:rPr lang="en-US" sz="3200" dirty="0" smtClean="0"/>
              <a:t>Submission date</a:t>
            </a:r>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238503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513687"/>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221326" y="642551"/>
            <a:ext cx="11542643" cy="6180750"/>
          </a:xfrm>
        </p:spPr>
        <p:txBody>
          <a:bodyPr/>
          <a:lstStyle/>
          <a:p>
            <a:pPr marL="0" indent="0">
              <a:buNone/>
            </a:pPr>
            <a:r>
              <a:rPr lang="en-US" sz="3600" dirty="0" smtClean="0"/>
              <a:t>TITLE</a:t>
            </a:r>
          </a:p>
          <a:p>
            <a:pPr marL="0" indent="0">
              <a:buNone/>
            </a:pPr>
            <a:r>
              <a:rPr lang="en-ZA" sz="2400" dirty="0" smtClean="0">
                <a:solidFill>
                  <a:schemeClr val="tx2">
                    <a:lumMod val="60000"/>
                    <a:lumOff val="40000"/>
                  </a:schemeClr>
                </a:solidFill>
              </a:rPr>
              <a:t>REPORT </a:t>
            </a:r>
            <a:r>
              <a:rPr lang="en-ZA" sz="2400" dirty="0">
                <a:solidFill>
                  <a:schemeClr val="tx2">
                    <a:lumMod val="60000"/>
                    <a:lumOff val="40000"/>
                  </a:schemeClr>
                </a:solidFill>
              </a:rPr>
              <a:t>ON AN INVESTIGATION INTO BUSINESS WRITING SKILLS COURSES FOR EMPLOYEES AT ATREUS LTD</a:t>
            </a:r>
            <a:endParaRPr lang="en-US" sz="2400" dirty="0" smtClean="0">
              <a:solidFill>
                <a:schemeClr val="tx2">
                  <a:lumMod val="60000"/>
                  <a:lumOff val="40000"/>
                </a:schemeClr>
              </a:solidFill>
            </a:endParaRPr>
          </a:p>
          <a:p>
            <a:pPr marL="0" indent="0">
              <a:buNone/>
            </a:pPr>
            <a:r>
              <a:rPr lang="en-US" sz="3600" dirty="0" smtClean="0"/>
              <a:t>1. Terms of Reference</a:t>
            </a:r>
          </a:p>
          <a:p>
            <a:pPr marL="0" indent="0">
              <a:buNone/>
            </a:pPr>
            <a:r>
              <a:rPr lang="en-ZA" sz="2400" dirty="0">
                <a:solidFill>
                  <a:schemeClr val="tx2">
                    <a:lumMod val="60000"/>
                    <a:lumOff val="40000"/>
                  </a:schemeClr>
                </a:solidFill>
              </a:rPr>
              <a:t>On 28 March 2017, Dr Alec </a:t>
            </a:r>
            <a:r>
              <a:rPr lang="en-ZA" sz="2400" dirty="0" err="1">
                <a:solidFill>
                  <a:schemeClr val="tx2">
                    <a:lumMod val="60000"/>
                    <a:lumOff val="40000"/>
                  </a:schemeClr>
                </a:solidFill>
              </a:rPr>
              <a:t>Zhivako</a:t>
            </a:r>
            <a:r>
              <a:rPr lang="en-ZA" sz="2400" dirty="0">
                <a:solidFill>
                  <a:schemeClr val="tx2">
                    <a:lumMod val="60000"/>
                    <a:lumOff val="40000"/>
                  </a:schemeClr>
                </a:solidFill>
              </a:rPr>
              <a:t>, Director: Human Resources, requested </a:t>
            </a:r>
            <a:r>
              <a:rPr lang="en-ZA" sz="2400" dirty="0" smtClean="0">
                <a:solidFill>
                  <a:schemeClr val="tx2">
                    <a:lumMod val="60000"/>
                    <a:lumOff val="40000"/>
                  </a:schemeClr>
                </a:solidFill>
              </a:rPr>
              <a:t>Mr </a:t>
            </a:r>
            <a:r>
              <a:rPr lang="en-ZA" sz="2400" dirty="0" err="1" smtClean="0">
                <a:solidFill>
                  <a:schemeClr val="tx2">
                    <a:lumMod val="60000"/>
                    <a:lumOff val="40000"/>
                  </a:schemeClr>
                </a:solidFill>
              </a:rPr>
              <a:t>Barend</a:t>
            </a:r>
            <a:r>
              <a:rPr lang="en-ZA" sz="2400" dirty="0" smtClean="0">
                <a:solidFill>
                  <a:schemeClr val="tx2">
                    <a:lumMod val="60000"/>
                    <a:lumOff val="40000"/>
                  </a:schemeClr>
                </a:solidFill>
              </a:rPr>
              <a:t> </a:t>
            </a:r>
            <a:r>
              <a:rPr lang="en-ZA" sz="2400" dirty="0" err="1" smtClean="0">
                <a:solidFill>
                  <a:schemeClr val="tx2">
                    <a:lumMod val="60000"/>
                    <a:lumOff val="40000"/>
                  </a:schemeClr>
                </a:solidFill>
              </a:rPr>
              <a:t>Harkon</a:t>
            </a:r>
            <a:r>
              <a:rPr lang="en-ZA" sz="2400" dirty="0">
                <a:solidFill>
                  <a:schemeClr val="tx2">
                    <a:lumMod val="60000"/>
                    <a:lumOff val="40000"/>
                  </a:schemeClr>
                </a:solidFill>
              </a:rPr>
              <a:t>, Manager: Professional Development (HR</a:t>
            </a:r>
            <a:r>
              <a:rPr lang="en-ZA" sz="2400" dirty="0" smtClean="0">
                <a:solidFill>
                  <a:schemeClr val="tx2">
                    <a:lumMod val="60000"/>
                    <a:lumOff val="40000"/>
                  </a:schemeClr>
                </a:solidFill>
              </a:rPr>
              <a:t>) to investigate and evaluate the </a:t>
            </a:r>
            <a:r>
              <a:rPr lang="en-ZA" sz="2400" dirty="0">
                <a:solidFill>
                  <a:schemeClr val="tx2">
                    <a:lumMod val="60000"/>
                    <a:lumOff val="40000"/>
                  </a:schemeClr>
                </a:solidFill>
              </a:rPr>
              <a:t>“Business  Writing  Skills”   courses offered by </a:t>
            </a:r>
            <a:r>
              <a:rPr lang="en-ZA" sz="2400" dirty="0" err="1">
                <a:solidFill>
                  <a:schemeClr val="tx2">
                    <a:lumMod val="60000"/>
                    <a:lumOff val="40000"/>
                  </a:schemeClr>
                </a:solidFill>
              </a:rPr>
              <a:t>BrightLight</a:t>
            </a:r>
            <a:r>
              <a:rPr lang="en-ZA" sz="2400" dirty="0">
                <a:solidFill>
                  <a:schemeClr val="tx2">
                    <a:lumMod val="60000"/>
                    <a:lumOff val="40000"/>
                  </a:schemeClr>
                </a:solidFill>
              </a:rPr>
              <a:t> College and Predestination  College,  respectively. The full report, including recommendations on the most suitable offering, was to be submitted to the Director by 30 September 2017.</a:t>
            </a:r>
            <a:endParaRPr lang="en-US" sz="2400" dirty="0">
              <a:solidFill>
                <a:schemeClr val="tx2">
                  <a:lumMod val="60000"/>
                  <a:lumOff val="40000"/>
                </a:schemeClr>
              </a:solidFill>
            </a:endParaRPr>
          </a:p>
          <a:p>
            <a:endParaRPr lang="en-US" dirty="0" smtClean="0"/>
          </a:p>
          <a:p>
            <a:endParaRPr lang="en-US" dirty="0"/>
          </a:p>
          <a:p>
            <a:endParaRPr lang="en-US" dirty="0" smtClean="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521745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626510"/>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171899" y="1003822"/>
            <a:ext cx="11542643" cy="6180750"/>
          </a:xfrm>
        </p:spPr>
        <p:txBody>
          <a:bodyPr/>
          <a:lstStyle/>
          <a:p>
            <a:endParaRPr lang="en-US" dirty="0" smtClean="0"/>
          </a:p>
          <a:p>
            <a:endParaRPr lang="en-US" dirty="0"/>
          </a:p>
          <a:p>
            <a:pPr marL="0" indent="0">
              <a:buNone/>
            </a:pPr>
            <a:r>
              <a:rPr lang="en-US" dirty="0" smtClean="0"/>
              <a:t>2. Procedures</a:t>
            </a:r>
          </a:p>
          <a:p>
            <a:pPr lvl="1"/>
            <a:r>
              <a:rPr lang="en-US" dirty="0" smtClean="0"/>
              <a:t>Passive voice</a:t>
            </a:r>
          </a:p>
          <a:p>
            <a:pPr lvl="1"/>
            <a:r>
              <a:rPr lang="en-US" dirty="0" smtClean="0"/>
              <a:t>Past tense</a:t>
            </a:r>
          </a:p>
          <a:p>
            <a:pPr lvl="1"/>
            <a:r>
              <a:rPr lang="en-US" dirty="0" smtClean="0"/>
              <a:t>Various actions taken</a:t>
            </a:r>
          </a:p>
          <a:p>
            <a:pPr lvl="1"/>
            <a:r>
              <a:rPr lang="en-US" dirty="0" smtClean="0"/>
              <a:t>Reasons for actions taken</a:t>
            </a:r>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226308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626510"/>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171899" y="1003822"/>
            <a:ext cx="11542643" cy="6180750"/>
          </a:xfrm>
        </p:spPr>
        <p:txBody>
          <a:bodyPr/>
          <a:lstStyle/>
          <a:p>
            <a:pPr marL="0" indent="0">
              <a:buNone/>
            </a:pPr>
            <a:r>
              <a:rPr lang="en-US" sz="2400" dirty="0" smtClean="0">
                <a:solidFill>
                  <a:schemeClr val="tx2">
                    <a:lumMod val="60000"/>
                    <a:lumOff val="40000"/>
                  </a:schemeClr>
                </a:solidFill>
              </a:rPr>
              <a:t>2. Procedures</a:t>
            </a:r>
          </a:p>
          <a:p>
            <a:pPr marL="0" indent="0">
              <a:buNone/>
            </a:pPr>
            <a:r>
              <a:rPr lang="en-US" sz="2400" dirty="0" smtClean="0">
                <a:solidFill>
                  <a:schemeClr val="tx2">
                    <a:lumMod val="60000"/>
                    <a:lumOff val="40000"/>
                  </a:schemeClr>
                </a:solidFill>
              </a:rPr>
              <a:t>2.1 A </a:t>
            </a:r>
            <a:r>
              <a:rPr lang="en-US" sz="2400" dirty="0">
                <a:solidFill>
                  <a:schemeClr val="tx2">
                    <a:lumMod val="60000"/>
                    <a:lumOff val="40000"/>
                  </a:schemeClr>
                </a:solidFill>
              </a:rPr>
              <a:t>sample study involving 100 employees situated in the Customer Contact Centre was performed to determine the current level of business writing skills in the </a:t>
            </a:r>
            <a:r>
              <a:rPr lang="en-US" sz="2400" dirty="0" err="1">
                <a:solidFill>
                  <a:schemeClr val="tx2">
                    <a:lumMod val="60000"/>
                    <a:lumOff val="40000"/>
                  </a:schemeClr>
                </a:solidFill>
              </a:rPr>
              <a:t>organisation</a:t>
            </a:r>
            <a:r>
              <a:rPr lang="en-US" sz="2400" dirty="0">
                <a:solidFill>
                  <a:schemeClr val="tx2">
                    <a:lumMod val="60000"/>
                    <a:lumOff val="40000"/>
                  </a:schemeClr>
                </a:solidFill>
              </a:rPr>
              <a:t> and to identify gaps</a:t>
            </a:r>
            <a:r>
              <a:rPr lang="en-US" sz="2400" dirty="0" smtClean="0">
                <a:solidFill>
                  <a:schemeClr val="tx2">
                    <a:lumMod val="60000"/>
                    <a:lumOff val="40000"/>
                  </a:schemeClr>
                </a:solidFill>
              </a:rPr>
              <a:t>.</a:t>
            </a:r>
            <a:endParaRPr lang="en-GB" sz="2400" dirty="0">
              <a:solidFill>
                <a:schemeClr val="tx2">
                  <a:lumMod val="60000"/>
                  <a:lumOff val="40000"/>
                </a:schemeClr>
              </a:solidFill>
            </a:endParaRPr>
          </a:p>
          <a:p>
            <a:pPr marL="0" indent="0">
              <a:buNone/>
            </a:pPr>
            <a:r>
              <a:rPr lang="en-US" sz="2400" dirty="0">
                <a:solidFill>
                  <a:schemeClr val="tx2">
                    <a:lumMod val="60000"/>
                    <a:lumOff val="40000"/>
                  </a:schemeClr>
                </a:solidFill>
              </a:rPr>
              <a:t>2.2 On-site visits to both potential training companies were carried out in May to elicit the necessary course information and to evaluate the facilities.</a:t>
            </a:r>
            <a:endParaRPr lang="en-GB" sz="2400" dirty="0">
              <a:solidFill>
                <a:schemeClr val="tx2">
                  <a:lumMod val="60000"/>
                  <a:lumOff val="40000"/>
                </a:schemeClr>
              </a:solidFill>
            </a:endParaRPr>
          </a:p>
          <a:p>
            <a:pPr marL="0" indent="0">
              <a:buNone/>
            </a:pPr>
            <a:r>
              <a:rPr lang="en-US" sz="2400" dirty="0">
                <a:solidFill>
                  <a:schemeClr val="tx2">
                    <a:lumMod val="60000"/>
                    <a:lumOff val="40000"/>
                  </a:schemeClr>
                </a:solidFill>
              </a:rPr>
              <a:t>2.3 Both companies were requested to provide certified copies of their SETA accreditation certificates by the end of June 2017</a:t>
            </a:r>
            <a:r>
              <a:rPr lang="en-US" sz="2400" dirty="0" smtClean="0">
                <a:solidFill>
                  <a:schemeClr val="tx2">
                    <a:lumMod val="60000"/>
                    <a:lumOff val="40000"/>
                  </a:schemeClr>
                </a:solidFill>
              </a:rPr>
              <a:t>.</a:t>
            </a:r>
            <a:endParaRPr lang="en-GB" sz="2400" dirty="0">
              <a:solidFill>
                <a:schemeClr val="tx2">
                  <a:lumMod val="60000"/>
                  <a:lumOff val="40000"/>
                </a:schemeClr>
              </a:solidFill>
            </a:endParaRPr>
          </a:p>
          <a:p>
            <a:pPr marL="0" indent="0">
              <a:buNone/>
            </a:pPr>
            <a:r>
              <a:rPr lang="en-US" sz="2400" dirty="0">
                <a:solidFill>
                  <a:schemeClr val="tx2">
                    <a:lumMod val="60000"/>
                    <a:lumOff val="40000"/>
                  </a:schemeClr>
                </a:solidFill>
              </a:rPr>
              <a:t>2.4 The business writing course offerings were compared in terms of cost, duration, course content, availability, maximum number of delegates and National Qualifications Framework (</a:t>
            </a:r>
            <a:r>
              <a:rPr lang="en-US" sz="2400" dirty="0" err="1">
                <a:solidFill>
                  <a:schemeClr val="tx2">
                    <a:lumMod val="60000"/>
                    <a:lumOff val="40000"/>
                  </a:schemeClr>
                </a:solidFill>
              </a:rPr>
              <a:t>NQF</a:t>
            </a:r>
            <a:r>
              <a:rPr lang="en-US" sz="2400" dirty="0">
                <a:solidFill>
                  <a:schemeClr val="tx2">
                    <a:lumMod val="60000"/>
                    <a:lumOff val="40000"/>
                  </a:schemeClr>
                </a:solidFill>
              </a:rPr>
              <a:t>) level.</a:t>
            </a:r>
            <a:endParaRPr lang="en-GB" sz="2400" dirty="0">
              <a:solidFill>
                <a:schemeClr val="tx2">
                  <a:lumMod val="60000"/>
                  <a:lumOff val="40000"/>
                </a:schemeClr>
              </a:solidFill>
            </a:endParaRPr>
          </a:p>
          <a:p>
            <a:pPr marL="0" indent="0">
              <a:buNone/>
            </a:pPr>
            <a:endParaRPr lang="en-US" sz="2400" dirty="0" smtClean="0"/>
          </a:p>
          <a:p>
            <a:endParaRPr lang="en-US" sz="2400" dirty="0"/>
          </a:p>
          <a:p>
            <a:endParaRPr lang="en-US" sz="2400" dirty="0" smtClean="0"/>
          </a:p>
          <a:p>
            <a:endParaRPr lang="en-US" sz="2400" dirty="0"/>
          </a:p>
          <a:p>
            <a:endParaRPr lang="en-US" sz="2400" dirty="0" smtClean="0"/>
          </a:p>
          <a:p>
            <a:endParaRPr lang="en-US" sz="2400" dirty="0"/>
          </a:p>
          <a:p>
            <a:pPr marL="0" indent="0">
              <a:buNone/>
            </a:pPr>
            <a:endParaRPr lang="en-US" sz="2400" dirty="0"/>
          </a:p>
          <a:p>
            <a:endParaRPr lang="en-US" sz="2400" dirty="0"/>
          </a:p>
        </p:txBody>
      </p:sp>
    </p:spTree>
    <p:extLst>
      <p:ext uri="{BB962C8B-B14F-4D97-AF65-F5344CB8AC3E}">
        <p14:creationId xmlns:p14="http://schemas.microsoft.com/office/powerpoint/2010/main" val="2544651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626510"/>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171899" y="1003822"/>
            <a:ext cx="11542643" cy="6180750"/>
          </a:xfrm>
        </p:spPr>
        <p:txBody>
          <a:bodyPr/>
          <a:lstStyle/>
          <a:p>
            <a:pPr marL="0" indent="0">
              <a:buNone/>
            </a:pPr>
            <a:r>
              <a:rPr lang="en-US" dirty="0" smtClean="0"/>
              <a:t>3. Findings</a:t>
            </a:r>
          </a:p>
          <a:p>
            <a:pPr lvl="1"/>
            <a:r>
              <a:rPr lang="en-US" dirty="0" smtClean="0"/>
              <a:t>Directly related to procedures</a:t>
            </a:r>
          </a:p>
          <a:p>
            <a:pPr lvl="1"/>
            <a:r>
              <a:rPr lang="en-US" dirty="0" smtClean="0"/>
              <a:t>Numbering aligned with procedures</a:t>
            </a:r>
          </a:p>
          <a:p>
            <a:pPr lvl="1"/>
            <a:r>
              <a:rPr lang="en-US" dirty="0" smtClean="0"/>
              <a:t>Past tense</a:t>
            </a:r>
          </a:p>
          <a:p>
            <a:pPr lvl="1"/>
            <a:r>
              <a:rPr lang="en-US" dirty="0" smtClean="0"/>
              <a:t>Specific data</a:t>
            </a:r>
          </a:p>
          <a:p>
            <a:pPr lvl="1"/>
            <a:r>
              <a:rPr lang="en-US" dirty="0" smtClean="0"/>
              <a:t>Objective facts</a:t>
            </a:r>
          </a:p>
          <a:p>
            <a:pPr lvl="1"/>
            <a:r>
              <a:rPr lang="en-US" dirty="0" smtClean="0"/>
              <a:t>Avoid opinions</a:t>
            </a:r>
          </a:p>
          <a:p>
            <a:pPr lvl="1"/>
            <a:r>
              <a:rPr lang="en-US" dirty="0" smtClean="0"/>
              <a:t>Avoid emotive language</a:t>
            </a:r>
          </a:p>
          <a:p>
            <a:pPr lvl="1"/>
            <a:r>
              <a:rPr lang="en-US" dirty="0" smtClean="0"/>
              <a:t>Senses (what you heard, what you saw)</a:t>
            </a:r>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301863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626510"/>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171899" y="1003822"/>
            <a:ext cx="11542643" cy="6180750"/>
          </a:xfrm>
        </p:spPr>
        <p:txBody>
          <a:bodyPr/>
          <a:lstStyle/>
          <a:p>
            <a:pPr marL="0" indent="0">
              <a:buNone/>
            </a:pPr>
            <a:r>
              <a:rPr lang="en-US" sz="2000" dirty="0" smtClean="0">
                <a:solidFill>
                  <a:schemeClr val="tx2">
                    <a:lumMod val="60000"/>
                    <a:lumOff val="40000"/>
                  </a:schemeClr>
                </a:solidFill>
              </a:rPr>
              <a:t>3. Findings</a:t>
            </a:r>
          </a:p>
          <a:p>
            <a:pPr marL="0" indent="0">
              <a:buNone/>
            </a:pPr>
            <a:r>
              <a:rPr lang="en-ZA" sz="2000" dirty="0">
                <a:solidFill>
                  <a:schemeClr val="tx2">
                    <a:lumMod val="60000"/>
                    <a:lumOff val="40000"/>
                  </a:schemeClr>
                </a:solidFill>
              </a:rPr>
              <a:t>3.1 The sample in-house study of the current level of business writing skills confirmed that 90% of staff would benefit from attending a course to upgrade their skills. The particular shortfalls included lack of appropriate business register and structure, as well as the prevalent use of informal ‘SMS-type’ language and incorrect grammar.</a:t>
            </a:r>
          </a:p>
          <a:p>
            <a:pPr marL="0" indent="0">
              <a:buNone/>
            </a:pPr>
            <a:endParaRPr lang="en-ZA" sz="2000" dirty="0">
              <a:solidFill>
                <a:schemeClr val="tx2">
                  <a:lumMod val="60000"/>
                  <a:lumOff val="40000"/>
                </a:schemeClr>
              </a:solidFill>
            </a:endParaRPr>
          </a:p>
          <a:p>
            <a:pPr marL="0" indent="0">
              <a:buNone/>
            </a:pPr>
            <a:r>
              <a:rPr lang="en-ZA" sz="2000" dirty="0">
                <a:solidFill>
                  <a:schemeClr val="tx2">
                    <a:lumMod val="60000"/>
                    <a:lumOff val="40000"/>
                  </a:schemeClr>
                </a:solidFill>
              </a:rPr>
              <a:t>3.2 Both </a:t>
            </a:r>
            <a:r>
              <a:rPr lang="en-ZA" sz="2000" dirty="0" err="1">
                <a:solidFill>
                  <a:schemeClr val="tx2">
                    <a:lumMod val="60000"/>
                    <a:lumOff val="40000"/>
                  </a:schemeClr>
                </a:solidFill>
              </a:rPr>
              <a:t>BrightLight</a:t>
            </a:r>
            <a:r>
              <a:rPr lang="en-ZA" sz="2000" dirty="0">
                <a:solidFill>
                  <a:schemeClr val="tx2">
                    <a:lumMod val="60000"/>
                    <a:lumOff val="40000"/>
                  </a:schemeClr>
                </a:solidFill>
              </a:rPr>
              <a:t> and Predestination Colleges had adequate computerised training facilities with </a:t>
            </a:r>
            <a:r>
              <a:rPr lang="en-ZA" sz="2000" dirty="0" err="1">
                <a:solidFill>
                  <a:schemeClr val="tx2">
                    <a:lumMod val="60000"/>
                    <a:lumOff val="40000"/>
                  </a:schemeClr>
                </a:solidFill>
              </a:rPr>
              <a:t>BrightLight</a:t>
            </a:r>
            <a:r>
              <a:rPr lang="en-ZA" sz="2000" dirty="0">
                <a:solidFill>
                  <a:schemeClr val="tx2">
                    <a:lumMod val="60000"/>
                    <a:lumOff val="40000"/>
                  </a:schemeClr>
                </a:solidFill>
              </a:rPr>
              <a:t> having the advantage of being located closer to ATREUS LTD. </a:t>
            </a:r>
            <a:r>
              <a:rPr lang="en-ZA" sz="2000" dirty="0" err="1">
                <a:solidFill>
                  <a:schemeClr val="tx2">
                    <a:lumMod val="60000"/>
                    <a:lumOff val="40000"/>
                  </a:schemeClr>
                </a:solidFill>
              </a:rPr>
              <a:t>BrightLight</a:t>
            </a:r>
            <a:r>
              <a:rPr lang="en-ZA" sz="2000" dirty="0">
                <a:solidFill>
                  <a:schemeClr val="tx2">
                    <a:lumMod val="60000"/>
                    <a:lumOff val="40000"/>
                  </a:schemeClr>
                </a:solidFill>
              </a:rPr>
              <a:t> also offered superior, secure parking services and </a:t>
            </a:r>
            <a:r>
              <a:rPr lang="en-ZA" sz="2000" dirty="0" err="1">
                <a:solidFill>
                  <a:schemeClr val="tx2">
                    <a:lumMod val="60000"/>
                    <a:lumOff val="40000"/>
                  </a:schemeClr>
                </a:solidFill>
              </a:rPr>
              <a:t>halaal</a:t>
            </a:r>
            <a:r>
              <a:rPr lang="en-ZA" sz="2000" dirty="0">
                <a:solidFill>
                  <a:schemeClr val="tx2">
                    <a:lumMod val="60000"/>
                    <a:lumOff val="40000"/>
                  </a:schemeClr>
                </a:solidFill>
              </a:rPr>
              <a:t>-certified caterers.</a:t>
            </a:r>
          </a:p>
          <a:p>
            <a:pPr marL="0" indent="0">
              <a:buNone/>
            </a:pPr>
            <a:endParaRPr lang="en-ZA" sz="2000" dirty="0">
              <a:solidFill>
                <a:schemeClr val="tx2">
                  <a:lumMod val="60000"/>
                  <a:lumOff val="40000"/>
                </a:schemeClr>
              </a:solidFill>
            </a:endParaRPr>
          </a:p>
          <a:p>
            <a:pPr marL="0" indent="0">
              <a:buNone/>
            </a:pPr>
            <a:r>
              <a:rPr lang="en-ZA" sz="2000" dirty="0">
                <a:solidFill>
                  <a:schemeClr val="tx2">
                    <a:lumMod val="60000"/>
                    <a:lumOff val="40000"/>
                  </a:schemeClr>
                </a:solidFill>
              </a:rPr>
              <a:t>3.3 Both training companies provided their SETA-accreditation certificates as requested, with </a:t>
            </a:r>
            <a:r>
              <a:rPr lang="en-ZA" sz="2000" dirty="0" err="1">
                <a:solidFill>
                  <a:schemeClr val="tx2">
                    <a:lumMod val="60000"/>
                    <a:lumOff val="40000"/>
                  </a:schemeClr>
                </a:solidFill>
              </a:rPr>
              <a:t>BrightLight</a:t>
            </a:r>
            <a:r>
              <a:rPr lang="en-ZA" sz="2000" dirty="0">
                <a:solidFill>
                  <a:schemeClr val="tx2">
                    <a:lumMod val="60000"/>
                    <a:lumOff val="40000"/>
                  </a:schemeClr>
                </a:solidFill>
              </a:rPr>
              <a:t> having received accreditation in 2008 and Predestination in 2011. (See Annexure A for copies of certificates)</a:t>
            </a:r>
          </a:p>
          <a:p>
            <a:pPr marL="0" indent="0">
              <a:buNone/>
            </a:pPr>
            <a:r>
              <a:rPr lang="en-ZA" sz="2000" dirty="0">
                <a:solidFill>
                  <a:schemeClr val="tx2">
                    <a:lumMod val="60000"/>
                    <a:lumOff val="40000"/>
                  </a:schemeClr>
                </a:solidFill>
              </a:rPr>
              <a:t>3.4 Comparison of course content, duration and cost</a:t>
            </a:r>
          </a:p>
          <a:p>
            <a:pPr marL="0" indent="0">
              <a:buNone/>
            </a:pPr>
            <a:endParaRPr lang="en-US" sz="1800" dirty="0">
              <a:solidFill>
                <a:schemeClr val="tx2">
                  <a:lumMod val="60000"/>
                  <a:lumOff val="40000"/>
                </a:schemeClr>
              </a:solidFill>
            </a:endParaRPr>
          </a:p>
          <a:p>
            <a:pPr marL="0" indent="0">
              <a:buNone/>
            </a:pPr>
            <a:endParaRPr lang="en-US" sz="1800" dirty="0" smtClean="0"/>
          </a:p>
          <a:p>
            <a:endParaRPr lang="en-US" sz="1800" dirty="0"/>
          </a:p>
          <a:p>
            <a:endParaRPr lang="en-US" sz="1800" dirty="0" smtClean="0"/>
          </a:p>
          <a:p>
            <a:pPr marL="0" indent="0">
              <a:buNone/>
            </a:pPr>
            <a:endParaRPr lang="en-US" sz="1800" dirty="0"/>
          </a:p>
          <a:p>
            <a:pPr marL="0" indent="0">
              <a:buNone/>
            </a:pPr>
            <a:endParaRPr lang="en-US" sz="1800" dirty="0"/>
          </a:p>
          <a:p>
            <a:endParaRPr lang="en-US" sz="1800" dirty="0"/>
          </a:p>
        </p:txBody>
      </p:sp>
    </p:spTree>
    <p:extLst>
      <p:ext uri="{BB962C8B-B14F-4D97-AF65-F5344CB8AC3E}">
        <p14:creationId xmlns:p14="http://schemas.microsoft.com/office/powerpoint/2010/main" val="2188009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2" y="128864"/>
            <a:ext cx="10972800" cy="626510"/>
          </a:xfrm>
        </p:spPr>
        <p:txBody>
          <a:bodyPr>
            <a:normAutofit fontScale="90000"/>
          </a:bodyPr>
          <a:lstStyle/>
          <a:p>
            <a:r>
              <a:rPr lang="en-US" dirty="0" smtClean="0"/>
              <a:t>REPORTS</a:t>
            </a:r>
            <a:endParaRPr lang="en-US" dirty="0"/>
          </a:p>
        </p:txBody>
      </p:sp>
      <p:sp>
        <p:nvSpPr>
          <p:cNvPr id="3" name="Content Placeholder 2"/>
          <p:cNvSpPr>
            <a:spLocks noGrp="1"/>
          </p:cNvSpPr>
          <p:nvPr>
            <p:ph idx="1"/>
          </p:nvPr>
        </p:nvSpPr>
        <p:spPr>
          <a:xfrm>
            <a:off x="171899" y="1003822"/>
            <a:ext cx="11542643" cy="6180750"/>
          </a:xfrm>
        </p:spPr>
        <p:txBody>
          <a:bodyPr/>
          <a:lstStyle/>
          <a:p>
            <a:pPr marL="0" indent="0">
              <a:buNone/>
            </a:pPr>
            <a:endParaRPr lang="en-US" dirty="0" smtClean="0"/>
          </a:p>
          <a:p>
            <a:endParaRPr lang="en-US" dirty="0"/>
          </a:p>
          <a:p>
            <a:endParaRPr lang="en-US" dirty="0" smtClean="0"/>
          </a:p>
          <a:p>
            <a:endParaRPr lang="en-US" dirty="0"/>
          </a:p>
          <a:p>
            <a:pPr marL="0" indent="0">
              <a:buNone/>
            </a:pP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59801529"/>
              </p:ext>
            </p:extLst>
          </p:nvPr>
        </p:nvGraphicFramePr>
        <p:xfrm>
          <a:off x="1664043" y="1425145"/>
          <a:ext cx="7990703" cy="3987113"/>
        </p:xfrm>
        <a:graphic>
          <a:graphicData uri="http://schemas.openxmlformats.org/drawingml/2006/table">
            <a:tbl>
              <a:tblPr>
                <a:tableStyleId>{5C22544A-7EE6-4342-B048-85BDC9FD1C3A}</a:tableStyleId>
              </a:tblPr>
              <a:tblGrid>
                <a:gridCol w="2041980">
                  <a:extLst>
                    <a:ext uri="{9D8B030D-6E8A-4147-A177-3AD203B41FA5}">
                      <a16:colId xmlns:a16="http://schemas.microsoft.com/office/drawing/2014/main" xmlns="" val="619231824"/>
                    </a:ext>
                  </a:extLst>
                </a:gridCol>
                <a:gridCol w="2992486">
                  <a:extLst>
                    <a:ext uri="{9D8B030D-6E8A-4147-A177-3AD203B41FA5}">
                      <a16:colId xmlns:a16="http://schemas.microsoft.com/office/drawing/2014/main" xmlns="" val="3995497871"/>
                    </a:ext>
                  </a:extLst>
                </a:gridCol>
                <a:gridCol w="2956237">
                  <a:extLst>
                    <a:ext uri="{9D8B030D-6E8A-4147-A177-3AD203B41FA5}">
                      <a16:colId xmlns:a16="http://schemas.microsoft.com/office/drawing/2014/main" xmlns="" val="666972607"/>
                    </a:ext>
                  </a:extLst>
                </a:gridCol>
              </a:tblGrid>
              <a:tr h="423598">
                <a:tc>
                  <a:txBody>
                    <a:bodyPr/>
                    <a:lstStyle/>
                    <a:p>
                      <a:pPr>
                        <a:lnSpc>
                          <a:spcPct val="150000"/>
                        </a:lnSpc>
                        <a:spcAft>
                          <a:spcPts val="0"/>
                        </a:spcAft>
                      </a:pPr>
                      <a:r>
                        <a:rPr lang="en-US" sz="1800" b="1">
                          <a:solidFill>
                            <a:schemeClr val="tx2">
                              <a:lumMod val="60000"/>
                              <a:lumOff val="40000"/>
                            </a:schemeClr>
                          </a:solidFill>
                          <a:effectLst/>
                        </a:rPr>
                        <a:t>DESCRIPTION</a:t>
                      </a:r>
                      <a:endParaRPr lang="en-GB" sz="1600" b="1">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b="1">
                          <a:solidFill>
                            <a:schemeClr val="tx2">
                              <a:lumMod val="60000"/>
                              <a:lumOff val="40000"/>
                            </a:schemeClr>
                          </a:solidFill>
                          <a:effectLst/>
                        </a:rPr>
                        <a:t>BRIGHTLIGHT COLLEGE</a:t>
                      </a:r>
                      <a:endParaRPr lang="en-GB" sz="1600" b="1">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b="1" dirty="0">
                          <a:solidFill>
                            <a:schemeClr val="tx2">
                              <a:lumMod val="60000"/>
                              <a:lumOff val="40000"/>
                            </a:schemeClr>
                          </a:solidFill>
                          <a:effectLst/>
                        </a:rPr>
                        <a:t>PREDESTINATION COLLEGE</a:t>
                      </a:r>
                      <a:endParaRPr lang="en-GB" sz="1600" b="1" dirty="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83317235"/>
                  </a:ext>
                </a:extLst>
              </a:tr>
              <a:tr h="423598">
                <a:tc>
                  <a:txBody>
                    <a:bodyPr/>
                    <a:lstStyle/>
                    <a:p>
                      <a:pPr>
                        <a:lnSpc>
                          <a:spcPct val="150000"/>
                        </a:lnSpc>
                        <a:spcAft>
                          <a:spcPts val="0"/>
                        </a:spcAft>
                      </a:pPr>
                      <a:r>
                        <a:rPr lang="en-US" sz="1800" dirty="0">
                          <a:solidFill>
                            <a:schemeClr val="tx2">
                              <a:lumMod val="60000"/>
                              <a:lumOff val="40000"/>
                            </a:schemeClr>
                          </a:solidFill>
                          <a:effectLst/>
                        </a:rPr>
                        <a:t>Delegate  cost</a:t>
                      </a:r>
                      <a:endParaRPr lang="en-GB" sz="1600" dirty="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R5 500.00 including VAT</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R 4 999.00 including VAT</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1469302691"/>
                  </a:ext>
                </a:extLst>
              </a:tr>
              <a:tr h="423598">
                <a:tc>
                  <a:txBody>
                    <a:bodyPr/>
                    <a:lstStyle/>
                    <a:p>
                      <a:pPr>
                        <a:lnSpc>
                          <a:spcPct val="150000"/>
                        </a:lnSpc>
                        <a:spcAft>
                          <a:spcPts val="0"/>
                        </a:spcAft>
                      </a:pPr>
                      <a:r>
                        <a:rPr lang="en-US" sz="1800">
                          <a:solidFill>
                            <a:schemeClr val="tx2">
                              <a:lumMod val="60000"/>
                              <a:lumOff val="40000"/>
                            </a:schemeClr>
                          </a:solidFill>
                          <a:effectLst/>
                        </a:rPr>
                        <a:t>Duration</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2 days</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2 days</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3369555247"/>
                  </a:ext>
                </a:extLst>
              </a:tr>
              <a:tr h="895963">
                <a:tc>
                  <a:txBody>
                    <a:bodyPr/>
                    <a:lstStyle/>
                    <a:p>
                      <a:pPr>
                        <a:lnSpc>
                          <a:spcPct val="150000"/>
                        </a:lnSpc>
                        <a:spcAft>
                          <a:spcPts val="0"/>
                        </a:spcAft>
                      </a:pPr>
                      <a:r>
                        <a:rPr lang="en-US" sz="1800">
                          <a:solidFill>
                            <a:schemeClr val="tx2">
                              <a:lumMod val="60000"/>
                              <a:lumOff val="40000"/>
                            </a:schemeClr>
                          </a:solidFill>
                          <a:effectLst/>
                        </a:rPr>
                        <a:t>Course  Content</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dirty="0">
                          <a:solidFill>
                            <a:schemeClr val="tx2">
                              <a:lumMod val="60000"/>
                              <a:lumOff val="40000"/>
                            </a:schemeClr>
                          </a:solidFill>
                          <a:effectLst/>
                        </a:rPr>
                        <a:t>Advanced Business Writing –</a:t>
                      </a:r>
                      <a:endParaRPr lang="en-GB" sz="1600" dirty="0">
                        <a:solidFill>
                          <a:schemeClr val="tx2">
                            <a:lumMod val="60000"/>
                            <a:lumOff val="40000"/>
                          </a:schemeClr>
                        </a:solidFill>
                        <a:effectLst/>
                      </a:endParaRPr>
                    </a:p>
                    <a:p>
                      <a:pPr>
                        <a:lnSpc>
                          <a:spcPct val="150000"/>
                        </a:lnSpc>
                        <a:spcAft>
                          <a:spcPts val="0"/>
                        </a:spcAft>
                      </a:pPr>
                      <a:r>
                        <a:rPr lang="en-US" sz="1800" dirty="0">
                          <a:solidFill>
                            <a:schemeClr val="tx2">
                              <a:lumMod val="60000"/>
                              <a:lumOff val="40000"/>
                            </a:schemeClr>
                          </a:solidFill>
                          <a:effectLst/>
                        </a:rPr>
                        <a:t>meets ATREUS requirements</a:t>
                      </a:r>
                      <a:endParaRPr lang="en-GB" sz="1600" dirty="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Advanced Business Writing –</a:t>
                      </a:r>
                      <a:endParaRPr lang="en-GB" sz="1600">
                        <a:solidFill>
                          <a:schemeClr val="tx2">
                            <a:lumMod val="60000"/>
                            <a:lumOff val="40000"/>
                          </a:schemeClr>
                        </a:solidFill>
                        <a:effectLst/>
                      </a:endParaRPr>
                    </a:p>
                    <a:p>
                      <a:pPr>
                        <a:lnSpc>
                          <a:spcPct val="150000"/>
                        </a:lnSpc>
                        <a:spcAft>
                          <a:spcPts val="0"/>
                        </a:spcAft>
                      </a:pPr>
                      <a:r>
                        <a:rPr lang="en-US" sz="1800">
                          <a:solidFill>
                            <a:schemeClr val="tx2">
                              <a:lumMod val="60000"/>
                              <a:lumOff val="40000"/>
                            </a:schemeClr>
                          </a:solidFill>
                          <a:effectLst/>
                        </a:rPr>
                        <a:t>meets ATREUS requirements</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1398523166"/>
                  </a:ext>
                </a:extLst>
              </a:tr>
              <a:tr h="423598">
                <a:tc>
                  <a:txBody>
                    <a:bodyPr/>
                    <a:lstStyle/>
                    <a:p>
                      <a:pPr>
                        <a:lnSpc>
                          <a:spcPct val="150000"/>
                        </a:lnSpc>
                        <a:spcAft>
                          <a:spcPts val="0"/>
                        </a:spcAft>
                      </a:pPr>
                      <a:r>
                        <a:rPr lang="en-US" sz="1800">
                          <a:solidFill>
                            <a:schemeClr val="tx2">
                              <a:lumMod val="60000"/>
                              <a:lumOff val="40000"/>
                            </a:schemeClr>
                          </a:solidFill>
                          <a:effectLst/>
                        </a:rPr>
                        <a:t>Availability</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Immediate (on demand)</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March 2014</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270947077"/>
                  </a:ext>
                </a:extLst>
              </a:tr>
              <a:tr h="973160">
                <a:tc>
                  <a:txBody>
                    <a:bodyPr/>
                    <a:lstStyle/>
                    <a:p>
                      <a:pPr>
                        <a:lnSpc>
                          <a:spcPct val="150000"/>
                        </a:lnSpc>
                        <a:spcAft>
                          <a:spcPts val="0"/>
                        </a:spcAft>
                      </a:pPr>
                      <a:r>
                        <a:rPr lang="en-US" sz="1800">
                          <a:solidFill>
                            <a:schemeClr val="tx2">
                              <a:lumMod val="60000"/>
                              <a:lumOff val="40000"/>
                            </a:schemeClr>
                          </a:solidFill>
                          <a:effectLst/>
                        </a:rPr>
                        <a:t>Maximum number of delegates</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15</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10</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884820903"/>
                  </a:ext>
                </a:extLst>
              </a:tr>
              <a:tr h="423598">
                <a:tc>
                  <a:txBody>
                    <a:bodyPr/>
                    <a:lstStyle/>
                    <a:p>
                      <a:pPr>
                        <a:lnSpc>
                          <a:spcPct val="150000"/>
                        </a:lnSpc>
                        <a:spcAft>
                          <a:spcPts val="0"/>
                        </a:spcAft>
                      </a:pPr>
                      <a:r>
                        <a:rPr lang="en-US" sz="1800">
                          <a:solidFill>
                            <a:schemeClr val="tx2">
                              <a:lumMod val="60000"/>
                              <a:lumOff val="40000"/>
                            </a:schemeClr>
                          </a:solidFill>
                          <a:effectLst/>
                        </a:rPr>
                        <a:t>NQF Level</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a:solidFill>
                            <a:schemeClr val="tx2">
                              <a:lumMod val="60000"/>
                              <a:lumOff val="40000"/>
                            </a:schemeClr>
                          </a:solidFill>
                          <a:effectLst/>
                        </a:rPr>
                        <a:t>6</a:t>
                      </a:r>
                      <a:endParaRPr lang="en-GB" sz="160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50000"/>
                        </a:lnSpc>
                        <a:spcAft>
                          <a:spcPts val="0"/>
                        </a:spcAft>
                      </a:pPr>
                      <a:r>
                        <a:rPr lang="en-US" sz="1800" dirty="0">
                          <a:solidFill>
                            <a:schemeClr val="tx2">
                              <a:lumMod val="60000"/>
                              <a:lumOff val="40000"/>
                            </a:schemeClr>
                          </a:solidFill>
                          <a:effectLst/>
                        </a:rPr>
                        <a:t>6</a:t>
                      </a:r>
                      <a:endParaRPr lang="en-GB" sz="1600" dirty="0">
                        <a:solidFill>
                          <a:schemeClr val="tx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123175903"/>
                  </a:ext>
                </a:extLst>
              </a:tr>
            </a:tbl>
          </a:graphicData>
        </a:graphic>
      </p:graphicFrame>
    </p:spTree>
    <p:extLst>
      <p:ext uri="{BB962C8B-B14F-4D97-AF65-F5344CB8AC3E}">
        <p14:creationId xmlns:p14="http://schemas.microsoft.com/office/powerpoint/2010/main" val="3401420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516194"/>
          </a:xfrm>
        </p:spPr>
        <p:txBody>
          <a:bodyPr>
            <a:normAutofit fontScale="90000"/>
          </a:bodyPr>
          <a:lstStyle/>
          <a:p>
            <a:r>
              <a:rPr lang="en-ZA" dirty="0" smtClean="0"/>
              <a:t>CONTINUED</a:t>
            </a:r>
            <a:endParaRPr lang="en-GB" dirty="0"/>
          </a:p>
        </p:txBody>
      </p:sp>
      <p:sp>
        <p:nvSpPr>
          <p:cNvPr id="3" name="Content Placeholder 2"/>
          <p:cNvSpPr>
            <a:spLocks noGrp="1"/>
          </p:cNvSpPr>
          <p:nvPr>
            <p:ph idx="1"/>
          </p:nvPr>
        </p:nvSpPr>
        <p:spPr>
          <a:xfrm>
            <a:off x="609599" y="790833"/>
            <a:ext cx="11524735" cy="5972432"/>
          </a:xfrm>
        </p:spPr>
        <p:txBody>
          <a:bodyPr/>
          <a:lstStyle/>
          <a:p>
            <a:pPr marL="0" indent="0">
              <a:buNone/>
            </a:pPr>
            <a:r>
              <a:rPr lang="en-ZA" dirty="0" smtClean="0"/>
              <a:t>4. Conclusions</a:t>
            </a:r>
          </a:p>
          <a:p>
            <a:pPr lvl="1"/>
            <a:r>
              <a:rPr lang="en-ZA" dirty="0" smtClean="0"/>
              <a:t>Summary of findings</a:t>
            </a:r>
          </a:p>
          <a:p>
            <a:pPr lvl="1"/>
            <a:r>
              <a:rPr lang="en-ZA" dirty="0" smtClean="0"/>
              <a:t>Current state of affairs</a:t>
            </a:r>
          </a:p>
          <a:p>
            <a:pPr lvl="1"/>
            <a:r>
              <a:rPr lang="en-ZA" dirty="0" smtClean="0"/>
              <a:t>Keywords </a:t>
            </a:r>
            <a:endParaRPr lang="en-ZA" dirty="0"/>
          </a:p>
          <a:p>
            <a:pPr marL="0" indent="0">
              <a:buNone/>
            </a:pPr>
            <a:r>
              <a:rPr lang="en-ZA" dirty="0" smtClean="0"/>
              <a:t>5. Recommendations</a:t>
            </a:r>
          </a:p>
          <a:p>
            <a:pPr lvl="1"/>
            <a:r>
              <a:rPr lang="en-ZA" dirty="0" smtClean="0"/>
              <a:t>Suggestions</a:t>
            </a:r>
          </a:p>
          <a:p>
            <a:pPr lvl="1"/>
            <a:r>
              <a:rPr lang="en-ZA" dirty="0"/>
              <a:t>A</a:t>
            </a:r>
            <a:r>
              <a:rPr lang="en-ZA" dirty="0" smtClean="0"/>
              <a:t>ctions that should be taken or implemented</a:t>
            </a:r>
            <a:endParaRPr lang="en-ZA" dirty="0"/>
          </a:p>
          <a:p>
            <a:pPr marL="0" indent="0">
              <a:buNone/>
            </a:pPr>
            <a:r>
              <a:rPr lang="en-ZA" dirty="0"/>
              <a:t>Signature and </a:t>
            </a:r>
            <a:r>
              <a:rPr lang="en-ZA" dirty="0" smtClean="0"/>
              <a:t>date of submission</a:t>
            </a:r>
            <a:endParaRPr lang="en-ZA" dirty="0"/>
          </a:p>
          <a:p>
            <a:endParaRPr lang="en-GB" dirty="0"/>
          </a:p>
        </p:txBody>
      </p:sp>
    </p:spTree>
    <p:extLst>
      <p:ext uri="{BB962C8B-B14F-4D97-AF65-F5344CB8AC3E}">
        <p14:creationId xmlns:p14="http://schemas.microsoft.com/office/powerpoint/2010/main" val="251237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516194"/>
          </a:xfrm>
        </p:spPr>
        <p:txBody>
          <a:bodyPr>
            <a:normAutofit fontScale="90000"/>
          </a:bodyPr>
          <a:lstStyle/>
          <a:p>
            <a:r>
              <a:rPr lang="en-ZA" dirty="0" smtClean="0"/>
              <a:t>CONTINUED</a:t>
            </a:r>
            <a:endParaRPr lang="en-GB" dirty="0"/>
          </a:p>
        </p:txBody>
      </p:sp>
      <p:sp>
        <p:nvSpPr>
          <p:cNvPr id="3" name="Content Placeholder 2"/>
          <p:cNvSpPr>
            <a:spLocks noGrp="1"/>
          </p:cNvSpPr>
          <p:nvPr>
            <p:ph idx="1"/>
          </p:nvPr>
        </p:nvSpPr>
        <p:spPr>
          <a:xfrm>
            <a:off x="609599" y="790833"/>
            <a:ext cx="11524735" cy="5972432"/>
          </a:xfrm>
        </p:spPr>
        <p:txBody>
          <a:bodyPr/>
          <a:lstStyle/>
          <a:p>
            <a:pPr marL="0" indent="0">
              <a:buNone/>
            </a:pPr>
            <a:r>
              <a:rPr lang="en-ZA" sz="2000" dirty="0" smtClean="0">
                <a:solidFill>
                  <a:schemeClr val="tx2">
                    <a:lumMod val="60000"/>
                    <a:lumOff val="40000"/>
                  </a:schemeClr>
                </a:solidFill>
              </a:rPr>
              <a:t>4. </a:t>
            </a:r>
            <a:r>
              <a:rPr lang="en-US" sz="2000" dirty="0" smtClean="0">
                <a:solidFill>
                  <a:schemeClr val="tx2">
                    <a:lumMod val="60000"/>
                    <a:lumOff val="40000"/>
                  </a:schemeClr>
                </a:solidFill>
              </a:rPr>
              <a:t>Conclusions</a:t>
            </a:r>
            <a:endParaRPr lang="en-GB" sz="2000" dirty="0">
              <a:solidFill>
                <a:schemeClr val="tx2">
                  <a:lumMod val="60000"/>
                  <a:lumOff val="40000"/>
                </a:schemeClr>
              </a:solidFill>
            </a:endParaRPr>
          </a:p>
          <a:p>
            <a:pPr marL="0" indent="0">
              <a:buNone/>
            </a:pPr>
            <a:r>
              <a:rPr lang="en-US" sz="2000" dirty="0" smtClean="0">
                <a:solidFill>
                  <a:schemeClr val="tx2">
                    <a:lumMod val="60000"/>
                    <a:lumOff val="40000"/>
                  </a:schemeClr>
                </a:solidFill>
              </a:rPr>
              <a:t>4.1 </a:t>
            </a:r>
            <a:r>
              <a:rPr lang="en-US" sz="2000" dirty="0">
                <a:solidFill>
                  <a:schemeClr val="tx2">
                    <a:lumMod val="60000"/>
                    <a:lumOff val="40000"/>
                  </a:schemeClr>
                </a:solidFill>
              </a:rPr>
              <a:t>The standard of business writing at ATREUS LTD can be significantly improved by focusing on the shortcomings exhibited by </a:t>
            </a:r>
            <a:r>
              <a:rPr lang="en-US" sz="2000" dirty="0" smtClean="0">
                <a:solidFill>
                  <a:schemeClr val="tx2">
                    <a:lumMod val="60000"/>
                    <a:lumOff val="40000"/>
                  </a:schemeClr>
                </a:solidFill>
              </a:rPr>
              <a:t>most employees </a:t>
            </a:r>
            <a:r>
              <a:rPr lang="en-US" sz="2000" dirty="0">
                <a:solidFill>
                  <a:schemeClr val="tx2">
                    <a:lumMod val="60000"/>
                    <a:lumOff val="40000"/>
                  </a:schemeClr>
                </a:solidFill>
              </a:rPr>
              <a:t>who participated in the sample survey, and by providing the necessary training interventions.</a:t>
            </a:r>
            <a:endParaRPr lang="en-GB" sz="2000" dirty="0">
              <a:solidFill>
                <a:schemeClr val="tx2">
                  <a:lumMod val="60000"/>
                  <a:lumOff val="40000"/>
                </a:schemeClr>
              </a:solidFill>
            </a:endParaRPr>
          </a:p>
          <a:p>
            <a:pPr marL="0" indent="0">
              <a:buNone/>
            </a:pPr>
            <a:r>
              <a:rPr lang="en-US" sz="2000" dirty="0">
                <a:solidFill>
                  <a:schemeClr val="tx2">
                    <a:lumMod val="60000"/>
                    <a:lumOff val="40000"/>
                  </a:schemeClr>
                </a:solidFill>
              </a:rPr>
              <a:t> </a:t>
            </a:r>
            <a:endParaRPr lang="en-GB" sz="2000" dirty="0">
              <a:solidFill>
                <a:schemeClr val="tx2">
                  <a:lumMod val="60000"/>
                  <a:lumOff val="40000"/>
                </a:schemeClr>
              </a:solidFill>
            </a:endParaRPr>
          </a:p>
          <a:p>
            <a:pPr marL="0" indent="0">
              <a:buNone/>
            </a:pPr>
            <a:r>
              <a:rPr lang="en-US" sz="2000" dirty="0">
                <a:solidFill>
                  <a:schemeClr val="tx2">
                    <a:lumMod val="60000"/>
                    <a:lumOff val="40000"/>
                  </a:schemeClr>
                </a:solidFill>
              </a:rPr>
              <a:t>4.2 Both training companies </a:t>
            </a:r>
            <a:r>
              <a:rPr lang="en-US" sz="2000" dirty="0" smtClean="0">
                <a:solidFill>
                  <a:schemeClr val="tx2">
                    <a:lumMod val="60000"/>
                    <a:lumOff val="40000"/>
                  </a:schemeClr>
                </a:solidFill>
              </a:rPr>
              <a:t>offer </a:t>
            </a:r>
            <a:r>
              <a:rPr lang="en-US" sz="2000" dirty="0">
                <a:solidFill>
                  <a:schemeClr val="tx2">
                    <a:lumMod val="60000"/>
                    <a:lumOff val="40000"/>
                  </a:schemeClr>
                </a:solidFill>
              </a:rPr>
              <a:t>ATREUS LTD a professional and relevant course. </a:t>
            </a:r>
            <a:r>
              <a:rPr lang="en-US" sz="2000" dirty="0" err="1" smtClean="0">
                <a:solidFill>
                  <a:schemeClr val="tx2">
                    <a:lumMod val="60000"/>
                    <a:lumOff val="40000"/>
                  </a:schemeClr>
                </a:solidFill>
              </a:rPr>
              <a:t>BrightLight</a:t>
            </a:r>
            <a:r>
              <a:rPr lang="en-US" sz="2000" dirty="0" smtClean="0">
                <a:solidFill>
                  <a:schemeClr val="tx2">
                    <a:lumMod val="60000"/>
                    <a:lumOff val="40000"/>
                  </a:schemeClr>
                </a:solidFill>
              </a:rPr>
              <a:t> </a:t>
            </a:r>
            <a:r>
              <a:rPr lang="en-US" sz="2000" dirty="0">
                <a:solidFill>
                  <a:schemeClr val="tx2">
                    <a:lumMod val="60000"/>
                    <a:lumOff val="40000"/>
                  </a:schemeClr>
                </a:solidFill>
              </a:rPr>
              <a:t>College has </a:t>
            </a:r>
            <a:r>
              <a:rPr lang="en-US" sz="2000" dirty="0" smtClean="0">
                <a:solidFill>
                  <a:schemeClr val="tx2">
                    <a:lumMod val="60000"/>
                    <a:lumOff val="40000"/>
                  </a:schemeClr>
                </a:solidFill>
              </a:rPr>
              <a:t>the notable advantage of the capacity </a:t>
            </a:r>
            <a:r>
              <a:rPr lang="en-US" sz="2000" dirty="0">
                <a:solidFill>
                  <a:schemeClr val="tx2">
                    <a:lumMod val="60000"/>
                    <a:lumOff val="40000"/>
                  </a:schemeClr>
                </a:solidFill>
              </a:rPr>
              <a:t>to train large numbers of </a:t>
            </a:r>
            <a:r>
              <a:rPr lang="en-US" sz="2000" dirty="0" smtClean="0">
                <a:solidFill>
                  <a:schemeClr val="tx2">
                    <a:lumMod val="60000"/>
                    <a:lumOff val="40000"/>
                  </a:schemeClr>
                </a:solidFill>
              </a:rPr>
              <a:t>delegates.</a:t>
            </a:r>
            <a:endParaRPr lang="en-GB" sz="2000" dirty="0">
              <a:solidFill>
                <a:schemeClr val="tx2">
                  <a:lumMod val="60000"/>
                  <a:lumOff val="40000"/>
                </a:schemeClr>
              </a:solidFill>
            </a:endParaRPr>
          </a:p>
          <a:p>
            <a:pPr marL="0" indent="0">
              <a:buNone/>
            </a:pPr>
            <a:r>
              <a:rPr lang="en-US" sz="2000" dirty="0">
                <a:solidFill>
                  <a:schemeClr val="tx2">
                    <a:lumMod val="60000"/>
                    <a:lumOff val="40000"/>
                  </a:schemeClr>
                </a:solidFill>
              </a:rPr>
              <a:t> </a:t>
            </a:r>
            <a:endParaRPr lang="en-GB" sz="2000" dirty="0">
              <a:solidFill>
                <a:schemeClr val="tx2">
                  <a:lumMod val="60000"/>
                  <a:lumOff val="40000"/>
                </a:schemeClr>
              </a:solidFill>
            </a:endParaRPr>
          </a:p>
          <a:p>
            <a:pPr marL="0" indent="0">
              <a:buNone/>
            </a:pPr>
            <a:r>
              <a:rPr lang="en-US" sz="2000" dirty="0">
                <a:solidFill>
                  <a:schemeClr val="tx2">
                    <a:lumMod val="60000"/>
                    <a:lumOff val="40000"/>
                  </a:schemeClr>
                </a:solidFill>
              </a:rPr>
              <a:t>4.3 The 10% additional cost implication of using </a:t>
            </a:r>
            <a:r>
              <a:rPr lang="en-US" sz="2000" dirty="0" err="1">
                <a:solidFill>
                  <a:schemeClr val="tx2">
                    <a:lumMod val="60000"/>
                    <a:lumOff val="40000"/>
                  </a:schemeClr>
                </a:solidFill>
              </a:rPr>
              <a:t>BrightLight</a:t>
            </a:r>
            <a:r>
              <a:rPr lang="en-US" sz="2000" dirty="0">
                <a:solidFill>
                  <a:schemeClr val="tx2">
                    <a:lumMod val="60000"/>
                    <a:lumOff val="40000"/>
                  </a:schemeClr>
                </a:solidFill>
              </a:rPr>
              <a:t> is considered negligible against the advantageous factors.</a:t>
            </a:r>
            <a:endParaRPr lang="en-GB" sz="2000" dirty="0">
              <a:solidFill>
                <a:schemeClr val="tx2">
                  <a:lumMod val="60000"/>
                  <a:lumOff val="40000"/>
                </a:schemeClr>
              </a:solidFill>
            </a:endParaRPr>
          </a:p>
          <a:p>
            <a:pPr marL="0" indent="0">
              <a:buNone/>
            </a:pPr>
            <a:endParaRPr lang="en-GB" sz="1400" dirty="0"/>
          </a:p>
        </p:txBody>
      </p:sp>
    </p:spTree>
    <p:extLst>
      <p:ext uri="{BB962C8B-B14F-4D97-AF65-F5344CB8AC3E}">
        <p14:creationId xmlns:p14="http://schemas.microsoft.com/office/powerpoint/2010/main" val="696038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0043"/>
            <a:ext cx="10972800" cy="409169"/>
          </a:xfrm>
        </p:spPr>
        <p:txBody>
          <a:bodyPr>
            <a:normAutofit fontScale="90000"/>
          </a:bodyPr>
          <a:lstStyle/>
          <a:p>
            <a:r>
              <a:rPr lang="en-ZA" dirty="0" smtClean="0"/>
              <a:t>CONTINUED</a:t>
            </a:r>
            <a:endParaRPr lang="en-GB" dirty="0"/>
          </a:p>
        </p:txBody>
      </p:sp>
      <p:sp>
        <p:nvSpPr>
          <p:cNvPr id="3" name="Content Placeholder 2"/>
          <p:cNvSpPr>
            <a:spLocks noGrp="1"/>
          </p:cNvSpPr>
          <p:nvPr>
            <p:ph idx="1"/>
          </p:nvPr>
        </p:nvSpPr>
        <p:spPr>
          <a:xfrm>
            <a:off x="667265" y="549212"/>
            <a:ext cx="11524735" cy="5972432"/>
          </a:xfrm>
        </p:spPr>
        <p:txBody>
          <a:bodyPr/>
          <a:lstStyle/>
          <a:p>
            <a:pPr marL="0" indent="0">
              <a:buNone/>
            </a:pPr>
            <a:r>
              <a:rPr lang="en-ZA" sz="1600" dirty="0">
                <a:solidFill>
                  <a:schemeClr val="tx2">
                    <a:lumMod val="60000"/>
                    <a:lumOff val="40000"/>
                  </a:schemeClr>
                </a:solidFill>
              </a:rPr>
              <a:t>5.  Recommendations</a:t>
            </a:r>
          </a:p>
          <a:p>
            <a:pPr marL="0" indent="0">
              <a:buNone/>
            </a:pPr>
            <a:r>
              <a:rPr lang="en-ZA" sz="1600" dirty="0" smtClean="0">
                <a:solidFill>
                  <a:schemeClr val="tx2">
                    <a:lumMod val="60000"/>
                    <a:lumOff val="40000"/>
                  </a:schemeClr>
                </a:solidFill>
              </a:rPr>
              <a:t>5.1 </a:t>
            </a:r>
            <a:r>
              <a:rPr lang="en-ZA" sz="1600" dirty="0">
                <a:solidFill>
                  <a:schemeClr val="tx2">
                    <a:lumMod val="60000"/>
                    <a:lumOff val="40000"/>
                  </a:schemeClr>
                </a:solidFill>
              </a:rPr>
              <a:t>ATREUS LTD should initiate training interventions to improve our employees’ business writing abilities.  The first training should focus on staff facing clients in the Customer Contact Centre in January 2017. On completion of this training, the HR Department should reassess and evaluate their progress. If significant progress is noted, then it is recommended that the programme is rolled out to the rest of the organisation in the course of 2017.</a:t>
            </a:r>
          </a:p>
          <a:p>
            <a:pPr marL="0" indent="0">
              <a:buNone/>
            </a:pPr>
            <a:endParaRPr lang="en-ZA" sz="1600" dirty="0">
              <a:solidFill>
                <a:schemeClr val="tx2">
                  <a:lumMod val="60000"/>
                  <a:lumOff val="40000"/>
                </a:schemeClr>
              </a:solidFill>
            </a:endParaRPr>
          </a:p>
          <a:p>
            <a:pPr marL="0" indent="0">
              <a:buNone/>
            </a:pPr>
            <a:r>
              <a:rPr lang="en-ZA" sz="1600" dirty="0">
                <a:solidFill>
                  <a:schemeClr val="tx2">
                    <a:lumMod val="60000"/>
                    <a:lumOff val="40000"/>
                  </a:schemeClr>
                </a:solidFill>
              </a:rPr>
              <a:t>5.2 Due to the advantages highlighted above, </a:t>
            </a:r>
            <a:r>
              <a:rPr lang="en-ZA" sz="1600" dirty="0" err="1">
                <a:solidFill>
                  <a:schemeClr val="tx2">
                    <a:lumMod val="60000"/>
                    <a:lumOff val="40000"/>
                  </a:schemeClr>
                </a:solidFill>
              </a:rPr>
              <a:t>BrightLight</a:t>
            </a:r>
            <a:r>
              <a:rPr lang="en-ZA" sz="1600" dirty="0">
                <a:solidFill>
                  <a:schemeClr val="tx2">
                    <a:lumMod val="60000"/>
                    <a:lumOff val="40000"/>
                  </a:schemeClr>
                </a:solidFill>
              </a:rPr>
              <a:t> College should be appointed as the primary training organisation for this course. It is further recommended that Predestination College should be used as a secondary provider on an ad-hoc basis to assist with the training requirements.</a:t>
            </a:r>
          </a:p>
          <a:p>
            <a:pPr marL="0" indent="0">
              <a:buNone/>
            </a:pPr>
            <a:endParaRPr lang="en-ZA" sz="1600" dirty="0">
              <a:solidFill>
                <a:schemeClr val="tx2">
                  <a:lumMod val="60000"/>
                  <a:lumOff val="40000"/>
                </a:schemeClr>
              </a:solidFill>
            </a:endParaRPr>
          </a:p>
          <a:p>
            <a:pPr marL="0" indent="0">
              <a:buNone/>
            </a:pPr>
            <a:r>
              <a:rPr lang="en-ZA" sz="1600" dirty="0">
                <a:solidFill>
                  <a:schemeClr val="tx2">
                    <a:lumMod val="60000"/>
                    <a:lumOff val="40000"/>
                  </a:schemeClr>
                </a:solidFill>
              </a:rPr>
              <a:t>5.3 The Contracts Department should be requested to assist in the negotiation phase with </a:t>
            </a:r>
            <a:r>
              <a:rPr lang="en-ZA" sz="1600" dirty="0" err="1">
                <a:solidFill>
                  <a:schemeClr val="tx2">
                    <a:lumMod val="60000"/>
                    <a:lumOff val="40000"/>
                  </a:schemeClr>
                </a:solidFill>
              </a:rPr>
              <a:t>BrightLight</a:t>
            </a:r>
            <a:r>
              <a:rPr lang="en-ZA" sz="1600" dirty="0">
                <a:solidFill>
                  <a:schemeClr val="tx2">
                    <a:lumMod val="60000"/>
                    <a:lumOff val="40000"/>
                  </a:schemeClr>
                </a:solidFill>
              </a:rPr>
              <a:t> College in order to secure volume discounts and to ensure that our service level requirements are met. These negotiations should be finalised by 30 November 2017.</a:t>
            </a:r>
          </a:p>
          <a:p>
            <a:pPr marL="0" indent="0">
              <a:buNone/>
            </a:pPr>
            <a:endParaRPr lang="en-ZA" sz="1600" dirty="0">
              <a:solidFill>
                <a:schemeClr val="tx2">
                  <a:lumMod val="60000"/>
                  <a:lumOff val="40000"/>
                </a:schemeClr>
              </a:solidFill>
            </a:endParaRPr>
          </a:p>
          <a:p>
            <a:pPr marL="0" indent="0">
              <a:buNone/>
            </a:pPr>
            <a:r>
              <a:rPr lang="en-ZA" sz="1600" dirty="0">
                <a:solidFill>
                  <a:schemeClr val="tx2">
                    <a:lumMod val="60000"/>
                    <a:lumOff val="40000"/>
                  </a:schemeClr>
                </a:solidFill>
              </a:rPr>
              <a:t>5.4 All training sessions should be logged through the SAP system, including the correct invoicing and supplementary paperwork, so that ATREUS LTD is assured of the relevant tax concessions applicable to training</a:t>
            </a:r>
            <a:r>
              <a:rPr lang="en-ZA" sz="1600" dirty="0" smtClean="0">
                <a:solidFill>
                  <a:schemeClr val="tx2">
                    <a:lumMod val="60000"/>
                    <a:lumOff val="40000"/>
                  </a:schemeClr>
                </a:solidFill>
              </a:rPr>
              <a:t>.</a:t>
            </a:r>
          </a:p>
          <a:p>
            <a:pPr marL="0" indent="0">
              <a:buNone/>
            </a:pPr>
            <a:endParaRPr lang="en-ZA" sz="1600" dirty="0">
              <a:solidFill>
                <a:schemeClr val="tx2">
                  <a:lumMod val="60000"/>
                  <a:lumOff val="40000"/>
                </a:schemeClr>
              </a:solidFill>
            </a:endParaRPr>
          </a:p>
          <a:p>
            <a:pPr marL="0" indent="0">
              <a:buNone/>
            </a:pPr>
            <a:r>
              <a:rPr lang="en-ZA" sz="1200" dirty="0">
                <a:solidFill>
                  <a:schemeClr val="tx2">
                    <a:lumMod val="60000"/>
                    <a:lumOff val="40000"/>
                  </a:schemeClr>
                </a:solidFill>
              </a:rPr>
              <a:t>Compiled by:</a:t>
            </a:r>
          </a:p>
          <a:p>
            <a:pPr marL="0" indent="0">
              <a:buNone/>
            </a:pPr>
            <a:r>
              <a:rPr lang="en-ZA" sz="1400" dirty="0" err="1" smtClean="0">
                <a:solidFill>
                  <a:schemeClr val="tx2">
                    <a:lumMod val="60000"/>
                    <a:lumOff val="40000"/>
                  </a:schemeClr>
                </a:solidFill>
                <a:latin typeface="Bella Donna" panose="03000502030604030003" pitchFamily="66" charset="0"/>
              </a:rPr>
              <a:t>BarendHarkon</a:t>
            </a:r>
            <a:endParaRPr lang="en-ZA" sz="1400" dirty="0">
              <a:solidFill>
                <a:schemeClr val="tx2">
                  <a:lumMod val="60000"/>
                  <a:lumOff val="40000"/>
                </a:schemeClr>
              </a:solidFill>
              <a:latin typeface="Bella Donna" panose="03000502030604030003" pitchFamily="66" charset="0"/>
            </a:endParaRPr>
          </a:p>
          <a:p>
            <a:pPr marL="0" indent="0">
              <a:buNone/>
            </a:pPr>
            <a:r>
              <a:rPr lang="en-ZA" sz="1200" dirty="0" smtClean="0">
                <a:solidFill>
                  <a:schemeClr val="tx2">
                    <a:lumMod val="60000"/>
                    <a:lumOff val="40000"/>
                  </a:schemeClr>
                </a:solidFill>
              </a:rPr>
              <a:t>Mr </a:t>
            </a:r>
            <a:r>
              <a:rPr lang="en-ZA" sz="1200" dirty="0" err="1" smtClean="0">
                <a:solidFill>
                  <a:schemeClr val="tx2">
                    <a:lumMod val="60000"/>
                    <a:lumOff val="40000"/>
                  </a:schemeClr>
                </a:solidFill>
              </a:rPr>
              <a:t>B.V</a:t>
            </a:r>
            <a:r>
              <a:rPr lang="en-ZA" sz="1200" dirty="0">
                <a:solidFill>
                  <a:schemeClr val="tx2">
                    <a:lumMod val="60000"/>
                    <a:lumOff val="40000"/>
                  </a:schemeClr>
                </a:solidFill>
              </a:rPr>
              <a:t>. </a:t>
            </a:r>
            <a:r>
              <a:rPr lang="en-ZA" sz="1200" dirty="0" err="1">
                <a:solidFill>
                  <a:schemeClr val="tx2">
                    <a:lumMod val="60000"/>
                    <a:lumOff val="40000"/>
                  </a:schemeClr>
                </a:solidFill>
              </a:rPr>
              <a:t>Harkon</a:t>
            </a:r>
            <a:endParaRPr lang="en-ZA" sz="1200" dirty="0">
              <a:solidFill>
                <a:schemeClr val="tx2">
                  <a:lumMod val="60000"/>
                  <a:lumOff val="40000"/>
                </a:schemeClr>
              </a:solidFill>
            </a:endParaRPr>
          </a:p>
          <a:p>
            <a:pPr marL="0" indent="0">
              <a:buNone/>
            </a:pPr>
            <a:r>
              <a:rPr lang="en-ZA" sz="1200" dirty="0">
                <a:solidFill>
                  <a:schemeClr val="tx2">
                    <a:lumMod val="60000"/>
                    <a:lumOff val="40000"/>
                  </a:schemeClr>
                </a:solidFill>
              </a:rPr>
              <a:t>Manager: Professional Development (HR)</a:t>
            </a:r>
          </a:p>
          <a:p>
            <a:pPr marL="0" indent="0">
              <a:buNone/>
            </a:pPr>
            <a:r>
              <a:rPr lang="en-ZA" sz="1200" dirty="0">
                <a:solidFill>
                  <a:schemeClr val="tx2">
                    <a:lumMod val="60000"/>
                    <a:lumOff val="40000"/>
                  </a:schemeClr>
                </a:solidFill>
              </a:rPr>
              <a:t>22 September 2017</a:t>
            </a:r>
          </a:p>
          <a:p>
            <a:pPr marL="0" indent="0">
              <a:buNone/>
            </a:pPr>
            <a:endParaRPr lang="en-GB" sz="1100" dirty="0"/>
          </a:p>
        </p:txBody>
      </p:sp>
    </p:spTree>
    <p:extLst>
      <p:ext uri="{BB962C8B-B14F-4D97-AF65-F5344CB8AC3E}">
        <p14:creationId xmlns:p14="http://schemas.microsoft.com/office/powerpoint/2010/main" val="2971047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609600" y="1550056"/>
            <a:ext cx="10972800" cy="4918587"/>
          </a:xfrm>
        </p:spPr>
        <p:txBody>
          <a:bodyPr/>
          <a:lstStyle/>
          <a:p>
            <a:pPr lvl="3">
              <a:buFont typeface="Arial" panose="020B0604020202020204" pitchFamily="34" charset="0"/>
              <a:buChar char="•"/>
            </a:pPr>
            <a:r>
              <a:rPr lang="en-US" sz="3200" dirty="0" smtClean="0"/>
              <a:t>Instructions</a:t>
            </a:r>
          </a:p>
          <a:p>
            <a:pPr lvl="3">
              <a:buFont typeface="Arial" panose="020B0604020202020204" pitchFamily="34" charset="0"/>
              <a:buChar char="•"/>
            </a:pPr>
            <a:r>
              <a:rPr lang="en-US" sz="3200" dirty="0" smtClean="0"/>
              <a:t>Format</a:t>
            </a:r>
          </a:p>
          <a:p>
            <a:pPr lvl="3">
              <a:buFont typeface="Arial" panose="020B0604020202020204" pitchFamily="34" charset="0"/>
              <a:buChar char="•"/>
            </a:pPr>
            <a:r>
              <a:rPr lang="en-US" sz="3200" dirty="0" smtClean="0"/>
              <a:t>Language</a:t>
            </a:r>
          </a:p>
          <a:p>
            <a:pPr lvl="3">
              <a:buFont typeface="Arial" panose="020B0604020202020204" pitchFamily="34" charset="0"/>
              <a:buChar char="•"/>
            </a:pPr>
            <a:r>
              <a:rPr lang="en-US" sz="3200" dirty="0" smtClean="0"/>
              <a:t>Proofreading</a:t>
            </a:r>
            <a:endParaRPr lang="en-US" sz="3200" dirty="0"/>
          </a:p>
          <a:p>
            <a:pPr lvl="3">
              <a:buFont typeface="Arial" panose="020B0604020202020204" pitchFamily="34" charset="0"/>
              <a:buChar char="•"/>
            </a:pPr>
            <a:r>
              <a:rPr lang="en-US" sz="3200" dirty="0" smtClean="0"/>
              <a:t>myUnisa (Discussion Forums, E-Tutor site and other uploaded resources)</a:t>
            </a:r>
          </a:p>
        </p:txBody>
      </p:sp>
    </p:spTree>
    <p:extLst>
      <p:ext uri="{BB962C8B-B14F-4D97-AF65-F5344CB8AC3E}">
        <p14:creationId xmlns:p14="http://schemas.microsoft.com/office/powerpoint/2010/main" val="645830506"/>
      </p:ext>
    </p:extLst>
  </p:cSld>
  <p:clrMapOvr>
    <a:masterClrMapping/>
  </p:clrMapOvr>
</p:sld>
</file>

<file path=ppt/theme/theme1.xml><?xml version="1.0" encoding="utf-8"?>
<a:theme xmlns:a="http://schemas.openxmlformats.org/drawingml/2006/main" name="my trusted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690</TotalTime>
  <Words>1188</Words>
  <Application>Microsoft Office PowerPoint</Application>
  <PresentationFormat>Custom</PresentationFormat>
  <Paragraphs>241</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my trusted template</vt:lpstr>
      <vt:lpstr>ENN1504 ASSIGNMENTS RECAP </vt:lpstr>
      <vt:lpstr>HOW THIS SESSION WILL PROCEED</vt:lpstr>
      <vt:lpstr>ASSIGNMENT 1 RECAPITULATION</vt:lpstr>
      <vt:lpstr>PowerPoint Presentation</vt:lpstr>
      <vt:lpstr>EDIT, PROOFREAD AND REVISE</vt:lpstr>
      <vt:lpstr>MINUTES</vt:lpstr>
      <vt:lpstr>REPORTS</vt:lpstr>
      <vt:lpstr>REPORTS</vt:lpstr>
      <vt:lpstr>REPORTS</vt:lpstr>
      <vt:lpstr>REPORTS</vt:lpstr>
      <vt:lpstr>REPORTS</vt:lpstr>
      <vt:lpstr>REPORTS</vt:lpstr>
      <vt:lpstr>REPORTS</vt:lpstr>
      <vt:lpstr>REPORTS</vt:lpstr>
      <vt:lpstr>CONTINUED</vt:lpstr>
      <vt:lpstr>CONTINUED</vt:lpstr>
      <vt:lpstr>CONTINUED</vt:lpstr>
      <vt:lpstr>CONCLUSION</vt:lpstr>
    </vt:vector>
  </TitlesOfParts>
  <Company>int.unisa.ac.za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Livestreaming Preparation for Dummies</dc:title>
  <dc:creator>Phakathi, Lungelwa</dc:creator>
  <cp:lastModifiedBy>Shandu, Thulile</cp:lastModifiedBy>
  <cp:revision>47</cp:revision>
  <dcterms:created xsi:type="dcterms:W3CDTF">2018-02-08T06:27:06Z</dcterms:created>
  <dcterms:modified xsi:type="dcterms:W3CDTF">2018-10-11T15:24:26Z</dcterms:modified>
</cp:coreProperties>
</file>