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bezuir\Local%20Settings\Temporary%20Internet%20Files\Content.Outlook\30MI5DH0\Rene_lorenz%20curve%20(2)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bezuir\Local%20Settings\Temporary%20Internet%20Files\Content.Outlook\30MI5DH0\Rene_lorenz%20curve%20(2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0"/>
          <a:lstStyle/>
          <a:p>
            <a:pPr>
              <a:defRPr lang="en-ZA">
                <a:solidFill>
                  <a:schemeClr val="bg1"/>
                </a:solidFill>
              </a:defRPr>
            </a:pPr>
            <a:r>
              <a:rPr lang="en-US" sz="1400">
                <a:solidFill>
                  <a:schemeClr val="bg1"/>
                </a:solidFill>
              </a:rPr>
              <a:t>Boatland's Lorenz Curve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'Lorenz Curve'!$C$1</c:f>
              <c:strCache>
                <c:ptCount val="1"/>
                <c:pt idx="0">
                  <c:v>Cumulative population Groups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ZA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'Lorenz Curve'!$B$2:$B$7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'Lorenz Curve'!$C$2:$C$7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8</c:v>
                </c:pt>
                <c:pt idx="3">
                  <c:v>15</c:v>
                </c:pt>
                <c:pt idx="4">
                  <c:v>25</c:v>
                </c:pt>
                <c:pt idx="5">
                  <c:v>100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'Lorenz Curve'!$D$1</c:f>
              <c:strCache>
                <c:ptCount val="1"/>
                <c:pt idx="0">
                  <c:v>Diagonal Line</c:v>
                </c:pt>
              </c:strCache>
            </c:strRef>
          </c:tx>
          <c:marker>
            <c:symbol val="none"/>
          </c:marker>
          <c:xVal>
            <c:numRef>
              <c:f>'Lorenz Curve'!$D$2:$D$7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'Lorenz Curve'!$D$2:$D$7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755696"/>
        <c:axId val="116756256"/>
      </c:scatterChart>
      <c:valAx>
        <c:axId val="116755696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lang="en-ZA" sz="1200" b="1">
                    <a:solidFill>
                      <a:schemeClr val="bg1"/>
                    </a:solidFill>
                  </a:defRPr>
                </a:pPr>
                <a:r>
                  <a:rPr lang="en-US" sz="1200" b="1">
                    <a:solidFill>
                      <a:schemeClr val="bg1"/>
                    </a:solidFill>
                  </a:rPr>
                  <a:t>Cumulative Population Groups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lang="en-ZA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16756256"/>
        <c:crosses val="autoZero"/>
        <c:crossBetween val="midCat"/>
        <c:majorUnit val="20"/>
      </c:valAx>
      <c:valAx>
        <c:axId val="11675625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ZA" sz="1400" b="1">
                    <a:solidFill>
                      <a:schemeClr val="bg1"/>
                    </a:solidFill>
                  </a:defRPr>
                </a:pPr>
                <a:r>
                  <a:rPr lang="en-US" sz="1400" b="1">
                    <a:solidFill>
                      <a:schemeClr val="bg1"/>
                    </a:solidFill>
                  </a:rPr>
                  <a:t>Cumulative Income Earned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ZA"/>
            </a:pPr>
            <a:endParaRPr lang="en-US"/>
          </a:p>
        </c:txPr>
        <c:crossAx val="116755696"/>
        <c:crosses val="autoZero"/>
        <c:crossBetween val="midCat"/>
        <c:majorUnit val="20"/>
        <c:minorUnit val="4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t" anchorCtr="0"/>
          <a:lstStyle/>
          <a:p>
            <a:pPr>
              <a:defRPr lang="en-ZA"/>
            </a:pPr>
            <a:r>
              <a:rPr lang="en-US" sz="1400" dirty="0" err="1">
                <a:solidFill>
                  <a:schemeClr val="bg1"/>
                </a:solidFill>
              </a:rPr>
              <a:t>Boatland's</a:t>
            </a:r>
            <a:r>
              <a:rPr lang="en-US" sz="1400" dirty="0">
                <a:solidFill>
                  <a:schemeClr val="bg1"/>
                </a:solidFill>
              </a:rPr>
              <a:t> Lorenz Curve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347601728462919"/>
          <c:y val="0.12830873401773329"/>
          <c:w val="0.8226366661014276"/>
          <c:h val="0.6498004358853750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'Lorenz Curve'!$C$1</c:f>
              <c:strCache>
                <c:ptCount val="1"/>
                <c:pt idx="0">
                  <c:v>Cumulative population Groups</c:v>
                </c:pt>
              </c:strCache>
            </c:strRef>
          </c:tx>
          <c:marker>
            <c:symbol val="none"/>
          </c:marker>
          <c:dLbls>
            <c:dLbl>
              <c:idx val="5"/>
              <c:layout>
                <c:manualLayout>
                  <c:x val="-4.6412971658119943E-3"/>
                  <c:y val="-3.377284320654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ZA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'Lorenz Curve'!$B$2:$B$7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'Lorenz Curve'!$C$2:$C$7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8</c:v>
                </c:pt>
                <c:pt idx="3">
                  <c:v>15</c:v>
                </c:pt>
                <c:pt idx="4">
                  <c:v>25</c:v>
                </c:pt>
                <c:pt idx="5">
                  <c:v>100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'Lorenz Curve'!$D$1</c:f>
              <c:strCache>
                <c:ptCount val="1"/>
                <c:pt idx="0">
                  <c:v>Diagonal Line</c:v>
                </c:pt>
              </c:strCache>
            </c:strRef>
          </c:tx>
          <c:marker>
            <c:symbol val="none"/>
          </c:marker>
          <c:xVal>
            <c:numRef>
              <c:f>'Lorenz Curve'!$D$2:$D$7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'Lorenz Curve'!$D$2:$D$7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759056"/>
        <c:axId val="116759616"/>
      </c:scatterChart>
      <c:valAx>
        <c:axId val="116759056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lang="en-ZA" sz="1200"/>
                </a:pPr>
                <a:r>
                  <a:rPr lang="en-US" sz="1200" dirty="0">
                    <a:solidFill>
                      <a:schemeClr val="bg1"/>
                    </a:solidFill>
                  </a:rPr>
                  <a:t>Cumulative Population Groups</a:t>
                </a:r>
              </a:p>
            </c:rich>
          </c:tx>
          <c:layout>
            <c:manualLayout>
              <c:xMode val="edge"/>
              <c:yMode val="edge"/>
              <c:x val="0.35375071629468102"/>
              <c:y val="0.8737270917888562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lang="en-ZA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16759616"/>
        <c:crosses val="autoZero"/>
        <c:crossBetween val="midCat"/>
        <c:majorUnit val="20"/>
      </c:valAx>
      <c:valAx>
        <c:axId val="11675961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ZA" sz="1200"/>
                </a:pPr>
                <a:r>
                  <a:rPr lang="en-US" sz="1200" dirty="0">
                    <a:solidFill>
                      <a:schemeClr val="bg1"/>
                    </a:solidFill>
                  </a:rPr>
                  <a:t>Cumulative Income Earned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ZA"/>
            </a:pPr>
            <a:endParaRPr lang="en-US"/>
          </a:p>
        </c:txPr>
        <c:crossAx val="116759056"/>
        <c:crosses val="autoZero"/>
        <c:crossBetween val="midCat"/>
        <c:majorUnit val="20"/>
        <c:minorUnit val="4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0.63635</cdr:x>
      <cdr:y>0.52355</cdr:y>
    </cdr:from>
    <cdr:to>
      <cdr:x>0.82874</cdr:x>
      <cdr:y>0.82262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24560" y="16007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ZA" sz="1100" dirty="0"/>
        </a:p>
      </cdr:txBody>
    </cdr:sp>
  </cdr:relSizeAnchor>
  <cdr:relSizeAnchor xmlns:cdr="http://schemas.openxmlformats.org/drawingml/2006/chartDrawing">
    <cdr:from>
      <cdr:x>0.63635</cdr:x>
      <cdr:y>0.52355</cdr:y>
    </cdr:from>
    <cdr:to>
      <cdr:x>0.82874</cdr:x>
      <cdr:y>0.82262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4560" y="16007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ZA" sz="1100" dirty="0"/>
        </a:p>
      </cdr:txBody>
    </cdr:sp>
  </cdr:relSizeAnchor>
  <cdr:relSizeAnchor xmlns:cdr="http://schemas.openxmlformats.org/drawingml/2006/chartDrawing">
    <cdr:from>
      <cdr:x>0.8636</cdr:x>
      <cdr:y>0.61776</cdr:y>
    </cdr:from>
    <cdr:to>
      <cdr:x>0.92107</cdr:x>
      <cdr:y>0.72689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4726144" y="2090732"/>
          <a:ext cx="31451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b="1" dirty="0" smtClean="0"/>
            <a:t>B</a:t>
          </a:r>
          <a:endParaRPr lang="en-ZA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9F61BF6-EF97-472E-B927-7BF2CCD16BD0}" type="datetimeFigureOut">
              <a:rPr lang="en-ZA" smtClean="0"/>
              <a:pPr/>
              <a:t>2015/06/01</a:t>
            </a:fld>
            <a:endParaRPr lang="en-ZA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06AC8A2-30D1-45AF-98E9-A1E571071E11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908720"/>
            <a:ext cx="76328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ZA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Study unit 4</a:t>
            </a:r>
          </a:p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Poverty, inequality and development</a:t>
            </a:r>
          </a:p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	Chapter 5</a:t>
            </a:r>
            <a:endParaRPr lang="en-ZA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nequality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492896"/>
            <a:ext cx="6336704" cy="432073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404664"/>
            <a:ext cx="65527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Study unit 4</a:t>
            </a:r>
          </a:p>
          <a:p>
            <a:pPr>
              <a:buFont typeface="Arial" pitchFamily="34" charset="0"/>
              <a:buChar char="•"/>
            </a:pPr>
            <a:endParaRPr lang="en-ZA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Measuring inequality and poverty</a:t>
            </a:r>
          </a:p>
          <a:p>
            <a:pPr>
              <a:buFont typeface="Arial" pitchFamily="34" charset="0"/>
              <a:buChar char="•"/>
            </a:pP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Inequality and poverty in South Africa </a:t>
            </a:r>
          </a:p>
          <a:p>
            <a:pPr>
              <a:buFont typeface="Arial" pitchFamily="34" charset="0"/>
              <a:buChar char="•"/>
            </a:pP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Poverty, inequality and social welfare</a:t>
            </a:r>
          </a:p>
          <a:p>
            <a:pPr>
              <a:buFont typeface="Arial" pitchFamily="34" charset="0"/>
              <a:buChar char="•"/>
            </a:pP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Absolute poverty: extent and magnitude</a:t>
            </a:r>
          </a:p>
          <a:p>
            <a:pPr>
              <a:buFont typeface="Arial" pitchFamily="34" charset="0"/>
              <a:buChar char="•"/>
            </a:pP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Economic characteristics of poverty groups</a:t>
            </a:r>
          </a:p>
          <a:p>
            <a:pPr>
              <a:buFont typeface="Arial" pitchFamily="34" charset="0"/>
              <a:buChar char="•"/>
            </a:pP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The range of policy options: some basic         considerations</a:t>
            </a:r>
            <a:endParaRPr lang="en-Z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0466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4.1 Measuring inequality and development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052736"/>
            <a:ext cx="56886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dirty="0" smtClean="0"/>
              <a:t> </a:t>
            </a: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Two principal measures of income distribution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Size distribution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Lorenz curves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ZA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coefficient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Functional distribution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Measuring poverty 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poverty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2708920"/>
            <a:ext cx="4680520" cy="3172353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The Lorenz curve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052736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following imaginary income distribution data are for </a:t>
            </a:r>
            <a:r>
              <a:rPr lang="en-US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Boatland</a:t>
            </a:r>
            <a:r>
              <a:rPr lang="en-US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	</a:t>
            </a:r>
            <a:endParaRPr lang="en-ZA" b="1" dirty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See </a:t>
            </a:r>
            <a:r>
              <a:rPr lang="en-US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US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(2009:210 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219</a:t>
            </a:r>
            <a:r>
              <a:rPr lang="en-US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ZA" b="1" dirty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256490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59632" y="2204864"/>
          <a:ext cx="6096000" cy="2859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975768"/>
                <a:gridCol w="2032000"/>
              </a:tblGrid>
              <a:tr h="735856">
                <a:tc>
                  <a:txBody>
                    <a:bodyPr/>
                    <a:lstStyle/>
                    <a:p>
                      <a:r>
                        <a:rPr lang="en-ZA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Quintile</a:t>
                      </a:r>
                      <a:endParaRPr lang="en-ZA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Percentage share</a:t>
                      </a:r>
                      <a:endParaRPr lang="en-ZA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Cumulative % share</a:t>
                      </a:r>
                      <a:endParaRPr lang="en-ZA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First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Second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Third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Fourth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All income groups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20688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The Lorenz curve</a:t>
            </a:r>
            <a:endParaRPr lang="en-ZA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755576" y="1340768"/>
          <a:ext cx="734481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Lorenz curves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124744"/>
            <a:ext cx="71287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Method to analyze and illustrate personal income distribution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Horizontal axis → number of income recipients in cumulative percentages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Vertical axis → share of total income received by each percentage of population, also in cumulative values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Diagonal line from lower left corner to upper right corner of square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Every point on diagonal shows percentage of income received is exactly equal to percentage of income recipients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Diagonal line – shows perfect equality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Lorenz curve shows actual quantitative relationship between percentage of income recipients and the percentage of income they actually received – Fig 5.1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Lorenz curves for all countries will lie to the right of the diagonal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more the Lorenz line curves away from the diagonal, the more unequal the distribution of income – Fig 5.2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The </a:t>
            </a:r>
            <a:r>
              <a:rPr lang="en-ZA" sz="3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coefficient</a:t>
            </a:r>
            <a:endParaRPr lang="en-ZA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052736"/>
            <a:ext cx="684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 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calculate the </a:t>
            </a:r>
            <a:r>
              <a:rPr lang="en-US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coefficient, we are interested in the size of area A only. To calculate the inequality of the distribution of income, we want to know how big is area A in relation to the whole area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the right of the diagonal line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 Therefore we calculate the size of area A as a proportion of area A+B.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coefficient = 	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A__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A 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 B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979712" y="3140968"/>
          <a:ext cx="561662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4"/>
          <p:cNvSpPr txBox="1"/>
          <p:nvPr/>
        </p:nvSpPr>
        <p:spPr>
          <a:xfrm>
            <a:off x="3635896" y="429309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5292080" y="472514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ZA" sz="28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coefficient 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7920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 measure of relative degree of income inequality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Calculate ratio of the area between the diagonal and Lorenz lines, to the total area of the half-square where the Lorenz line lies – Fig 5.3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Value varies between 0 (perfect equality) and 1 (perfect inequality)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Countries with highly unequal distribution – between 0.5 and 0.7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Countries with relatively equitable distribution – varies between 0.2 &amp; 0.35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a measure it satisfies four desirable properties: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Anonymity principle – does not depend on who has the higher income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Scale independence principle – does not depend on size of economy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Population independence principle – not based on number of people in country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Transfer principle – the transfer of income from a richer to a poor person, will make income distribution more equal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7704" y="260648"/>
            <a:ext cx="50866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ZA" sz="40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ZA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coefficient </a:t>
            </a:r>
            <a:endParaRPr lang="en-ZA" sz="4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619672" y="1052736"/>
          <a:ext cx="6096000" cy="3000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Country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Gini</a:t>
                      </a:r>
                      <a:r>
                        <a:rPr lang="en-ZA" dirty="0" smtClean="0"/>
                        <a:t> coefficient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Ukraine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0,28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Togo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0,34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Djibouti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0.40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4624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Argentina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South Africa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0,58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Haiti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0,60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Namibia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0,74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560" y="4221088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Define the </a:t>
            </a:r>
            <a:r>
              <a:rPr lang="en-ZA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Gini</a:t>
            </a: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coefficient</a:t>
            </a:r>
          </a:p>
          <a:p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Explain how it is calculated</a:t>
            </a:r>
          </a:p>
          <a:p>
            <a:endParaRPr lang="en-ZA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Ranked the countries from the highest inequality to the lowest inequality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692696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Measuring poverty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196752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Number of people that is unable to command sufficient resources to satisfy basic needs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Counted as total number living below a specified minimum level of real income, the international poverty line → usually $1 or $2 a day in PPP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Measured by number: headcount (H)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Headcount as fraction of total population (N): H/N – Headcount Index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Local poverty line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Adequate (nutritional) basket of food plus clothing, shelter, medical care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 be more than PPP $1 per day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Limitation of poverty line – same weight to all regardless how far below the line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Solved by calculation of Total Poverty Gap – total amount necessary to raise everybody to line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Fig 5.6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4.2	Inequality and poverty in South Africa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556792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 </a:t>
            </a:r>
            <a:r>
              <a:rPr lang="en-GB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Section 4.2 of the study guide</a:t>
            </a:r>
            <a:endParaRPr lang="en-Z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poverty sa 2.jpg"/>
          <p:cNvPicPr>
            <a:picLocks noChangeAspect="1"/>
          </p:cNvPicPr>
          <p:nvPr/>
        </p:nvPicPr>
        <p:blipFill>
          <a:blip r:embed="rId2" cstate="print">
            <a:lum bright="10000" contrast="30000"/>
          </a:blip>
          <a:stretch>
            <a:fillRect/>
          </a:stretch>
        </p:blipFill>
        <p:spPr>
          <a:xfrm>
            <a:off x="539552" y="2708920"/>
            <a:ext cx="3634373" cy="27363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7" name="Picture 6" descr="South-Africa-homeless-camp-for-whites-002.jpg"/>
          <p:cNvPicPr>
            <a:picLocks noChangeAspect="1"/>
          </p:cNvPicPr>
          <p:nvPr/>
        </p:nvPicPr>
        <p:blipFill>
          <a:blip r:embed="rId3" cstate="print">
            <a:lum bright="20000" contrast="30000"/>
          </a:blip>
          <a:stretch>
            <a:fillRect/>
          </a:stretch>
        </p:blipFill>
        <p:spPr>
          <a:xfrm>
            <a:off x="4139952" y="2708920"/>
            <a:ext cx="3982711" cy="266429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7667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4.3	Poverty, inequality and social welfare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196752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 </a:t>
            </a:r>
            <a:r>
              <a:rPr lang="en-GB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Smith (2009: 222-224, 227-233)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Why is inequality above poverty line a concern?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Leads to economic inefficiency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 people qualify for credit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 savings as it is the middle class tat saves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Overemphasis on tertiary education to the expense of primary education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Undermines social stability and solidarity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Rich have more political power – will resist change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Facilitates rent-seeking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poor people support populist policies that is self-defeating – redistribution rather than increasing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Unfair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 some inequality as incentive for hard work and innovation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 less inequality than in world at present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20688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Kuznets inverted U-hypothesis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268760"/>
            <a:ext cx="66967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Counter-argument against policy of redistribution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Early stage of economic growth – more inequality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 improve at later stage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Fig 5.10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Explanation for phenomenon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Structural change, as in Lewis model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Effect not inevitable – depends on character of growth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  <p:pic>
        <p:nvPicPr>
          <p:cNvPr id="4" name="Picture 3" descr="kuznets.gif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tretch>
            <a:fillRect/>
          </a:stretch>
        </p:blipFill>
        <p:spPr>
          <a:xfrm>
            <a:off x="2843808" y="3502453"/>
            <a:ext cx="3600400" cy="316808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4.4	Absolute poverty: Extent and magnitude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268760"/>
            <a:ext cx="81369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dirty="0" smtClean="0"/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Smith (2009: 233-238)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Difficult to estimate, varies around the developing world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GB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Depends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two factors: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Average level of national income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Degree of inequality in its distribution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GB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 PPP $1: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9.1% of East Asia &amp; Pacific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8.6% of Latin America &amp; Caribbean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1.5% of Middle East &amp; North Africa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31.7% of South Asia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41.1% of Sub-Sahara Africa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Z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0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ZA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Growth and poverty</a:t>
            </a:r>
            <a:endParaRPr lang="en-ZA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548680"/>
            <a:ext cx="784887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dirty="0" smtClean="0"/>
              <a:t>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 there conflict between the two goals of reducing poverty and accelerating growth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Five reasons why policies to reduce poverty will not necessarily lead to slower growth rates: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endParaRPr lang="en-GB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Poor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 not get credit, or save, or finance children’s education – have many children for old-age security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Rich do not save and invest substantial proportions of their income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Low income → poor health, nutrition, education → lower productivity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Higher income will stimulate overall increase in demand for locally produced goods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Reducing mass poverty → will stimulate econ expansion by providing an incentive for widespread participation in the development process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GB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Overly 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aggressive &amp; ill-designed policies to redistribute income and reduce poverty </a:t>
            </a:r>
            <a:r>
              <a:rPr lang="en-GB" sz="20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</a:t>
            </a:r>
            <a:r>
              <a:rPr lang="en-GB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however harm econ </a:t>
            </a:r>
            <a:r>
              <a:rPr lang="en-GB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growth</a:t>
            </a:r>
            <a:endParaRPr lang="en-ZA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332656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4.5	Characteristics of poverty groups</a:t>
            </a:r>
            <a:endParaRPr lang="en-ZA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836712"/>
            <a:ext cx="82089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Rural poverty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Women in poverty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Ethnic minorities		</a:t>
            </a:r>
            <a:r>
              <a:rPr lang="en-ZA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Smith (2009:238 -244)</a:t>
            </a:r>
          </a:p>
          <a:p>
            <a:pPr>
              <a:buFont typeface="Arial" pitchFamily="34" charset="0"/>
              <a:buChar char="•"/>
            </a:pP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Poor comes from poor countries</a:t>
            </a:r>
            <a:endParaRPr lang="en-Z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ndian-pover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286403"/>
            <a:ext cx="4248472" cy="35715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Picture 4" descr="nep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284984"/>
            <a:ext cx="4436559" cy="338437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 range of policy options: some basic considerations</a:t>
            </a:r>
            <a:endParaRPr lang="en-ZA" sz="2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692696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sz="1400" b="1" dirty="0" smtClean="0">
                <a:solidFill>
                  <a:schemeClr val="bg1"/>
                </a:solidFill>
              </a:rPr>
              <a:t>  </a:t>
            </a:r>
            <a:r>
              <a:rPr lang="en-ZA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Changing the functional distribution of income by changing relative factor prices .</a:t>
            </a:r>
          </a:p>
          <a:p>
            <a:pPr>
              <a:buFont typeface="Arial" pitchFamily="34" charset="0"/>
              <a:buChar char="•"/>
            </a:pPr>
            <a:endParaRPr lang="en-ZA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Changing size distribution through progressive redistribution of asset ownership.</a:t>
            </a:r>
          </a:p>
          <a:p>
            <a:pPr>
              <a:buFont typeface="Arial" pitchFamily="34" charset="0"/>
              <a:buChar char="•"/>
            </a:pPr>
            <a:endParaRPr lang="en-ZA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Reduce size distribution at upper levels through progressive income and wealth taxes.</a:t>
            </a:r>
          </a:p>
          <a:p>
            <a:pPr>
              <a:buFont typeface="Arial" pitchFamily="34" charset="0"/>
              <a:buChar char="•"/>
            </a:pPr>
            <a:endParaRPr lang="en-ZA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Direct transfer payments and public provision of goods and services.</a:t>
            </a:r>
          </a:p>
          <a:p>
            <a:pPr>
              <a:buFont typeface="Arial" pitchFamily="34" charset="0"/>
              <a:buChar char="•"/>
            </a:pPr>
            <a:endParaRPr lang="en-ZA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May be useful to impose a work requirement before food aid is provided.</a:t>
            </a:r>
            <a:endParaRPr lang="en-ZA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afr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852936"/>
            <a:ext cx="3744416" cy="3836752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20688"/>
            <a:ext cx="655272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PREPARATION FOR THE EXAM</a:t>
            </a:r>
          </a:p>
          <a:p>
            <a:endParaRPr lang="en-ZA" sz="32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Section A: Compulsory question</a:t>
            </a:r>
          </a:p>
          <a:p>
            <a:endParaRPr lang="en-ZA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Section B: 4 Questions – you have to do 3 </a:t>
            </a:r>
          </a:p>
          <a:p>
            <a:r>
              <a:rPr lang="en-Z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(of 20 marks each)</a:t>
            </a:r>
          </a:p>
          <a:p>
            <a:endParaRPr lang="en-ZA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Inequality, poverty will always be tested in the Exam</a:t>
            </a:r>
            <a:endParaRPr lang="en-ZA" sz="36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460</TotalTime>
  <Words>901</Words>
  <Application>Microsoft Office PowerPoint</Application>
  <PresentationFormat>On-screen Show (4:3)</PresentationFormat>
  <Paragraphs>195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UNISA</dc:creator>
  <cp:lastModifiedBy>Leigh-ann Bailie</cp:lastModifiedBy>
  <cp:revision>31</cp:revision>
  <dcterms:created xsi:type="dcterms:W3CDTF">2011-02-23T07:00:41Z</dcterms:created>
  <dcterms:modified xsi:type="dcterms:W3CDTF">2015-06-01T10:49:52Z</dcterms:modified>
</cp:coreProperties>
</file>