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0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9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21411-718D-4785-AC4D-45084E163E33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BC758-B7DA-45F5-9183-CF1EAA4E4E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3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BC758-B7DA-45F5-9183-CF1EAA4E4E4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Z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Z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Z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C29A091-AA4D-48DF-B8E1-1BBE01F829AE}" type="datetimeFigureOut">
              <a:rPr lang="en-ZA" smtClean="0"/>
              <a:pPr/>
              <a:t>2015/05/22</a:t>
            </a:fld>
            <a:endParaRPr lang="en-Z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C91426F-BB18-4C25-8FC2-42A07C17047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404664"/>
            <a:ext cx="65527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		</a:t>
            </a:r>
            <a:r>
              <a:rPr lang="en-ZA" sz="4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Study unit 6</a:t>
            </a:r>
          </a:p>
          <a:p>
            <a:endParaRPr lang="en-ZA" sz="4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Human capital: Education and health development</a:t>
            </a:r>
            <a:endParaRPr lang="en-ZA" sz="3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 descr="http://www.tshikululu.org.za/wp-content/uploads/2010/06/TSI_website-pics_education-0206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96952"/>
            <a:ext cx="4209392" cy="279883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3556" name="Picture 4" descr="http://www.tshwane.gov.za/AboutTshwane/CityManagement/CityDepartments/Social%20Development/PublishingImages/health-ear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996952"/>
            <a:ext cx="3810000" cy="2800351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88640"/>
            <a:ext cx="65527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		</a:t>
            </a:r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Study unit 6</a:t>
            </a:r>
          </a:p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Human capital: Education and health development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556792"/>
            <a:ext cx="698477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The central roles of education and health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Education and health as joint investments for development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Investing in education and health: Human capital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Child labour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The gender gap: women and education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Educational systems and development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Health systems and development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Policies for health, education and income generation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6632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		</a:t>
            </a:r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Central roles of education</a:t>
            </a:r>
            <a:endParaRPr lang="en-ZA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692696"/>
            <a:ext cx="67687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Smith (2009: 369-371)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Education and health are both basic objectives of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development</a:t>
            </a:r>
          </a:p>
          <a:p>
            <a:pPr lvl="0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latin typeface="Arial" pitchFamily="34" charset="0"/>
                <a:cs typeface="Arial" pitchFamily="34" charset="0"/>
              </a:rPr>
              <a:t>Health is central to well-being</a:t>
            </a:r>
            <a:endParaRPr lang="en-ZA" b="1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latin typeface="Arial" pitchFamily="34" charset="0"/>
                <a:cs typeface="Arial" pitchFamily="34" charset="0"/>
              </a:rPr>
              <a:t>Education is essential for a satisfying and rewarding life</a:t>
            </a:r>
            <a:endParaRPr lang="en-ZA" b="1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Education and health are also components of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development</a:t>
            </a:r>
          </a:p>
          <a:p>
            <a:pPr lvl="0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inputs in production function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Education key to ability to absorb modern technology and develop capacity for self-sustained growth and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development</a:t>
            </a: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latin typeface="Arial" pitchFamily="34" charset="0"/>
                <a:cs typeface="Arial" pitchFamily="34" charset="0"/>
              </a:rPr>
              <a:t>Health is a prerequisite for increases in productivity</a:t>
            </a:r>
            <a:endParaRPr lang="en-ZA" b="1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latin typeface="Arial" pitchFamily="34" charset="0"/>
                <a:cs typeface="Arial" pitchFamily="34" charset="0"/>
              </a:rPr>
              <a:t>Successful education relies on adequate </a:t>
            </a:r>
            <a:r>
              <a:rPr lang="en-GB" b="1" dirty="0" smtClean="0">
                <a:latin typeface="Arial" pitchFamily="34" charset="0"/>
                <a:cs typeface="Arial" pitchFamily="34" charset="0"/>
              </a:rPr>
              <a:t>health</a:t>
            </a: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Dual role of inputs and outputs give education and health a central role in economic development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6.2  Education and health as joint investment for development</a:t>
            </a: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764704"/>
            <a:ext cx="7200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Smith (2009: 372-373)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Health &amp; investment closely related in econ development – investment in the same individual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Better health leads to higher returns on investment in education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latin typeface="Arial" pitchFamily="34" charset="0"/>
                <a:cs typeface="Arial" pitchFamily="34" charset="0"/>
              </a:rPr>
              <a:t>Improves school attendance</a:t>
            </a:r>
            <a:endParaRPr lang="en-ZA" b="1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latin typeface="Arial" pitchFamily="34" charset="0"/>
                <a:cs typeface="Arial" pitchFamily="34" charset="0"/>
              </a:rPr>
              <a:t>Children more successful in learning</a:t>
            </a:r>
            <a:endParaRPr lang="en-ZA" b="1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latin typeface="Arial" pitchFamily="34" charset="0"/>
                <a:cs typeface="Arial" pitchFamily="34" charset="0"/>
              </a:rPr>
              <a:t>Lower mortality of school-age children</a:t>
            </a:r>
            <a:endParaRPr lang="en-ZA" b="1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latin typeface="Arial" pitchFamily="34" charset="0"/>
                <a:cs typeface="Arial" pitchFamily="34" charset="0"/>
              </a:rPr>
              <a:t>Longer life-expectancy: can use education more productively later in </a:t>
            </a:r>
            <a:r>
              <a:rPr lang="en-GB" b="1" dirty="0" smtClean="0">
                <a:latin typeface="Arial" pitchFamily="34" charset="0"/>
                <a:cs typeface="Arial" pitchFamily="34" charset="0"/>
              </a:rPr>
              <a:t>life</a:t>
            </a:r>
          </a:p>
          <a:p>
            <a:pPr lvl="2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latin typeface="Arial" pitchFamily="34" charset="0"/>
                <a:cs typeface="Arial" pitchFamily="34" charset="0"/>
              </a:rPr>
              <a:t>Better education leads to higher returns on investment in health</a:t>
            </a:r>
            <a:r>
              <a:rPr lang="en-GB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Many health programs rely on skills learned in school (for example literacy and numeracy)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Schools teach basic hygiene and sanitation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Education needed to train health workers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ages.forbes.com/media/2008/02/26/dirtycities_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068960"/>
            <a:ext cx="5112568" cy="3578797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467544" y="188640"/>
            <a:ext cx="7920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Health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education levels improved in all countries over past 50-60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years</a:t>
            </a:r>
            <a:endParaRPr lang="en-ZA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More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improved in developing countries – international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convergence</a:t>
            </a: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Falling life expectancies in Sub-Sahara Africa – will not catch up in terms of health</a:t>
            </a:r>
          </a:p>
          <a:p>
            <a:pPr lvl="1"/>
            <a:endParaRPr lang="en-ZA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Primary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enrolments increased in developing countries – doubts about the quality gap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6.3	Investing in education and health: human capital approach</a:t>
            </a: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052736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Smith (2009: 375-378)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Human capital approach - analysis of investment in health and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education</a:t>
            </a:r>
            <a:endParaRPr lang="en-ZA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Human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capital: term used for education, health and other human capacities that can raise productivity when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increased</a:t>
            </a:r>
          </a:p>
          <a:p>
            <a:pPr lvl="0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Initial investment in education, health → stream of higher future income generated from expansion of education or improved health → can deduce rate of return by estimating the present discounted value of the increased income stream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27651" name="AutoShape 3" descr="data:image/jpg;base64,/9j/4AAQSkZJRgABAQAAAQABAAD/2wCEAAkGBhQSEBUTEhAVFRUVGBgWGRgXFxYVGxYaGhUYFRgWFxUXHiYeGBkjGhUYIC8gIycpLCwsFx4xNTAqNSYrLCkBCQoKDgwOGg8PGi4lHyQsLCwvLCwsLCwsLCwsLSwsLCwsLCksLCwsLCwsLCwsLC4sLCwsLCwsLCwsLCwpLCksKf/AABEIAOcA2gMBIgACEQEDEQH/xAAcAAEAAgMBAQEAAAAAAAAAAAAABQcDBAYCCAH/xABCEAACAQIEBAQDBQYDBgcAAAABAhEAAwQSITEFBkFRImFxgQcTkTJCobHBFCNSgtHwFXKiQ2KSsuHxFiQzNIPC0v/EABoBAQADAQEBAAAAAAAAAAAAAAABAgMEBQb/xAAnEQACAgICAgIBBAMAAAAAAAAAAQIRAyESMQRBE1FhBSIywRSRof/aAAwDAQACEQMRAD8AvGlKUApSlAKVx/PnNtzCtatWEl7h8R0ORcwEweup+lSWH4tejUIdupE+eg0n3qrkl2TxbJ6tLE8Zs2/t3kB7SCf+Ea1y3N3FbxsmGyAyIU66KTJb1Gw/GqzXBAt17k69d5PrWE/IUXSOiHjuStsuwcyWj9kknoNvfNsPzrFc5hJHhtEHuxWPXQ6/hVU4XAAkAb9q3zwZh0Ye1Z/PJ9F/giuzujzgLbKt3L4jAOqk/wAuv59a6WzdzKCOtUpisKyMgCsWLCJBgQd5I07e9XHwon5KTvArpxtuNs58iSlSNulKVoZilKUApSlAKUpQClKUApSlAKUpQClKUApSlAK4v4jc+nAWG+SqtdGX7U5VzbE9zXaGqK57t3byYgFWdzd2XU+FgIEToBVJSoslZyuF4/dxvErF3EOHdrqD7ugzCFURoPKr9RaoLlfgl4YzDscPcULdQksCAPENdRX0CgrKfZpHoh+aE/cH0b/lNcTgBBb++tdzzT/7d+4Rj+Q/Wq35cu4jFX8lk2lYKXOcHKcrKOgY65h5aGuSWNzk0jshkUIJssTljhA0vMNdlHbu39K6Q1x2NxfFLFp7rnBsttWcxnkhQSY8AEwK0/8Axbjzh3xAtYf5SFgTLBvC+QkJtv510wgoKjjy5k3cjuLtgMIYAg9DrUdiMQLIhXdewDEx7Ga5hvirYVEV5+adHyqSiQxUsdQTsDlG076VynxB5vLkJZuKUIkukjN0gTqB5VeL2JJpbLF4fz+gu/Ku3bZ/3gVEf5hOhrq73EVFprikOFUt4SDMCdDXynbaTUzguY8RYRkt3nVWEEA7enb2rWzOi2W41ibt1i1xlEaKpKga+W+nepI81Ph7bXLhDookzo0euxNVtypzqQy2sQ0htFuHcHoH7jzrpedWy4C76Af6hVIpxW3ZaTTfVE/gvi9gnbKzNb82Gn1G1S+M5/wNq0LrYpCp2ynMT6KNetfMrGvDVPIhxPpXhnxLwF8kJiACOjjJPpO9dLZxCuJVgR5Ga+QwNaszkHmi5aCy5KhgsE7z2nqKspWVovSlY8PezKG7islWIFKUoBSlKAUpSgFKVxnxJ5qv4W0lvCW81+8SATsiDdjOg3AqG6JSsycy86ZM1qxq4lWeNF6eHuZ61XXFeMph7We5JJJCr1Y6d9h51zTcRxazMT/nb+tQeL4hcv3AbxJKiACCIBM7GueX7uzZRrokn5txTOXt3AmsqAqnL2glZNb3DviJxC2+Y4pn7rcCsp9oEexFY+E8GVhJMVrY3AgExttWblR0RxWWfZ5wt4/BXSoyXVttnSZiSviU9VMe3Xz5bk3EXsHeN1sLcaVZIy3F0JQ5gy22EeE1yPDOIPYu507FSOjKd1NXFyFh0xCXHcuw8GWblwQCCdMrD+xVYt8teyckUomDi3xBF3C3rH7HdVrltkB1IBYRJJQGBPaotuPI3D3wgs3fmM7Q0LkIbEfMnUhh4T2qx15etA6C4PS9e/8A3X63ClT7L3R/810/m1btN90cUowkfOPFsPdtN+8DAOS6ztlYlhHae29Rz3pUA9CfxM1a3xmxqizYsC6zOXNxlLloUKVViDtJYx6GqpFgn61EdM3luKPVg17aSYra/wAN0BB+vWtvC4YKJO9Wc0VWJkWtphuKs3mxyOEJJkkWhPfSf0qvcZiNZqY45zib+GTD/KRVTLqrFicq5RuI60TsiUUmco9eTX61CKFWfgFd18PsNbuXLYOgB1/z9/ddv5q4aKk+X+JGzeBEwSAY9dCPMH9R1qU6ZV9H1PZQBQBsBXuoDlHjoxFka+JdD7aVP1sUFKUoBSlKAUpSgNTinEFsWXutsgmO/QD3OlUvxTijXHa5eu5S5JABMmToAftf8MVaPPvDGv4G4EvfLyfvCYmQoJy+XrBqi8Nw+4xzGfVZdj/NuPwrDKzbEjVxfGct0i3bZ7ZOikDXTWBOYdda1OLWodbuRlVxEMNmXceekGup4bhEcgKBaGpd2iSAYMn1MRO9a/HsGt62LdvKMuUAw/QmWPmevpUQi36JckjTwGI8Ihqx37kkqDJO351s8J5RcmPmWzPT94P/AK15xnCWt7DYkyuuxj1/CsskJR9HZinGTqyG+TCknc/hXXcl80XrKtbw4DXbpS2EKk65W/egzAiRIO+/Q1yt12uNkRWc9ok6Cun5Ly2rVxnV7V/MGs3VgMvhKkMrHxIeqneTUYYtuyPJaSpFhLx69w75aY26L1l4Auj7dtokqy7um8MNYrqrGKW4gdGDowkMpkEeRqkOZr2Kxd0Nd+XCqAuQkLtJIUyQT19ABoBWzy/jMRg0YLfIW5plB8KnQ5hOzdJjvXXTOCyF51vG7xDEu3S66D0Q5B9AoFR2HwWkxXT4i3mPi8WaZJ3mdZ85P4zUz/4OLWVa1qY2Oh9jWTxSTs6I5ouPFnDHeO1bHypWI1qftcj33cSoXuSRp7DU12HCuQLSsrMWbLuDEMfPrHlT42yPmUSr+NcIKWbThGCsT4j1Ma+k9O4FQQWPx/KvoXmflsYjCXLaqJCkoAPvKJUAe0ehqiLmFgmdIBqzhSM1Pk7IsJO1emtnsfpUhwi2fmFh91Sfc6frU+mLEa2zpIJVj7GDI3q8cbkZSmkcdloBXT/NM661IYbEtkCrkIBPha3bbzMFlNX/AMeRT5Ym58POa3tMFYyJAM9jMfQj8RV6WLuZQw6ia+dcOba3CQgQnqNBowaI6CR0q8+VeKpdsJDCQBNOLjplrT6JulKUApSlAKUpQGjxxlGGvZ4y/LeZ2+yRXz9h7BIAAeYgySxae1pIUe9Wh8X+O3rOE+TYw7ubxA+YACqQQYOs5jGnTeqq4LxTFAMtxShYiCViRBBUHp3rOW5IutJk9w6wINpnVGIkZiCCoJI1GmaT3jQVjbAvb3WQZAOsTuNup/WsOGwLKCykBT4YYgiTqBB7yDptOtS/C+IrZVkuBSM0BWOZB0lHH2em+lWv6INPA4pzAEjeYnTuT7VuvhGbL4Dr9ka7TE696/cBxJUYm2UQEMPstcPT2qd4txhyIFxiCsR8sL16MR4fWp5b6IrRB4Lg5FySgttLKzsIgAyPF11GkampjHcLwpyuPm3Mw+6sfnFat66621fwKM/hGrtoSG+0YHUTFa4xrPlQs0FjEsRBIJXRYEGDUbeyfwervBbTzku5GAnJcOUjXw+LzB861/8AA1Qn519ACdMviJ0129R9ay3LQBtrbkBwGdSocDLOfzBkd60cViiCzSRrplCrJneNW00ouTbGjeC2kyhFDHNGZ99AJITcbDU+ddbw1YUdjVfYa6zXgqiSWgd5O8+ekkntVnWU0iiTRWTM9q1W3aSsVgVtIlWKnsjSqh+JnLQs3jfQeC8CfJX0zD3mfrVpcU4qlhJdtTsNyfQfrXC858xDE4Y2hZOUENJMsMvYDQaSPeqSaXZrCLb0V7wLBylw9yB9AWP6VM2eFgicwBGsHr6d/esGAuZLKME8L52jsBC5p9RXv/FTlEQTrMjTpEa+s+1bY8iiqZzZYSb0er2CnYQJPQA6940rI/BbttA7W2CNs0aH3r9TjOnis69SrH/lM/nUtguOWnCo91kUdHUsoP8AKYjzrrjmg+jlcMi7RBWeA3Lpb5aFoEmI0HvUpytxJ7F1NTAMMPI9/Qz9a6nh48am3as3lVSsIUOhObWes9TUdxnhWdi6WMja6KNABuTGh3GtVlU9F4zcS0LF4MoYHcVkqpOBc9nD3RadpHn+lWlgMet1AyGQa4ztNmlKUApSlAcX8WfDw43CRFt1YyzITusKV1mW29ap1cYZAe24mGBN3OAGGhysdZAr6L4rwq3ibLWbyB7biGU9dZ6VX3M3w3tpN23bDWwBK6ygG0QdVisckX2jbE4XU+jkUV7ljwwRbOYg7wYXr6edeLI1AyETpA01JA6++3UitOxjWFr5calpJH3h90fUk+pqYwOIiAwDRJ17jQAfzOP+GtaaRldnviOLAyoFIX7SsdGYNrr31rLa1KKoJl412iM2vuK2uNLbLrbVo+WirB1ExrvWqtlEBJZMyjOupbcZB6ak/Sov9orZtcWu5MPYtkqGuFnYk67nX01/GtBsUNArjMYCxtmV5GvYCpPj9u3aKZr0EWwDCgbaADTyqEwmN8St93MNW3hg0ADprBNItuJLSskbeBuBWORszqiqSI3UMT5CWNRxZLLkMhuvpkAMAnUyOpExrEbntWTFcRv4lrWFtSzhVJk+C0CPtOR1jpv6V0XCeA2rHhkvc0LXG1LR0HZQegqqbeg9bM/L3CltIHYZrzDxHos/dQdB57nrU5Zv9OtYLERpvW3h7ImdzWqSRk3ZureA1JAgTJMAD1qGxvNm62fEf4zsPQdahuZ8crXozSEEQNiep/T2rV4ZgHvsBPy06sd4/wB0dfXaspSfSN440lcjbTgF02mxDXvmBjoDmLDxZYnrrGlReKw/hMgxEmR0Gp3rpL2Js2UC2lYkahmM6n70TAPtUHjX+YDmYgNKk9RIiaxkuTpF1kcUcvjuJW8Qx+TbKKo8K9AMxJ/MaVpXUgiGOwGumsaj0napfgXB/ksxcq33RvEdd/ausXg1i4gY/L22D6jyjatYyTbRkyvrc1uW07iulvYXDqcuUaTqR+sCRWrfGHUZmIQTEkkT9ZqHOK9lUn9EMtgT4ZB7gwfrXu5jb4/2znpq0z9a3MOFM5W0ncQYEEgjvtW4wBBGyyCexymR9KhZSXE4jG2TcxLKO8fSrR5M4icK7pfeECqwOpkFAY9dfxrmMPwwIzNl1JmfXWaz424CwkyIf/SqD8IqnyUy/Gyxb3PVgEBJcn+UAxMGddvKo+7zrnOUGP8ALKn6z71wlu5tJ0gd+or3ZvhCWcgBVGs76CdPYVLySfRFIsDlXmd79xrbfd6nr1H4EV1lV/8ADDhzZWvODLmdasCukoKx4iwHRkYSGBU+hEdKyUoCmOP8k3sIjNlzjMCGSTlUEnUHb+95rW4Qyw11hpbGbTqVJCLHQSCx86u9lnQ1xnH/AIfq4uNh/CbkFlkgSJMrG2+1Va1olMrG5xMu5aQWMmTPY1nwtkeMswJIsr9WJipzDcg4gNlg9iSdPOIE10Fj4dvElwDKnbqu1Xb+iKOJ50uZ8RBOiqBpr5/rWnbg5fAxUiBAJggQCTtHiPuKsC98Prl26WuOIPYfhrU7gORcPb3XMe51qF/FIPuzgOUTkW6xBDXLv3t4S0I/Empu3fl5/v8Av+ldBx/lJWRWsLDISYGmYEQR2kTPtXN/Ia0Yay5bbaQKiKqxJ2Tts6V+Y6+yJ+7WXbRfInqfIVrYLEiIJ2rftDNvoasUIDAcrkEvcIc9tYBO5Pevy/auo7ELmJBGmgE7V1y24XSoQGXJO9Y5EqNYSbZzxt3Duse9cPexF44tl+YwbPlUT4d/CI2iP1q0mtTUNjeD2RdW4bf7xTIIMSd9R13rGH7bLtWaj8LvfL0KKxO5lx+Ea1GYzBXlsspcM8EgqCvbcdD512Ac5RoJ6g/TesOIwy5cxEe81m+xRE4bgORB+8Z/Xfzg9qLhrf2XUGNRmGb8xW1w3GfMnKxyjY9Zk9/SvXGbpWyTMsdunSnHYNRLaorFcuUakAZY9tq1MTdT5Rf7rAiDrI22rxduMMMEyNLfaJBG8k6nQ+lSXDeV7mJRct1UQARIkkexPQeVTRBqYXEZkGxgfpUHh8O13GM0Nlt/ZjQZp2k79fpXRcUt4XBOVdg9xfuBS3podAD51tcQ/wDMYSzeQBNGnKqrm0V1mNtyNO1aJfRDNS9hHQoHGTOdNAZ1ifLWtLGYIPft4dBMtJMeKAdvQt9YqU5ixDJYsvmDTcnXcKVDZQDuZWPepn4fcusWbE3h43M/0q+OHshs7bhOBFqyqAbCtylK3KilKUApSlAKUpQClKUArWxuDFxCu0xrE7EGD5GIPkTWzXm4SAYEmNBtPlNAU5zzzOvD7wsqPmM2vUBQNyeu8gDyOtS/I3NIxltoEFGVSNyMwOUxvByke1V98W8TOPD9ck9dCWMjXWRt7V+fCDjduzjilyVN8KiMDorqxYTPfb8OtZTk1dFXReLOVOuu+oqAx3HbPilgD9J71KcZQ5NgZO48LaeXvVV8ZwbXnu5C+dQMoABzNMQZ6aHYzWWPJLJqhJ8dnYLzHZBANwCaxYzHozCGmNRGx6b+1VscB+8C3BOh3V0YR5fXVWOxqXwxUG0ozIssHaS/hMQwU9QJ06wOtTNODpovGfJWiZ4hzmuHUG6oDdFBn39KgcX8V1YR8qROusGPKa4bm6/OMuKHzKhyA9wBvHSa0MJhcx8qlRVWyHN3RdXL+OsX1LWTCgSZlSsAGCF7a/SpDD4SxfxFm38wvJcxmMiELeHTuPpVTcCxJsOyESDoQT16H2/Wp7lrjX7LjlvOGcJn0kAkMhAidOoqFG9o0trTLww/BbKgAWl07jN+dYsTdNu+gWArMqERvI0Agade23sZO20isT/+oD3H5H/rWRcq34uYbLjFf+O2CfUEr/Sv3g3Hh/h1qyATdDMAoEyMzLJ7CDv5VK/FfChrmHJE+FhH8RLCB+fsDU3yJyaLai9dEufLbsAOgHaumKtIyl2afL/JVy86XcTsoAVOij+vnVh2bIVQqiAK9gV+1qVFKUoBSlKAUpSgFKUoBSlKAUpSgKo+LXwxbETi8OfEikvbic2slkPfUkiqXDGzdRgsm2yuQZ+6waD16V9f1Q/xr5eNnF/tC2wLV5QpI/jAIMjuRFZzXsJJnZY/mNXsZxcQl82X7raAEHK4BkAgQROnWuW5XxIu3bnzJzWz8wjaOixG+sg+Zrn8Gy3MJbYPrEEFpII0O57iaiuWeKNhscCqo4dXtsrtkDAiYzagHMoInSa58H8iM0P2nUc0YkPjmgQLdu2gHYkfMb8XrSDVjxV8vfvXGTIXecunhEAAaE9I61+X7gVWdvsopY+cdP78qr5eVQm/fr+jp8HxJZkktJdv6OE45ZJxd4D+KfwFbXBbWuWO09a1RdLXXuPu0k/09OlbPDsUAxB2br29K0cnRVYldokMZlF/KrSTlUR30Gp2qbscuXb+MGGUZbjZh49Iygkz7CoThdzJeVwQcrLuJ3MRHeCa73hPEDZxy4h1LlQywCBuuXfvpVYzomUW3RYtm7i0RQ1tHIABKhgDAjbMa9Dizb3UyZZOzVo4X4g2T9u1eT2W4P8AQZ/CvXE+dLBsXTZv/vAjFVKuDMfwsBULbJcWuyI5UwDcQxDYm+SVVjkU7Ks6ACrNt2wAANhXIfDTDFcKGJktrXY12nOKUpQClKUApSlAKUpQClKUApSlAKUpQCuJ+MNlG4TeLozZShXLplbMAGPlrr6121aHHcHbu4a7bvZcjIQc0QNNDrpoYPtUMI+TlOUaD101P/avzA2SbkxvoPymO1er9sDQHYxUvgLEPOuxM+ugE+Q1rhy5OEW0ejDxvlmoevZK4CxAjes3F8POHuKNSVn1ggx9BXvBDSvZbxRr/e5rwnOTnyZ9ZjwQjj+NKk1X+yu7hgR3rytpsubKcoMZoMTvE967C/way10N8vrqJMeuXatxcMjJ8souQjVYgamdhXpvzYpKkeLD9Jk7TkvwQ3KnDCzC9DFbbRoJEnwyY1AGYCe7Cu1xXDkNtLi3vHLKU1BUCCG3+yRp61p4NRatKlkrBWGtkQDF0NkYk+LNlUz51K3ouXHuJh2+WDnKDNCqSPCWUaA7dN66FPkuSPDyQeObi+1o0b+BuW1RvmBhcXMIgxDFWBGmoIrnjzA37T8tiBkuMoIMeISonXbMK6HGGyGutL27YzlZykgZWK5jqYzZQT2qtPEylypidTGgJ11jY71ti7sxy5JLR9NfDtpwok69R29q6uqs+E+IctlnwhUEfyLVp11kClY799UUszBVAkkmAB3JNRnBuabGKTNafqVg6EEUFEvSlKAUpSgFKUoBSlKAUpSgFKUoBVc/GPi4Swtls2R9WyyZ1AQGNYmT208qsavnz4zYq5/ijq2YKttAvQEEakRuJneqzdI1ww5yo4rCWCXBO2/vUhhLvjca/djaP61qcOMn2NZ8BreeB5T5jz/rXkZ3bf4R9Fgjx4/l/wBHQ4Zoill9T3H/AHrzbPhGu1at7E5cx8vzmvLStnt3xVs/UeSddY/Mxt7ms1q5qfX8tK08HcUxqCwJJgzlgbHtofwrTwXFyJz6iSQQNhvBHWt/ibuvRyvyYY+PJ9k7YdRcT5hIt5ocjcKdGP0M+1TGAxL2rRUXv3VxnSf4/lNlBM6jQq0dmBqvuJcZNxgUlVTVfPuT5EaR2qc4VxhIt277NazGGLBoAOVRcXYMco17gLXpYINY0n2fLefkjLyJSh0SvNuNdMG1vwFMQ4IcgSMhyGCIgDNt61XhcgFQ0qT7HzE11HOElGshi5S54MssHBIGZQCd8q7TWnwLk67ccFrcgEeHQ5j2bKdBtM712Ylo8ydtlm/CHEHOJGrW7ZPug39d/cVbtcfyLyv+zW/mXPttqSa38Lxa3iSwXEfxZVHhBEwrKd3013PpXQi/RDfFDmE2sIUtlfGwtMSA24LMonqFX2zCqx5Y4g1q4Mp++n45h9P+ldV8YcVD4ezoIFy5AEAZmCLp3hTXK8u8La5cVVnM8E+SzP1JA9h51zNt5dejsSUcO/Z9A4G7mtq3cCs9avDcOUtKp3ArarpOQUpSgFKUoBSlKAUpSgFKUoBVZfGvlI37AxaE5rCw41MoTuB/ukz6elWbWLE4dbiMjqGVgVYHYgiCDUNWqJi3F2j5M4epgwQCZymt/g9nKZJljuYg6d+/rUlzdyx+wYy5Y/2Z8dvWfASSPcRHtWjhJDidfP8AQ143kNrkj6fxI8lGZKo2jCoji91hoqyTsPrv+P0qTQ+L1rWxQy3M3ZTp6GRXFidSPTzW4UnRG4d0CXbiE+PUdNxBX2JYV4trArG7AKidydP8p1GvYntWVTXopds+a8mdtR+l/wBeyJcZHK9tvMHUfgan+X+PRaFu/DoDlEjMR2WOvlUTxaxoHHTQ+nQ/X860MPhy5Kgx1/Q11JJq2edPXRavLnK37RdKWgwtgwZMhd8wtg6qD111jari4Ly9aw9sKqCR1qvPhLxAhgjbsik+sQT+E+9WzXXFKtGR4dAQQdoiqBu8NvYa437NdzDM3g2nX7oPhf1EGre544q1nD5U3uErPZY199arlACIj2NZZJbLxbSOV4xxa7ir6m7IcKtuGJ0gnvqBLE/1qwPhdwnNcN6PCAFWeoAifff3rneLWQQogF2ORSRLKPvENvEae9W3ylwsWMMixrFTjj3L7LTycoqNVRNUpStTIUpSgFKUoBSlKAUpSgFKUoBSlKApn448Ny4ixf0/eKUPeUMgx2hqrzBoQwIJjtV5fFzlxsVw8tbWblg/NUdSADnAjrH5VQ+CxHhmYrzPLg7tez3f07OuPB+iYuToQDWDG3WLWwRoSxJ2PhGnoJb8KiMdzC9pwBlYEdQZB9orQPMNwuGYggT4YAGu8efnXLj8Wfejvz/qGGL4W7tGtx/EFrpjZSRPnMn9Ky8O4xsr/X+tGTNqdc2p960MThCuo2r04KLioM+cyycpuX2dORmUgnQiDXngfLN57g0AGvWWI6EKO/nFQfDuIMpC6kEwB1knpV5fDHhs3sxAIVVHkCBr66yfephjabT6M5v2Snw75UuWn+Y65QAFA6wO/nVkV+ARX7XSZHJ/Em2/7IGQA5HBbSYBBWfqRVV4fjqhglzfuASPKQNvb8Kv65bDAhgCDoQdQR2IrnMTyDhmYsqBJMnLpNZyhyJs4Tlnh5xONB3S1pPc7nXr29qt5FgAdq0eFcDtYcRbUCpCrpUQKUpUgUpSgFKUoBSlKAUpSgFKUoBSlKA/CKof4u8rLhMSMRaTLZvb5RotzUsIG0jX61fNch8VbKtwu9mstdiCMv3CP9ofJdZqmSKlGmaYsjxy5I+aMUvzX1UhdgRrBIj+x51G37JtuVJ26jY1PtiQq+fb+vaoDGXpuEnUf3Nc+Ftuq0dvlxg48/bM+DxeXQ7Hr2reKz5g1FW8KxICKz5jAgEme0DrvXecncjXnYSJPRd1TzJ2LeQ09dqvLFbtHFDJSpnnkrlHPdXw+JiCJE5F6ETsTuDuAPOvofl3l9MLaCqNY1rS5U5RTCoCRLnUk7z610lbpUijdilKVJApSlAKUpQClKUApSlAKUpQClKUApSlAKUpQClKUArXx+BS9ae1cXMjqVYdwRBr9pQFU8W+BVk3MyXGZI0RjGvclSCfTSpLhnwZwyqA9u2RH8Cn8TJPuaUpVAmMD8LsNa0RQF/hGgPr33610+A4TbsiEQClKA3KUpQClKUApSlAKUpQClKUB//Z"/>
          <p:cNvSpPr>
            <a:spLocks noChangeAspect="1" noChangeArrowheads="1"/>
          </p:cNvSpPr>
          <p:nvPr/>
        </p:nvSpPr>
        <p:spPr bwMode="auto">
          <a:xfrm>
            <a:off x="77788" y="-1050925"/>
            <a:ext cx="2076450" cy="2200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27653" name="AutoShape 5" descr="data:image/jpg;base64,/9j/4AAQSkZJRgABAQAAAQABAAD/2wCEAAkGBhQSEBUTEhAVFRUVGBgWGRgXFxYVGxYaGhUYFRgWFxUXHiYeGBkjGhUYIC8gIycpLCwsFx4xNTAqNSYrLCkBCQoKDgwOGg8PGi4lHyQsLCwvLCwsLCwsLCwsLSwsLCwsLCksLCwsLCwsLCwsLC4sLCwsLCwsLCwsLCwpLCksKf/AABEIAOcA2gMBIgACEQEDEQH/xAAcAAEAAgMBAQEAAAAAAAAAAAAABQcDBAYCCAH/xABCEAACAQIEBAQDBQYDBgcAAAABAhEAAwQSITEFBkFRImFxgQcTkTJCobHBFCNSgtHwFXKiQ2KSsuHxFiQzNIPC0v/EABoBAQADAQEBAAAAAAAAAAAAAAABAgMEBQb/xAAnEQACAgICAgIBBAMAAAAAAAAAAQIRAyESMQRBE1FhBSIywRSRof/aAAwDAQACEQMRAD8AvGlKUApSlAKVx/PnNtzCtatWEl7h8R0ORcwEweup+lSWH4tejUIdupE+eg0n3qrkl2TxbJ6tLE8Zs2/t3kB7SCf+Ea1y3N3FbxsmGyAyIU66KTJb1Gw/GqzXBAt17k69d5PrWE/IUXSOiHjuStsuwcyWj9kknoNvfNsPzrFc5hJHhtEHuxWPXQ6/hVU4XAAkAb9q3zwZh0Ye1Z/PJ9F/giuzujzgLbKt3L4jAOqk/wAuv59a6WzdzKCOtUpisKyMgCsWLCJBgQd5I07e9XHwon5KTvArpxtuNs58iSlSNulKVoZilKUApSlAKUpQClKUApSlAKUpQClKUApSlAK4v4jc+nAWG+SqtdGX7U5VzbE9zXaGqK57t3byYgFWdzd2XU+FgIEToBVJSoslZyuF4/dxvErF3EOHdrqD7ugzCFURoPKr9RaoLlfgl4YzDscPcULdQksCAPENdRX0CgrKfZpHoh+aE/cH0b/lNcTgBBb++tdzzT/7d+4Rj+Q/Wq35cu4jFX8lk2lYKXOcHKcrKOgY65h5aGuSWNzk0jshkUIJssTljhA0vMNdlHbu39K6Q1x2NxfFLFp7rnBsttWcxnkhQSY8AEwK0/8Axbjzh3xAtYf5SFgTLBvC+QkJtv510wgoKjjy5k3cjuLtgMIYAg9DrUdiMQLIhXdewDEx7Ga5hvirYVEV5+adHyqSiQxUsdQTsDlG076VynxB5vLkJZuKUIkukjN0gTqB5VeL2JJpbLF4fz+gu/Ku3bZ/3gVEf5hOhrq73EVFprikOFUt4SDMCdDXynbaTUzguY8RYRkt3nVWEEA7enb2rWzOi2W41ibt1i1xlEaKpKga+W+nepI81Ph7bXLhDookzo0euxNVtypzqQy2sQ0htFuHcHoH7jzrpedWy4C76Af6hVIpxW3ZaTTfVE/gvi9gnbKzNb82Gn1G1S+M5/wNq0LrYpCp2ynMT6KNetfMrGvDVPIhxPpXhnxLwF8kJiACOjjJPpO9dLZxCuJVgR5Ga+QwNaszkHmi5aCy5KhgsE7z2nqKspWVovSlY8PezKG7islWIFKUoBSlKAUpSgFKVxnxJ5qv4W0lvCW81+8SATsiDdjOg3AqG6JSsycy86ZM1qxq4lWeNF6eHuZ61XXFeMph7We5JJJCr1Y6d9h51zTcRxazMT/nb+tQeL4hcv3AbxJKiACCIBM7GueX7uzZRrokn5txTOXt3AmsqAqnL2glZNb3DviJxC2+Y4pn7rcCsp9oEexFY+E8GVhJMVrY3AgExttWblR0RxWWfZ5wt4/BXSoyXVttnSZiSviU9VMe3Xz5bk3EXsHeN1sLcaVZIy3F0JQ5gy22EeE1yPDOIPYu507FSOjKd1NXFyFh0xCXHcuw8GWblwQCCdMrD+xVYt8teyckUomDi3xBF3C3rH7HdVrltkB1IBYRJJQGBPaotuPI3D3wgs3fmM7Q0LkIbEfMnUhh4T2qx15etA6C4PS9e/8A3X63ClT7L3R/810/m1btN90cUowkfOPFsPdtN+8DAOS6ztlYlhHae29Rz3pUA9CfxM1a3xmxqizYsC6zOXNxlLloUKVViDtJYx6GqpFgn61EdM3luKPVg17aSYra/wAN0BB+vWtvC4YKJO9Wc0VWJkWtphuKs3mxyOEJJkkWhPfSf0qvcZiNZqY45zib+GTD/KRVTLqrFicq5RuI60TsiUUmco9eTX61CKFWfgFd18PsNbuXLYOgB1/z9/ddv5q4aKk+X+JGzeBEwSAY9dCPMH9R1qU6ZV9H1PZQBQBsBXuoDlHjoxFka+JdD7aVP1sUFKUoBSlKAUpSgNTinEFsWXutsgmO/QD3OlUvxTijXHa5eu5S5JABMmToAftf8MVaPPvDGv4G4EvfLyfvCYmQoJy+XrBqi8Nw+4xzGfVZdj/NuPwrDKzbEjVxfGct0i3bZ7ZOikDXTWBOYdda1OLWodbuRlVxEMNmXceekGup4bhEcgKBaGpd2iSAYMn1MRO9a/HsGt62LdvKMuUAw/QmWPmevpUQi36JckjTwGI8Ihqx37kkqDJO351s8J5RcmPmWzPT94P/AK15xnCWt7DYkyuuxj1/CsskJR9HZinGTqyG+TCknc/hXXcl80XrKtbw4DXbpS2EKk65W/egzAiRIO+/Q1yt12uNkRWc9ok6Cun5Ly2rVxnV7V/MGs3VgMvhKkMrHxIeqneTUYYtuyPJaSpFhLx69w75aY26L1l4Auj7dtokqy7um8MNYrqrGKW4gdGDowkMpkEeRqkOZr2Kxd0Nd+XCqAuQkLtJIUyQT19ABoBWzy/jMRg0YLfIW5plB8KnQ5hOzdJjvXXTOCyF51vG7xDEu3S66D0Q5B9AoFR2HwWkxXT4i3mPi8WaZJ3mdZ85P4zUz/4OLWVa1qY2Oh9jWTxSTs6I5ouPFnDHeO1bHypWI1qftcj33cSoXuSRp7DU12HCuQLSsrMWbLuDEMfPrHlT42yPmUSr+NcIKWbThGCsT4j1Ma+k9O4FQQWPx/KvoXmflsYjCXLaqJCkoAPvKJUAe0ehqiLmFgmdIBqzhSM1Pk7IsJO1emtnsfpUhwi2fmFh91Sfc6frU+mLEa2zpIJVj7GDI3q8cbkZSmkcdloBXT/NM661IYbEtkCrkIBPha3bbzMFlNX/AMeRT5Ym58POa3tMFYyJAM9jMfQj8RV6WLuZQw6ia+dcOba3CQgQnqNBowaI6CR0q8+VeKpdsJDCQBNOLjplrT6JulKUApSlAKUpQGjxxlGGvZ4y/LeZ2+yRXz9h7BIAAeYgySxae1pIUe9Wh8X+O3rOE+TYw7ubxA+YACqQQYOs5jGnTeqq4LxTFAMtxShYiCViRBBUHp3rOW5IutJk9w6wINpnVGIkZiCCoJI1GmaT3jQVjbAvb3WQZAOsTuNup/WsOGwLKCykBT4YYgiTqBB7yDptOtS/C+IrZVkuBSM0BWOZB0lHH2em+lWv6INPA4pzAEjeYnTuT7VuvhGbL4Dr9ka7TE696/cBxJUYm2UQEMPstcPT2qd4txhyIFxiCsR8sL16MR4fWp5b6IrRB4Lg5FySgttLKzsIgAyPF11GkampjHcLwpyuPm3Mw+6sfnFat66621fwKM/hGrtoSG+0YHUTFa4xrPlQs0FjEsRBIJXRYEGDUbeyfwervBbTzku5GAnJcOUjXw+LzB861/8AA1Qn519ACdMviJ0129R9ay3LQBtrbkBwGdSocDLOfzBkd60cViiCzSRrplCrJneNW00ouTbGjeC2kyhFDHNGZ99AJITcbDU+ddbw1YUdjVfYa6zXgqiSWgd5O8+ekkntVnWU0iiTRWTM9q1W3aSsVgVtIlWKnsjSqh+JnLQs3jfQeC8CfJX0zD3mfrVpcU4qlhJdtTsNyfQfrXC858xDE4Y2hZOUENJMsMvYDQaSPeqSaXZrCLb0V7wLBylw9yB9AWP6VM2eFgicwBGsHr6d/esGAuZLKME8L52jsBC5p9RXv/FTlEQTrMjTpEa+s+1bY8iiqZzZYSb0er2CnYQJPQA6940rI/BbttA7W2CNs0aH3r9TjOnis69SrH/lM/nUtguOWnCo91kUdHUsoP8AKYjzrrjmg+jlcMi7RBWeA3Lpb5aFoEmI0HvUpytxJ7F1NTAMMPI9/Qz9a6nh48am3as3lVSsIUOhObWes9TUdxnhWdi6WMja6KNABuTGh3GtVlU9F4zcS0LF4MoYHcVkqpOBc9nD3RadpHn+lWlgMet1AyGQa4ztNmlKUApSlAcX8WfDw43CRFt1YyzITusKV1mW29ap1cYZAe24mGBN3OAGGhysdZAr6L4rwq3ibLWbyB7biGU9dZ6VX3M3w3tpN23bDWwBK6ygG0QdVisckX2jbE4XU+jkUV7ljwwRbOYg7wYXr6edeLI1AyETpA01JA6++3UitOxjWFr5calpJH3h90fUk+pqYwOIiAwDRJ17jQAfzOP+GtaaRldnviOLAyoFIX7SsdGYNrr31rLa1KKoJl412iM2vuK2uNLbLrbVo+WirB1ExrvWqtlEBJZMyjOupbcZB6ak/Sov9orZtcWu5MPYtkqGuFnYk67nX01/GtBsUNArjMYCxtmV5GvYCpPj9u3aKZr0EWwDCgbaADTyqEwmN8St93MNW3hg0ADprBNItuJLSskbeBuBWORszqiqSI3UMT5CWNRxZLLkMhuvpkAMAnUyOpExrEbntWTFcRv4lrWFtSzhVJk+C0CPtOR1jpv6V0XCeA2rHhkvc0LXG1LR0HZQegqqbeg9bM/L3CltIHYZrzDxHos/dQdB57nrU5Zv9OtYLERpvW3h7ImdzWqSRk3ZureA1JAgTJMAD1qGxvNm62fEf4zsPQdahuZ8crXozSEEQNiep/T2rV4ZgHvsBPy06sd4/wB0dfXaspSfSN440lcjbTgF02mxDXvmBjoDmLDxZYnrrGlReKw/hMgxEmR0Gp3rpL2Js2UC2lYkahmM6n70TAPtUHjX+YDmYgNKk9RIiaxkuTpF1kcUcvjuJW8Qx+TbKKo8K9AMxJ/MaVpXUgiGOwGumsaj0napfgXB/ksxcq33RvEdd/ausXg1i4gY/L22D6jyjatYyTbRkyvrc1uW07iulvYXDqcuUaTqR+sCRWrfGHUZmIQTEkkT9ZqHOK9lUn9EMtgT4ZB7gwfrXu5jb4/2znpq0z9a3MOFM5W0ncQYEEgjvtW4wBBGyyCexymR9KhZSXE4jG2TcxLKO8fSrR5M4icK7pfeECqwOpkFAY9dfxrmMPwwIzNl1JmfXWaz424CwkyIf/SqD8IqnyUy/Gyxb3PVgEBJcn+UAxMGddvKo+7zrnOUGP8ALKn6z71wlu5tJ0gd+or3ZvhCWcgBVGs76CdPYVLySfRFIsDlXmd79xrbfd6nr1H4EV1lV/8ADDhzZWvODLmdasCukoKx4iwHRkYSGBU+hEdKyUoCmOP8k3sIjNlzjMCGSTlUEnUHb+95rW4Qyw11hpbGbTqVJCLHQSCx86u9lnQ1xnH/AIfq4uNh/CbkFlkgSJMrG2+1Va1olMrG5xMu5aQWMmTPY1nwtkeMswJIsr9WJipzDcg4gNlg9iSdPOIE10Fj4dvElwDKnbqu1Xb+iKOJ50uZ8RBOiqBpr5/rWnbg5fAxUiBAJggQCTtHiPuKsC98Prl26WuOIPYfhrU7gORcPb3XMe51qF/FIPuzgOUTkW6xBDXLv3t4S0I/Empu3fl5/v8Av+ldBx/lJWRWsLDISYGmYEQR2kTPtXN/Ia0Yay5bbaQKiKqxJ2Tts6V+Y6+yJ+7WXbRfInqfIVrYLEiIJ2rftDNvoasUIDAcrkEvcIc9tYBO5Pevy/auo7ELmJBGmgE7V1y24XSoQGXJO9Y5EqNYSbZzxt3Duse9cPexF44tl+YwbPlUT4d/CI2iP1q0mtTUNjeD2RdW4bf7xTIIMSd9R13rGH7bLtWaj8LvfL0KKxO5lx+Ea1GYzBXlsspcM8EgqCvbcdD512Ac5RoJ6g/TesOIwy5cxEe81m+xRE4bgORB+8Z/Xfzg9qLhrf2XUGNRmGb8xW1w3GfMnKxyjY9Zk9/SvXGbpWyTMsdunSnHYNRLaorFcuUakAZY9tq1MTdT5Rf7rAiDrI22rxduMMMEyNLfaJBG8k6nQ+lSXDeV7mJRct1UQARIkkexPQeVTRBqYXEZkGxgfpUHh8O13GM0Nlt/ZjQZp2k79fpXRcUt4XBOVdg9xfuBS3podAD51tcQ/wDMYSzeQBNGnKqrm0V1mNtyNO1aJfRDNS9hHQoHGTOdNAZ1ifLWtLGYIPft4dBMtJMeKAdvQt9YqU5ixDJYsvmDTcnXcKVDZQDuZWPepn4fcusWbE3h43M/0q+OHshs7bhOBFqyqAbCtylK3KilKUApSlAKUpQClKUArWxuDFxCu0xrE7EGD5GIPkTWzXm4SAYEmNBtPlNAU5zzzOvD7wsqPmM2vUBQNyeu8gDyOtS/I3NIxltoEFGVSNyMwOUxvByke1V98W8TOPD9ck9dCWMjXWRt7V+fCDjduzjilyVN8KiMDorqxYTPfb8OtZTk1dFXReLOVOuu+oqAx3HbPilgD9J71KcZQ5NgZO48LaeXvVV8ZwbXnu5C+dQMoABzNMQZ6aHYzWWPJLJqhJ8dnYLzHZBANwCaxYzHozCGmNRGx6b+1VscB+8C3BOh3V0YR5fXVWOxqXwxUG0ozIssHaS/hMQwU9QJ06wOtTNODpovGfJWiZ4hzmuHUG6oDdFBn39KgcX8V1YR8qROusGPKa4bm6/OMuKHzKhyA9wBvHSa0MJhcx8qlRVWyHN3RdXL+OsX1LWTCgSZlSsAGCF7a/SpDD4SxfxFm38wvJcxmMiELeHTuPpVTcCxJsOyESDoQT16H2/Wp7lrjX7LjlvOGcJn0kAkMhAidOoqFG9o0trTLww/BbKgAWl07jN+dYsTdNu+gWArMqERvI0Agade23sZO20isT/+oD3H5H/rWRcq34uYbLjFf+O2CfUEr/Sv3g3Hh/h1qyATdDMAoEyMzLJ7CDv5VK/FfChrmHJE+FhH8RLCB+fsDU3yJyaLai9dEufLbsAOgHaumKtIyl2afL/JVy86XcTsoAVOij+vnVh2bIVQqiAK9gV+1qVFKUoBSlKAUpSgFKUoBSlKAUpSgKo+LXwxbETi8OfEikvbic2slkPfUkiqXDGzdRgsm2yuQZ+6waD16V9f1Q/xr5eNnF/tC2wLV5QpI/jAIMjuRFZzXsJJnZY/mNXsZxcQl82X7raAEHK4BkAgQROnWuW5XxIu3bnzJzWz8wjaOixG+sg+Zrn8Gy3MJbYPrEEFpII0O57iaiuWeKNhscCqo4dXtsrtkDAiYzagHMoInSa58H8iM0P2nUc0YkPjmgQLdu2gHYkfMb8XrSDVjxV8vfvXGTIXecunhEAAaE9I61+X7gVWdvsopY+cdP78qr5eVQm/fr+jp8HxJZkktJdv6OE45ZJxd4D+KfwFbXBbWuWO09a1RdLXXuPu0k/09OlbPDsUAxB2br29K0cnRVYldokMZlF/KrSTlUR30Gp2qbscuXb+MGGUZbjZh49Iygkz7CoThdzJeVwQcrLuJ3MRHeCa73hPEDZxy4h1LlQywCBuuXfvpVYzomUW3RYtm7i0RQ1tHIABKhgDAjbMa9Dizb3UyZZOzVo4X4g2T9u1eT2W4P8AQZ/CvXE+dLBsXTZv/vAjFVKuDMfwsBULbJcWuyI5UwDcQxDYm+SVVjkU7Ks6ACrNt2wAANhXIfDTDFcKGJktrXY12nOKUpQClKUApSlAKUpQClKUApSlAKUpQCuJ+MNlG4TeLozZShXLplbMAGPlrr6121aHHcHbu4a7bvZcjIQc0QNNDrpoYPtUMI+TlOUaD101P/avzA2SbkxvoPymO1er9sDQHYxUvgLEPOuxM+ugE+Q1rhy5OEW0ejDxvlmoevZK4CxAjes3F8POHuKNSVn1ggx9BXvBDSvZbxRr/e5rwnOTnyZ9ZjwQjj+NKk1X+yu7hgR3rytpsubKcoMZoMTvE967C/way10N8vrqJMeuXatxcMjJ8souQjVYgamdhXpvzYpKkeLD9Jk7TkvwQ3KnDCzC9DFbbRoJEnwyY1AGYCe7Cu1xXDkNtLi3vHLKU1BUCCG3+yRp61p4NRatKlkrBWGtkQDF0NkYk+LNlUz51K3ouXHuJh2+WDnKDNCqSPCWUaA7dN66FPkuSPDyQeObi+1o0b+BuW1RvmBhcXMIgxDFWBGmoIrnjzA37T8tiBkuMoIMeISonXbMK6HGGyGutL27YzlZykgZWK5jqYzZQT2qtPEylypidTGgJ11jY71ti7sxy5JLR9NfDtpwok69R29q6uqs+E+IctlnwhUEfyLVp11kClY799UUszBVAkkmAB3JNRnBuabGKTNafqVg6EEUFEvSlKAUpSgFKUoBSlKAUpSgFKUoBVc/GPi4Swtls2R9WyyZ1AQGNYmT208qsavnz4zYq5/ijq2YKttAvQEEakRuJneqzdI1ww5yo4rCWCXBO2/vUhhLvjca/djaP61qcOMn2NZ8BreeB5T5jz/rXkZ3bf4R9Fgjx4/l/wBHQ4Zoill9T3H/AHrzbPhGu1at7E5cx8vzmvLStnt3xVs/UeSddY/Mxt7ms1q5qfX8tK08HcUxqCwJJgzlgbHtofwrTwXFyJz6iSQQNhvBHWt/ibuvRyvyYY+PJ9k7YdRcT5hIt5ocjcKdGP0M+1TGAxL2rRUXv3VxnSf4/lNlBM6jQq0dmBqvuJcZNxgUlVTVfPuT5EaR2qc4VxhIt277NazGGLBoAOVRcXYMco17gLXpYINY0n2fLefkjLyJSh0SvNuNdMG1vwFMQ4IcgSMhyGCIgDNt61XhcgFQ0qT7HzE11HOElGshi5S54MssHBIGZQCd8q7TWnwLk67ccFrcgEeHQ5j2bKdBtM712Ylo8ydtlm/CHEHOJGrW7ZPug39d/cVbtcfyLyv+zW/mXPttqSa38Lxa3iSwXEfxZVHhBEwrKd3013PpXQi/RDfFDmE2sIUtlfGwtMSA24LMonqFX2zCqx5Y4g1q4Mp++n45h9P+ldV8YcVD4ezoIFy5AEAZmCLp3hTXK8u8La5cVVnM8E+SzP1JA9h51zNt5dejsSUcO/Z9A4G7mtq3cCs9avDcOUtKp3ArarpOQUpSgFKUoBSlKAUpSgFKUoBVZfGvlI37AxaE5rCw41MoTuB/ukz6elWbWLE4dbiMjqGVgVYHYgiCDUNWqJi3F2j5M4epgwQCZymt/g9nKZJljuYg6d+/rUlzdyx+wYy5Y/2Z8dvWfASSPcRHtWjhJDidfP8AQ143kNrkj6fxI8lGZKo2jCoji91hoqyTsPrv+P0qTQ+L1rWxQy3M3ZTp6GRXFidSPTzW4UnRG4d0CXbiE+PUdNxBX2JYV4trArG7AKidydP8p1GvYntWVTXopds+a8mdtR+l/wBeyJcZHK9tvMHUfgan+X+PRaFu/DoDlEjMR2WOvlUTxaxoHHTQ+nQ/X860MPhy5Kgx1/Q11JJq2edPXRavLnK37RdKWgwtgwZMhd8wtg6qD111jari4Ly9aw9sKqCR1qvPhLxAhgjbsik+sQT+E+9WzXXFKtGR4dAQQdoiqBu8NvYa437NdzDM3g2nX7oPhf1EGre544q1nD5U3uErPZY199arlACIj2NZZJbLxbSOV4xxa7ir6m7IcKtuGJ0gnvqBLE/1qwPhdwnNcN6PCAFWeoAifff3rneLWQQogF2ORSRLKPvENvEae9W3ylwsWMMixrFTjj3L7LTycoqNVRNUpStTIUpSgFKUoBSlKAUpSgFKUoBSlKApn448Ny4ixf0/eKUPeUMgx2hqrzBoQwIJjtV5fFzlxsVw8tbWblg/NUdSADnAjrH5VQ+CxHhmYrzPLg7tez3f07OuPB+iYuToQDWDG3WLWwRoSxJ2PhGnoJb8KiMdzC9pwBlYEdQZB9orQPMNwuGYggT4YAGu8efnXLj8Wfejvz/qGGL4W7tGtx/EFrpjZSRPnMn9Ky8O4xsr/X+tGTNqdc2p960MThCuo2r04KLioM+cyycpuX2dORmUgnQiDXngfLN57g0AGvWWI6EKO/nFQfDuIMpC6kEwB1knpV5fDHhs3sxAIVVHkCBr66yfephjabT6M5v2Snw75UuWn+Y65QAFA6wO/nVkV+ARX7XSZHJ/Em2/7IGQA5HBbSYBBWfqRVV4fjqhglzfuASPKQNvb8Kv65bDAhgCDoQdQR2IrnMTyDhmYsqBJMnLpNZyhyJs4Tlnh5xONB3S1pPc7nXr29qt5FgAdq0eFcDtYcRbUCpCrpUQKUpUgUpSgFKUoBSlKAUpSgFKUoBSlKA/CKof4u8rLhMSMRaTLZvb5RotzUsIG0jX61fNch8VbKtwu9mstdiCMv3CP9ofJdZqmSKlGmaYsjxy5I+aMUvzX1UhdgRrBIj+x51G37JtuVJ26jY1PtiQq+fb+vaoDGXpuEnUf3Nc+Ftuq0dvlxg48/bM+DxeXQ7Hr2reKz5g1FW8KxICKz5jAgEme0DrvXecncjXnYSJPRd1TzJ2LeQ09dqvLFbtHFDJSpnnkrlHPdXw+JiCJE5F6ETsTuDuAPOvofl3l9MLaCqNY1rS5U5RTCoCRLnUk7z610lbpUijdilKVJApSlAKUpQClKUApSlAKUpQClKUApSlAKUpQClKUArXx+BS9ae1cXMjqVYdwRBr9pQFU8W+BVk3MyXGZI0RjGvclSCfTSpLhnwZwyqA9u2RH8Cn8TJPuaUpVAmMD8LsNa0RQF/hGgPr33610+A4TbsiEQClKA3KUpQClKUApSlAKUpQClKUB//Z"/>
          <p:cNvSpPr>
            <a:spLocks noChangeAspect="1" noChangeArrowheads="1"/>
          </p:cNvSpPr>
          <p:nvPr/>
        </p:nvSpPr>
        <p:spPr bwMode="auto">
          <a:xfrm>
            <a:off x="77788" y="-1050925"/>
            <a:ext cx="2076450" cy="2200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Figure 8.2: Financial trade offs in the decision to continue school</a:t>
            </a: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5" descr="fig08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47664" y="1051899"/>
            <a:ext cx="5690100" cy="5617461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Figure 8.2  Financial trade offs in the decision to continue school</a:t>
            </a: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08720"/>
            <a:ext cx="835292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Fig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8.2: schematic representation of the trade-offs involved in the decision to continue in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school</a:t>
            </a:r>
          </a:p>
          <a:p>
            <a:pPr lvl="0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Assume individual works from time he finishes with school until he is unable to work or dies – use current world life expectancy of 65 years. 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Diagram shows two earnings profiles: (1) for workers with primary school but no secondary education, and (2) those with a full secondary (but no higher) education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Workers (1) start working at age 13, workers (2) at 17.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decision to continue with secondary education means foregoing 4 years of income – indirect cost as shown in diagram. 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Direct costs refer to fees, school uniforms, books and other expenditure related to the secondary education. 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Over the rest of workers (2) lives, they make more money each year than would have been possible with only primary education – labeled ‘benefits’ in diagram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analysis also applicable to investment in health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260648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6.4	Child labour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671691"/>
            <a:ext cx="669674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Smith (2009: 378-382)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Widespread problem in developing countries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Disrupts schooling, physical stunting of working children, cruel and exploitative working conditions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120 million children work full-time + 130 million work half-time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61% in Asia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32% in Africa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7% in Latin America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Child labour rate: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Highest in Africa: 41% of children between 5 and 14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Asia – 21%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Latin America – 17%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More than 20 000 children die annually due to work-related accidents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Immediate ban on all forms of child labour not always in best interests of children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Without work – no money for school fees, basic nutrition and health care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t1.gstatic.com/images?q=tbn:ANd9GcRIKALSeCiokiLbg77qedU0MyJsibrLV4k2SsPRVZ6ykm4uQGtx7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72816"/>
            <a:ext cx="6901476" cy="467682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1187624" y="332656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ALL WORK NO PLAY</a:t>
            </a:r>
            <a:endParaRPr lang="en-ZA" sz="4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ntikleidi.files.wordpress.com/2012/01/child-labor-risk-across-the-world.gif?w=6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12726"/>
            <a:ext cx="7632848" cy="5731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6632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	</a:t>
            </a:r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FOUR main approaches to child labour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548680"/>
            <a:ext cx="878497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Four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main approaches to child labour policy: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Child labour is an expression of poverty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Eliminate poverty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Associated with World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Bank</a:t>
            </a:r>
          </a:p>
          <a:p>
            <a:pPr lvl="2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Find strategies to get more children into school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Build more schools to ensure more places in school available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Conditional cash transfer incentives, such as </a:t>
            </a:r>
            <a:r>
              <a:rPr lang="en-GB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Progresa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GB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Opportunidades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program in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Mexico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Wide support from many international agencies and development bodies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Probably more effective approach than merely making basic education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compulsory</a:t>
            </a:r>
          </a:p>
          <a:p>
            <a:pPr lvl="2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Child labour is inevitable in short term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Regulate child labour to make it less abusive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Provide support services for working children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Associated with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UNICEF</a:t>
            </a:r>
          </a:p>
          <a:p>
            <a:pPr lvl="2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 child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labour</a:t>
            </a:r>
          </a:p>
          <a:p>
            <a:pPr lvl="2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If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total ban not possible, then ban it in its most abusive forms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Associated wi</a:t>
            </a:r>
            <a:r>
              <a:rPr lang="en-GB" b="1" dirty="0">
                <a:solidFill>
                  <a:schemeClr val="bg1"/>
                </a:solidFill>
              </a:rPr>
              <a:t>th the ILO</a:t>
            </a:r>
            <a:endParaRPr lang="en-ZA" b="1" dirty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548680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6.5	The gender gap: women and education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upload.wikimedia.org/wikipedia/commons/e/e4/Gendergap20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8289214" cy="427848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0688"/>
            <a:ext cx="69847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  <a:endParaRPr lang="en-ZA" dirty="0"/>
          </a:p>
          <a:p>
            <a:r>
              <a:rPr lang="en-GB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&amp; Smith (2009: 382-386)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Educational gender gap: young females receive less education than young males in most low-income developing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countries</a:t>
            </a:r>
          </a:p>
          <a:p>
            <a:pPr lvl="0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Majority of illiterate people and those that do not attend school are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female</a:t>
            </a:r>
          </a:p>
          <a:p>
            <a:pPr lvl="0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Problem biggest in least developed countries in Africa, but also relatively large in South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Asia</a:t>
            </a:r>
          </a:p>
          <a:p>
            <a:pPr lvl="0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Why is female education important?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Educational discrimination against females hinders economic development, and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Reinforces social inequality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691276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reasons why it is economically desirable</a:t>
            </a:r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0"/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Rate of return on women’s education is higher than that for </a:t>
            </a:r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</a:t>
            </a:r>
          </a:p>
          <a:p>
            <a:pPr lvl="1"/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Women’s productivity increases, and results in greater labour force participation, later marriage, lower fertility, improved child health and </a:t>
            </a:r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nutrition</a:t>
            </a:r>
          </a:p>
          <a:p>
            <a:pPr lvl="1"/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Multiplier effect of improved child health and educated mothers on the quality of future human </a:t>
            </a:r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resources</a:t>
            </a:r>
          </a:p>
          <a:p>
            <a:pPr lvl="1"/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Will break vicious cycle of poverty as women carry a disproportionate burden of poverty and landlessness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7693"/>
            <a:ext cx="849694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Consequences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gender bias in health and education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ZA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Education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girls – highest rates of return of any investment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Discrimination against girls therefore costly in terms of achieving development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goals</a:t>
            </a:r>
          </a:p>
          <a:p>
            <a:pPr lvl="2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Most cost-effective way to improve local health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standards</a:t>
            </a: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Shows link between economic incentives and cultural setting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Boys preferred because they will provide future economic benefits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Girls will involve future costs (</a:t>
            </a:r>
            <a:r>
              <a:rPr lang="en-GB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eg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dowry upon marriage)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Possible explanation for “missing women”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mystery</a:t>
            </a:r>
          </a:p>
          <a:p>
            <a:pPr lvl="2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Less females as share of population than predicted by demographic norms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More than 100 million missing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3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Continue to worsen in China and India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Greater mother’s education improves prospects for health and education of both boys and 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girls</a:t>
            </a:r>
          </a:p>
          <a:p>
            <a:pPr lvl="1"/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Mother’s education plays decisive role in raising nutritional levels in rural areas – positive link between higher educated mother and less stunted children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0466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6.6	Educational systems and development 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1640" y="1196752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Smith (2009: 387-397)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Amount of schooling received by individual is largely determined by demand &amp; supply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3212976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Self study – read and summaries</a:t>
            </a:r>
            <a:endParaRPr lang="en-ZA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88640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6.7	Health systems and development</a:t>
            </a:r>
            <a:endParaRPr lang="en-ZA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548680"/>
            <a:ext cx="64807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Smith (2009: 397-400, 413-415)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Measurement and distribution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Life expectancy</a:t>
            </a:r>
          </a:p>
          <a:p>
            <a:pPr lvl="2"/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Improved in most regions</a:t>
            </a:r>
          </a:p>
          <a:p>
            <a:pPr lvl="2"/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Sub-Sahara – effect of AIDS</a:t>
            </a:r>
          </a:p>
          <a:p>
            <a:pPr lvl="1"/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Under-5 mortality</a:t>
            </a:r>
          </a:p>
          <a:p>
            <a:pPr lvl="2"/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Progress but rate of improvement slower since 1980</a:t>
            </a:r>
          </a:p>
          <a:p>
            <a:pPr lvl="1"/>
            <a:r>
              <a:rPr lang="en-Z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DALY: disability-adjusted life year</a:t>
            </a:r>
          </a:p>
          <a:p>
            <a:pPr lvl="2"/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New measure by WHO – controversial, doubts about quality of data</a:t>
            </a:r>
          </a:p>
          <a:p>
            <a:pPr lvl="2"/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One-quarter of global disease burden: </a:t>
            </a:r>
            <a:r>
              <a:rPr lang="en-ZA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diarrhoea, </a:t>
            </a:r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childhood diseases like measles, respiratory infections, parasitic worm diseases, malaria – all major problems in developing countries</a:t>
            </a:r>
          </a:p>
          <a:p>
            <a:pPr lvl="1"/>
            <a:r>
              <a:rPr lang="en-Z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Progress in all, but averages mask inequalities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Health Systems Policy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Great variability in the performance of health systems at each income level</a:t>
            </a:r>
            <a:endParaRPr lang="en-ZA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Importance of formal public health system</a:t>
            </a:r>
          </a:p>
          <a:p>
            <a:pPr lvl="2"/>
            <a:r>
              <a:rPr lang="en-ZA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Public funding often used inefficiently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uth africa obe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996952"/>
            <a:ext cx="2808312" cy="1684987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3" name="Rectangle 2"/>
          <p:cNvSpPr/>
          <p:nvPr/>
        </p:nvSpPr>
        <p:spPr>
          <a:xfrm>
            <a:off x="539552" y="332656"/>
            <a:ext cx="81369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b="1" dirty="0" smtClean="0">
                <a:solidFill>
                  <a:schemeClr val="bg1"/>
                </a:solidFill>
              </a:rPr>
              <a:t>It is renowned for surfing, rugby and the great outdoors, but South Africa is among the fattest countries in the world, a survey has found.</a:t>
            </a:r>
          </a:p>
          <a:p>
            <a:r>
              <a:rPr lang="en-ZA" b="1" dirty="0" smtClean="0">
                <a:solidFill>
                  <a:schemeClr val="bg1"/>
                </a:solidFill>
              </a:rPr>
              <a:t>The rainbow nation is "eating itself slowly to death", according to the drug and healthcare company GlaxoSmithKline (GSK), which says 61% of South Africans are overweight, obese or morbidly obese.</a:t>
            </a:r>
          </a:p>
          <a:p>
            <a:r>
              <a:rPr lang="en-ZA" b="1" dirty="0" smtClean="0">
                <a:solidFill>
                  <a:schemeClr val="bg1"/>
                </a:solidFill>
              </a:rPr>
              <a:t>Despite the country's sporty reputation and the prevalence of gyms in cities such as Johannesburg, the research found that 49% of South Africans do not exercise and 71% have never dieted. Most worryingly, 17% of children under nine are overweight.</a:t>
            </a:r>
            <a:endParaRPr lang="en-ZA" b="1" dirty="0">
              <a:solidFill>
                <a:schemeClr val="bg1"/>
              </a:solidFill>
            </a:endParaRPr>
          </a:p>
        </p:txBody>
      </p:sp>
      <p:sp>
        <p:nvSpPr>
          <p:cNvPr id="1028" name="AutoShape 4" descr="data:image/jpeg;base64,/9j/4AAQSkZJRgABAQAAAQABAAD/2wCEAAkGBhISEBUUEhQUFRUWGBkUFxYYFxUXGhUVFxsVFRgVGhgXHiYeGBojGRoXIC8gJCcpLCwsGCAxNTAqNSYtLSkBCQoKDgwOGg8PGjIkHSQ2KiwqLCw0LDEwKzUsLTAvKS8tNTAsLC41LTUwLzUsKjUqLC0tLC8sNCwsLyosNSwsL//AABEIAMYA/gMBIgACEQEDEQH/xAAcAAEAAgMBAQEAAAAAAAAAAAAAAwQCBQYBBwj/xABBEAACAQMDAgMGAwUGBQQDAAABAhEAAyEEEjEFQQYiURMyYXGBkaGx8BRCUtHhBxUWI5LBM2JyovFDgpPCU2Nz/8QAGwEBAAIDAQEAAAAAAAAAAAAAAAMEAgUGAQf/xAAxEQACAQIEAwYFBAMAAAAAAAAAAQIDEQQSITFBUWEFEzJxgfAUkaHB4SOx0fEiQlL/2gAMAwEAAhEDEQA/APpXiDUa5Ltw6fcyiyHRdikG6XCFJ2z7nmjn6Yqtoup9QOqVbyMlrfdHlRisC4otjf7JpBScnZPMiuwpQHJ9V6trVfUBLd0sA/sNtpXtlVthkZmJku1zcNo/hAjO6pdV1XWG+PZI/sybQUG0wDqSwvs7OAbbLAKjE4w27HT0oD5/Y671c6ZYsM17cjndb2jYtpXu28hfMbsoMd8F9pNdDoeq6l7Oo/y29spumyj23tqy5NlSxAUzgHM/Kt/FKA4PXdY6mqj2SXGEmGawVZiLSttZApge1lQfKD/EAN5s3uqdQi8QrBlvMFU23zZDPt2lbLDcQF803BnIWZHY3HCiWIA9TAH41rtX4j01ttrXFnvEtHzjio51YU9ZtLzM4U5z8Kv5Gi/bde4uke1Qi7p1VTaT/h3Ba9sZKkNsZruQSBsHIydl099YLupF0hktiLJCQbu4e0DHsSshIGCQT8KxveN9MvG9sdlgH4eaKk6Z4st3m2qlwdySAQPmQcVAsbQlLKppsmeErKOZxdjn31/VxatNsMspdhsQssLYkMoEHzG6RbBDELG4GrGt6r1Eb9iNO5pHsjFtf2i0ls222k3N2nNxjhoImB7p639sT1FRXeogYAmrZWOWXrfUBYu7rb+1/Z1azFliGvBr4fgQJRbR2ttPm4BMDzU9S6puPsU3WwtmS6Nv3NdcXNoNu3u8gAMqu0EHPfph1P8A5R96tW9UpGcfMigJqV4DXtAKUpQClKUApWKuDx2rKgFKUoBSlKAUpSgFKUoBSlKAUrC/fVFLOQqqJJJgADkknitCnj/p5Yr+0JI7kMAe+GIg1i5RjuySFKc9Yxb8joaVQ0nXtNdMW79pzEwrqTGO0z3H3qxqtdbtiXdVHxP+3ejnFK99DzJJO1tSp1Dra232BHduTAhVB4JZsCq9jrm9iN1pQwi0wYNvfEjnsSBBAJ9K13Vk1ZuXblt5tBQVUMhBECcHEckk1q9P4mFtgWsWpkFmABPImDJ24mAODWmq45wqWm2lfitHw0t+PsbSnhFKF4pN+fv7m5vdX9oroWS6CAGCe0VirYlVIMOG7SfpFc1e0DKBsdngkSFYBSpgCWiDz8sVuer3CS90GybJAVXVVLKdykY27iQIMTAk/KqPWLGyGCK6uu4XTbBNx2O5iwI8uDgVQxTc7uWtuPS/m9PO69S3hkoWUdL8PTyWvl+xZ6D4Za7/AJt+SMgKS0kjGT6T6Vvms4AW2FUdlUgVoujeK2swl5CE/dIULtEcBQMifzrsdNqkuKHQhlPBFbXs14fJan4uN9/6+hr8f32e8/Dwtt/ZpqVa19qGkR6/1qrW1NaKt9OtAkk9qqVsunWgAT3mKAuUpSgFK8ZoyaqHq9mY3iZjEnMxyPjUc6sIeJpeZlGEpbIuVH7AfompKwvEhTHPapDExdVGTH1P86kVgRIqDSWxE/vHJJ5/GsTrRvI7Dv8AGQKAtVBftgkebaeRxVW/ryfd44+PeqVAbS1rRJBYfP8AXNWVYESMitEDVqzryuIEelAbSlUtP1AGd2O/9KxvatJBGZwfl9aAv0qta1iEnt8+9To4IkGaAypXk0VpoDi/Htu5qLSJat3XQhiz2rqbAR+46EgONwBntBivj9fc/GXhZtbZ2K+wqS6iDDPBENmI+MSPwr5z0zwBce+9q4yiJRHXc6NcADESAMKsk8ZhZmY1mJpylPRHT9m4mlCi03tw19/I1fhj/i3P/wCTfg9o/wC1b1nJ5JPzrpdL/Zgtlw9u6T5NjK64aYkhlMocf832xWg1Om2s6gMGtna6tG4ej+UkFDIyOJA7gnSdo4SrG07aWLVPF0q0nkZnpmCozC4y3OAqg5XvJHA7UPUj2VFOPMq5PYgzMg96qg1LqNSXMtE9gAAB8cf+T3rVKo8tlp797Ergr66lm51pyAIQQrKNqBY3wGOO5E/erOiF25aFtm2W2ZRvYN+7uYAdoBk/CBJFaywFDr7SdsjdHO3vHxivqGiFlrai1sKDgLED7cH1rZ4ChLFSblPbhz/FihjK0cPFZY78eX5NH4ra0LWxiGuACBBAG4gG5MGODye/eq/hG/fMKjKbQJkMsMgJJHETuzmSOareMNbdS/CswRlGJlXyZkdxOIP8q2Xh7rthnS0ibCUk4gb/AN5QJwCBOKvKpGWNd5Zbacr8vP1KjhKOE0V7687G66kDAI+RP5VRtWixgVuXQEQeKh02kCE95rojRmFjp6gebJ/CvW1gU7dp+lWqUApVTqXVbdhQ107QTEx3MD6VD1n2hsH2ZyY93up5j6VDVqqnCUkrtK9luSRpuTV9E9Lmt8U9ZREgQxmInBPeQMkD84HrWmTWXF1GnDsoLAMwUBYL7lXdA/hK4+fFR2bRGrsABWKqCQxxyzTPGN2InIq//ddptXcc7mglwJUANujO1txyDGBx3rnU6uJmqq0d0rcuPry6G7UadCGV7Wbv56fk3mnulQDuxwVo+ubt8c94Paq5NeV1BoCR9Qx5Nee05J5Ij+tYUoATSlKAUpSgFKVJYsFjAoCOk1b/ALtb4c/h616dMpYqnbk0BU3En41eTVOo8yk+h/nUlnpyjnNWjPagIb2m3yHPl9BIkZBDGcj4Y+tSWbKooVQFUYAAgAfKs6V5Y9u7WFaHxL0MXVNwBQ622AaDuIwSmOQRI+B471vqVhVpqpBwfEzpVHTkpRPkJtH0P2rEqfSqfj3WOnUb4R7iCVMB3USUUkwD3M1oR1a+P/Wvf/Lc/nXIy7NUW1m+n5O1p5qkFPmk/mdaFG087p+kdx8+/wBDUmi19y0ZtsyzzBiY7H1rkF61qAZF+9j/APbc/nXS9C6694Lbv7XV7tu0CqqLgLBpubuW7SCCDxiiwLTvCWvy+5jVi4xbkrrj7sbPr3URevFlJ242g4jALCP+ot86h0Wnvbla0rzMqVB7cx61T6hrLFloZ2YzGxNpYDB85napzEDdmcCK7boHSdSjbtiWg6qWBO/YQSAFMyTHyGfpXlPB1q1TPNPV8N0VatWFCkktraX4m86Jq3e1/mFTcUlW2kcgkZA4OPl6VsKp6bpFm2+9ECsRBiRPzHerlddRU4wSnujlqri5Nx2FKUqUjOa8WWbjpcU299sKpQD3mukkQIkwAZmB7veTWPTevXRpP89P8xAQ4Jg7Iw7ASQTgR8zgVtur9Rsouy87IGHIDj/uUYNcb0rpbjUkgOyAt5wYDDzbWJ4IMCe2c1pcVVlSq2pu7ej2dvNW+RuMPGNShaorJarfXy1+foSaTq91EFxLaF/qzeyXGBukLO4SBW26M4YG6VKMzEENLEAbSQCVmDIMH0EVhZ0+5CttdkHbC+cJJBDbSYM4O6OAYParXSkuNsnNspwVCuD3JEYO6fvUODUoSg3eS6LRPZvg11/nb3EyjKErWT+3LkTvb7jI/XNeLbxPA9fjVg6MgEiDyDngUt6fyGZMHAEd+/xroDTEOyBJg5jn5+lebx/D+JrNtPjvPpHb4etQkYk4HxIH5142lqxuZNb9Mj9c+lY+uRjJzxieOaw1F8oAFOTmR2HaD61qdZot53IM/vLmSZ94evxFaDF9twpVXRpLNJb/AIL1HCZ1ebsbm0QRuBkHiP1ivdvcyBEz8q5u1probyq4PqARE/GtpbGxWUtvkkz8cCfU8VVfb7VNuULPnfS/la/vVks8DGL0lcvIwIkTHHyNXdFqYxHpJ+ZArV6C0xby8QZMT9I7nitqoCAFgZYjAEwOeB9K2PZnaEsRhu9rK1tG+D6r3Yq1qKhPLE2DcVW0Om2iTyfwqyDXtbkrHk14Gzwfnj4fr6VlSgFKUoBSlKA+Uf2qeHXW/wDtKAlHADnkIywoJ9ARH1Hxrgq/SGosB0ZW4YEH5H/evlniLp5tPve1bYbvZvuRC0gAiXAnzoQwYGQZE4rU4umoPPwZ1HZmNc4qk91t1OBr0V13QvBSau8BbuMlsKS4YqzgggCIAEMCMxiG5iui1H9kdoWH23bjXQGKe6AcHapHz7yKhhRnOOaOxfq4+jSlkm9Sh/ZR0BHd9Q6E+zO22SPLuPJHqV/+1fU6o9Cj9mswnsx7NDsiNsqDtir1bejTUIJI5PGV3XrOT8rchSlKlKgpSsXaBQHN+M9NuRZdVBZV80xI3mcAnuKt9Ns29PaFsSYB3MIXce5+nx7VU6l0kX7/ALV5KKFCpPMSSWxgSeBz61ZUyfrWvo4f9adWUbX0X3LtStalGmnfi/sT9Osi6LV0LtGzGTvIIiGIwR3rUda8P6m5Z2W7nnFwvgugZGJgE8SJnHqe/O0t3ymFgDgLGAOwA7VmurYKIPc859P51KsLHLZ+tvT+DCOJlCeaPpf31OK0XgbVKYe77IHnaWYmO52kD7mt/e8THTv7O6u9di7WXDHHLAmJJHaK1fjjxjf0xtKiCG8xdsq4BINsAZUjBJmeIqlp+tp1JSlu2yXrY3qsht6SAwDQMiQYI9eZqjWj3EGsO3nX16G2Sq4lKriEnB8uHXn71Oi6N1v25YbSoXJJMgjgDtDenyrZ6kq6gc913LMEY3E5EfE1y3h209q86ujCUkg4HIKn8wI7n51ubl0kEt+95QOwAI/X6zq6/arjhu7qazd730svprwXUrVcLGNa9PSOliK6pByZPr881hVpbauPeh+88GMUOgMkAgsMwJ/PtXKzwdSTzQV09rNP0536bkyqJaMrFjxU+gQFwCu6eBMZ9Tiq9S6VSXXbzP6NQ4d/rQ0vqtP7uZT8LN7aVbbERChZnsPh8SeaWdT7S6CAdqg5zDEwP51auWQ0SJgz9cipK+n/AA9RtRzJQTTSS5bLol9foaXOt7ailKVeIhSlKAV4K9pQClKUAqh1jpa3rN1IXc6FQT/EJKEkejGav0rGUVJWZlCTg1JbnzDw1qG6fqmGptuispUmCQIMhhHvD5etd30/UXrrXC42WiENqMOQRJLZ8p4x8a2ZFQ3LEEEdjJ/3qtRw3dLLmuve5cxOLVd58tpcX5cuX1MbVp1JzuXsDyD/ANXcfPNWFPwiqOo6uquqD3mDNnEKsdu8/wCx9KktdRBgQR+VT08quo8CpJPRviW6UpUhgKh1fuGKmrC7bkQRPwoDUgnzGCP/ACBXkCJI+nAP8qndBIJ747nOM5/XFR3H8qnmfXNY51mUeO/yt/J7bS5j7WQSQOR2+deMQAMcyc/QdvlWZSVHEzPpAI7/AGqO8OCOIA+2IrI8NL4w6O2q0jIgG9G9qixltobco7yQfuBXFdE8Fa/2kgCxypZ4IIIyAonePw+M19RVtpHwycZz/SrWkVdwAX/3Eg8elVZYfPNyl6W+5saHaFShS7uKXqSdNsMqAMewHEcACY7T6dqo9b0kecHvEdhMkmtzVfX2N9tl78j5jNQdp4VYnDSha7tdea2KlGplmmaDQaRnYRgAyT6f1raXNL7PaFPcmTn1MfLJxU/Sk22gDyJkehOfyirVzg/KqnY/ZsMNRU34pJN34XWxJiKznJpbGpfp6Mp2j5QZJPbn58fCrS6C1bUkzxk9+fhWVvTkEbfdwfx9an1KyI+vpEZ5+cVZngMPTzVYQWa1lpp75kaqzf8Ai3oS0qDR3tyTM9v0fWp6v06iqQU1syJqzsxSlKkPBSlKAq629sVnILbELbRMmJMD44rTf4mRX2uoj+O3c9ov/pxHBb38gAnjGcbjqF8olx1EsttmAzkgEgYzzWnu9S1aifYLAMA7exYjdtD4Pu+TvM7hEUBl/izTwCVuiV3CRz5tkDzZyQZ4APNTarxDYtlAweXQOBwQCCQGDMNpwecYyRULarV4AsAdzATKwh25bBJ3yO0DPcx2tVrplrIjiNqkKJgkDfLSM7ZHNAeXPFlsW9wQl8+TeOAyidwP/MO0TInvVm34ism27Qw9mUDCR+/EEQxkcwe8VJZfVOrhkS0dkoQAxVgfdySGkZBiB8asdGN4oRfQKwPI2wwxkADFAZaPVrdTcoZYYKQxyCCMYJHB9e9XxUd0Y+q/mKkoDhfFenvNf9qnugBQVJkRMkgZGScjFTN4hW2EVmDXA2y6QrEAAkEiYkxHY8n61+q+2XVEOVLqAbI91SSR5oJjdzg8kdwAK566jYZgfN5gSD5vUg981yNfEyoVZypXV3rfhZ9PdvM6ajh41acI1LOy0t79vyOyseMbXtFA3BZhi0ABYwQASeY+k109jUK6hkYMp4IMivkVWNHr7lpgbbMpB7EwfmODUlDtqpF/qq66cCOt2VBr9N2Z9ZpVfQXHa0huCHKgsPQxn5VYrqYvMkznmrOxG2nUmSK8/ZlgCIA4+FS0plV721PLmqxE5PJE+oHPx7fao7bkmMR3EDt8u9WdcwDQRgjkc1XtAq09omfgR/WvQZN7wBUcD1+3NX9Lp9ozyfsB6VT0ci4A2e/r9a2dAKUpQHgFRau2SvlMEZHp8j8KmpWFSCnFxfE9Ts7ms6dqWFt2ckwxMd1GMR8M1DptcGub2/dWJBIXzMIEMRPzq6+jIcugWW94NMfSOKwOmXbDJtkydsQSOIP1rRShi4qMXLw33T/y/wCXfZdV8i2pQd3bf6cywt5RyAq8ziJJPp9/rU81Aqqw4JHGe/Ymqn7EysSk5jv3zPPbjmtnCdWLikk4vjy36Wtw/krtRd+ZsqVBZYkTwRgiO9TBqukZ7SlKAo9V1Jt2rtxYlLTOJ4lQSJ+GK4Pwv/aPqdTq7Vl1shXJBKqwOFZsSx9K77qATZc9p7ns238+5B3cZ4niuT6FpukDUWzpwRdk7P8AjcwZ97HE81XqtqcbSS6cy/hu77qeaDk+DS0WnE3/AFLxD7G4UNufKXB3RKqGZuR7wC4AnkSRNbC51G2u7OUG5gASQB8Kju/s4Zt3st0runZO79yZ7+k/SrbuACSQAMknAA9asFA5+34vDLuFpjiSAQSCoRmkAcAMM+voM1uen65b1sOvB7ZkfAyBmI/rzUYu6eZm1JAzKe6W8ufTdx8atWVUDyQBniImTPHxmgF7j6r+YrOsL3H1X8xWdAaLxL0Br+17bBbiTE4kc8jgg8fOo9VpUvDawDAglTExIwy+mIreau7tts38KlvsCa5/pKlLFpGzFtQZAB4Bjjtx9M1V7in3ktPEtfTb30LXeT7tO/henrv76nD6mwUdkOSpK/YxWy8K6ffq7YIkCWM/AGD/AKoq34k6ep1FsKVDXMH5loDkD1B/Cuq6H4dTTSQSzMILH74Hb+lc3huzpvFNf6xev7o3dfGxWHT4yWn7G2pSldcc0KUpQGs14l8mPTmsTI/exwQD+Hp61P1BMqx4HJ9AM5/GuM6l4yTcq2GkFx7S4VO0JImAcn5x2xzUNWtCkryZYoYapXdoL8HZ2rZLgiYHPzzwKksags57ACPrNZ6QeQGZDeYH4HIppNNsB7yfwqYrk9K8VY4r2gFKUoBUd++qKWYgACSTUlfN/FmouHUurloUjaDwBAIIHHfmqOOxfwtPPa99C3hMN8RPLe3Em6v4vuXZVPIkgqRIaACIJB781L/iqNNbALm6jhiWJO8DcTnmO0VzdK5H46vmcnLV6f0dN8JRsopaI+uaa+HRXXhgCPrUtcX4E6mQzWTwZdfgcSPrz9DXYXrIYQZ5kEGCDXY4TE/EUVUW/HzOXxNDuKrg9jOcV7SlWysU+pac3LdxFiWtsoniSCBNcd4f8Caixqbd12tlUJJALTkEYlfjXX9WYi1dIwRaYg+hg1xHhzXXW1VoNccgtkFmIOD2JrWYurTjWpxnFtt6dNUbPCd73NTI0lbXrozqtZ4a9o7sXA3TEIPKrKyOOYJIJO6JkDkCK2h0xliHaSIAOVU+sYP41q+q39UrP7OSPKVhAc7bvlM8guLYJxAbtzV/VX7gW5CEQpKsIcloxCSJPwJFbM1hrE8IpkM5YHceCCGfaGIMzELABJ5Mlpra9N0RtWwm9njgnmOw+36AwNGuo1xmJ4kbkgEeXaJ2++SWU4AhZAWQa3fS79x7QN1Sj5BB/MYGP1nkgWL3H1X8xWdYXuPqv5is6ApdZeLDiJ3DYB6l/IB9zWvbk/OrnW3AW2DGbqDPrkiPjIB/pWHT9OGMngVgvE/QkfgXqYabols3hfIG7tHBxAJHqBj/AMVt68Ar2kacYXyq19WYynKVsz20FKUrMxFKUoDWeJOlnUaZ7S7dxjbumAQQe31rneg+AXtPN26ChgtbSYcqdyhieVBzEZrtaVBPD05zU5LVFunjKtKm6cHoxSlKnKgpSlAKUpQCuW8R+Gruo1AZNoXYAWJPIJ7AfGuppVfEYeGIhknsTUa0qMs0Nzl9N4CtBfO7lo5WAAfgCM/WuV6v0d9O4V8zMEcGI/mPvX1KqvUOnpdWGRXIyu4d/wCXrWuxPZNKdO1JWa96l7D9pVIzvUd0/ehyfgPp8u948L5B8Scn7CPvXbVS6NZ22VBti0e6DMZxJ7mIzVwmruBoKhQjH1fqVcXWdaq5ehGdQocIeSCw+IETn1EjHxqWucuN+2319mzCzYcN7RWI9qxVgyKQMgSASD3YZxHR1YhPNd8OBHVp93ZPfiuRV1t0qrsIlUJzxiTWj6d4iuXLqIVQAmMAz+db3VqpDBvdKEGPTvWq0Wi0q3FKFtwOPe5+1UMW6vfU8lRRV9U3rLVbaGdLu8ks0W3wfI2NrqqNcuJkG3yTAB44zJAkZims6tbtxukgqzAqJEIJIn19BU37Gm5mKyWEEmTjmBOAPgKXtDbYAMgIAIAjADCGH1FbMrFGx4jtNcFvzK87YbaPMJBHOSCIxyTiYMbWqg6Va8vkHlMrzgglp+OTJ9TzVugML3H1X8xWdYXuPqv5is6A0PiO6ou6feQqg3CCTHnCQokmO5+w+NbbRjbbGZHOM4PpFedQ6fbv2zbuKGU/gfUHsfjWek0wtoqAkhQFBMTAwOABxUcU1J8mTSlGUIritPrcmpSlSEIpSlAKUpQClKUApSlAKUpQClKUApSlAKUpQCo79hXVlYSrAqR6g4IqSlD1O2qIdHo0tIEtqFVcADt3qalK8Stog227srau2WDAclCBWr0nSri3FJAgGTkVs9YcN/01QsXDvXJ5Hc+tU8RgaVepCrPeGq+dzOFWUU4riS2OlOt644cDfMECTnaRunB2wQPgxrDX9EN10YtMKVZuCQQwICxAJkZ+HFQajr91LzKbUoGIVgGjaBbyxzthmkmD5ZjINZazxEyi0RabzgOdwaQDMgBQSSIz6SMGaukZa6L017KsrPvEjbgAjEGT37AfBfoNlXOafxWxYbrJAZ1Qe9IBO1mPlggHPbE+ldHQGF7j6r+YrOsL3H1X8xWdAKUpQClKUApSlAKUpQClKUApSlAKUpQClKUApSlAKUpQClKUApSlAQ38ZJUCIO7jJrwWI4VPtVLxDattaC3WZULZCqWLQrMBgGIjdMfu1QWxaS1dZtVO4KXYnuWe6JUNPmU7doglRAoDfByZjbjB5weY+0V75vh+Ncxf6LbVZOqIDlFkSdzN7NFDQ2VOzHETyay0uitEi4NWSoc3ILEYVgpks24+ZYkmIJAEGgOkZiASdoAySZwPWvGukEAlATwJ5+Xr2rn9f0hHN1zqfKzBSoG5VLyighW584gn0E1iOnWRctO2pV4f/L4adpTGGPAXLYEmT6UB0WW7rE9s8HI+4ipA4kiRI5HpNaTT9OX2lxl1JO9HEBgdoZt+8EsY2hhxA4ntVX+5kLLt1SgnawCkeYA42+fcFOVwe9AdK7gckD54pbuBhKkEeoMj8K5ZehWztQ6otK+z2iDunfcE+YwNobOJjJNZ6Po9t829UWBUMFkwE3bxKhgdkYgx3yKA6dWBEgyDwR3pvExInmO8etc4/SUdLapqRFuyV8pHmWGtlyVYEDPrEqKyfp1pxbjUrvVFthwUkyeYBg7oIj50B0LMByecfX0r2uTHS7UbP2wztP70ASSpPvc5RYnG34mpBaWxfVzqE9kS4WWYkGWHsxEqFXcOfT7AdRStR0k27Fsq2oR879xZRAYCO8AGCR86t6rqtq221yQSJHlc7sgQsDzGSMCTmgLlKwtXQyhlMhgCD6g5B+1Y3dSikBmAJ4k88D/cfcUBLSq69QtHh1+/yE/9y/cV4vUrRiHXPGfWI+mRn4igLNKgTXWyu4OsczPbGflkZouvtnh1/wBQ7T/I0BPSoE1tskAOpJmACMxMx9jRdbbPDrxPI4jd+WaAnpVY9TszHtEn/qHzrN9YgMFlB5yQPj+WaAmpUH7bb/jT095eefWn7fb/AI1/1DPfHrigJ6VXGvtnh1xHccmIE8TkfesxqU2ltywOSCCBHM0BLSqo6na//IvbuO/FT2bysJUyPWgIOodOS8oV+Adw+cFe+DgmqTeFtOREOBBA87YDBgwBn97c0/OlKAzXw7a9m1tgSHdrhglcmYAg4AGB8qiueEtO3ZogiNxgAkkwDxn8hSlAT2vD9lVdQGh2Vm8zcoQQfuMnk95qJ/C2nIgq0GARuaCAuwT8hP3Ne0oDOz4dsKGAU+dDabJ8yGSRAxyWM+rH1qH/AArZBUqWUKd0AxLch8cNIBnvFKUBLpPDlm26uobcsASzGAFKAZ+DH71lZ8PWVmASCpQgsSNrBVb6lVUf+0V5SgPf7hthLijdN1drMSWJ94g57gsfwqCz4Ws7Rvl23m4WP7zEsTjIjPFKUAPhLTwZDGTJliZMASZ5wIz6mrTdEtFUWDFsllAJ5J3Z9RPalKArr4W04Mw3BGXY4IIgenJqfUdEtuVLbpQAJDEbYgggjvgc0pQF2xZCKqqIVQFA9ABAH2qLVaJbkbp8vGSPT+X6mvaUBAOjW8HzYge8fdEEL8hApZ6PbQgruWIGGIkDaIP+kfo17SgM7PTkVCgnaQViexEfl3qD+4LMRtMZnzHM7ef9Kn5ilKAlt9Ktq+4Azk8mJO4THyY1F/h+xjy8DbyeIA++BnmlKA8Hh+zEQeCPePcbT+FTX+lW3J3A5zEmJA27o9duKUoCr/hy2Sxcs0kkCYgEkxj51M3QrRn3skk+Y8tyf16n1pSgPB0Cz6HiPePG3ZH1XFS2umIoYKWAYQQGPoBIPIMDsaUoCP8AuO16H7kdoOB6iJq1pdItsQvBM8znA/IClKA//9k="/>
          <p:cNvSpPr>
            <a:spLocks noChangeAspect="1" noChangeArrowheads="1"/>
          </p:cNvSpPr>
          <p:nvPr/>
        </p:nvSpPr>
        <p:spPr bwMode="auto">
          <a:xfrm>
            <a:off x="63500" y="-909638"/>
            <a:ext cx="2419350" cy="1885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CEAAkGBhISEBUUEhQUFRUWGBkUFxYYFxUXGhUVFxsVFRgVGhgXHiYeGBojGRoXIC8gJCcpLCwsGCAxNTAqNSYtLSkBCQoKDgwOGg8PGjIkHSQ2KiwqLCw0LDEwKzUsLTAvKS8tNTAsLC41LTUwLzUsKjUqLC0tLC8sNCwsLyosNSwsL//AABEIAMYA/gMBIgACEQEDEQH/xAAcAAEAAgMBAQEAAAAAAAAAAAAAAwQCBQYBBwj/xABBEAACAQMDAgMGAwUGBQQDAAABAhEAAyEEEjEFQQYiURMyYXGBkaGx8BRCUtHhBxUWI5LBM2JyovFDgpPCU2Nz/8QAGwEBAAIDAQEAAAAAAAAAAAAAAAMEAgUGAQf/xAAxEQACAQIEAwYFBAMAAAAAAAAAAQIDEQQSITFBUWEFEzJxgfAUkaHB4SOx0fEiQlL/2gAMAwEAAhEDEQA/APpXiDUa5Ltw6fcyiyHRdikG6XCFJ2z7nmjn6Yqtoup9QOqVbyMlrfdHlRisC4otjf7JpBScnZPMiuwpQHJ9V6trVfUBLd0sA/sNtpXtlVthkZmJku1zcNo/hAjO6pdV1XWG+PZI/sybQUG0wDqSwvs7OAbbLAKjE4w27HT0oD5/Y671c6ZYsM17cjndb2jYtpXu28hfMbsoMd8F9pNdDoeq6l7Oo/y29spumyj23tqy5NlSxAUzgHM/Kt/FKA4PXdY6mqj2SXGEmGawVZiLSttZApge1lQfKD/EAN5s3uqdQi8QrBlvMFU23zZDPt2lbLDcQF803BnIWZHY3HCiWIA9TAH41rtX4j01ttrXFnvEtHzjio51YU9ZtLzM4U5z8Kv5Gi/bde4uke1Qi7p1VTaT/h3Ba9sZKkNsZruQSBsHIydl099YLupF0hktiLJCQbu4e0DHsSshIGCQT8KxveN9MvG9sdlgH4eaKk6Z4st3m2qlwdySAQPmQcVAsbQlLKppsmeErKOZxdjn31/VxatNsMspdhsQssLYkMoEHzG6RbBDELG4GrGt6r1Eb9iNO5pHsjFtf2i0ls222k3N2nNxjhoImB7p639sT1FRXeogYAmrZWOWXrfUBYu7rb+1/Z1azFliGvBr4fgQJRbR2ttPm4BMDzU9S6puPsU3WwtmS6Nv3NdcXNoNu3u8gAMqu0EHPfph1P8A5R96tW9UpGcfMigJqV4DXtAKUpQClKUApWKuDx2rKgFKUoBSlKAUpSgFKUoBSlKAUrC/fVFLOQqqJJJgADkknitCnj/p5Yr+0JI7kMAe+GIg1i5RjuySFKc9Yxb8joaVQ0nXtNdMW79pzEwrqTGO0z3H3qxqtdbtiXdVHxP+3ejnFK99DzJJO1tSp1Dra232BHduTAhVB4JZsCq9jrm9iN1pQwi0wYNvfEjnsSBBAJ9K13Vk1ZuXblt5tBQVUMhBECcHEckk1q9P4mFtgWsWpkFmABPImDJ24mAODWmq45wqWm2lfitHw0t+PsbSnhFKF4pN+fv7m5vdX9oroWS6CAGCe0VirYlVIMOG7SfpFc1e0DKBsdngkSFYBSpgCWiDz8sVuer3CS90GybJAVXVVLKdykY27iQIMTAk/KqPWLGyGCK6uu4XTbBNx2O5iwI8uDgVQxTc7uWtuPS/m9PO69S3hkoWUdL8PTyWvl+xZ6D4Za7/AJt+SMgKS0kjGT6T6Vvms4AW2FUdlUgVoujeK2swl5CE/dIULtEcBQMifzrsdNqkuKHQhlPBFbXs14fJan4uN9/6+hr8f32e8/Dwtt/ZpqVa19qGkR6/1qrW1NaKt9OtAkk9qqVsunWgAT3mKAuUpSgFK8ZoyaqHq9mY3iZjEnMxyPjUc6sIeJpeZlGEpbIuVH7AfompKwvEhTHPapDExdVGTH1P86kVgRIqDSWxE/vHJJ5/GsTrRvI7Dv8AGQKAtVBftgkebaeRxVW/ryfd44+PeqVAbS1rRJBYfP8AXNWVYESMitEDVqzryuIEelAbSlUtP1AGd2O/9KxvatJBGZwfl9aAv0qta1iEnt8+9To4IkGaAypXk0VpoDi/Htu5qLSJat3XQhiz2rqbAR+46EgONwBntBivj9fc/GXhZtbZ2K+wqS6iDDPBENmI+MSPwr5z0zwBce+9q4yiJRHXc6NcADESAMKsk8ZhZmY1mJpylPRHT9m4mlCi03tw19/I1fhj/i3P/wCTfg9o/wC1b1nJ5JPzrpdL/Zgtlw9u6T5NjK64aYkhlMocf832xWg1Om2s6gMGtna6tG4ej+UkFDIyOJA7gnSdo4SrG07aWLVPF0q0nkZnpmCozC4y3OAqg5XvJHA7UPUj2VFOPMq5PYgzMg96qg1LqNSXMtE9gAAB8cf+T3rVKo8tlp797Ergr66lm51pyAIQQrKNqBY3wGOO5E/erOiF25aFtm2W2ZRvYN+7uYAdoBk/CBJFaywFDr7SdsjdHO3vHxivqGiFlrai1sKDgLED7cH1rZ4ChLFSblPbhz/FihjK0cPFZY78eX5NH4ra0LWxiGuACBBAG4gG5MGODye/eq/hG/fMKjKbQJkMsMgJJHETuzmSOareMNbdS/CswRlGJlXyZkdxOIP8q2Xh7rthnS0ibCUk4gb/AN5QJwCBOKvKpGWNd5Zbacr8vP1KjhKOE0V7687G66kDAI+RP5VRtWixgVuXQEQeKh02kCE95rojRmFjp6gebJ/CvW1gU7dp+lWqUApVTqXVbdhQ107QTEx3MD6VD1n2hsH2ZyY93up5j6VDVqqnCUkrtK9luSRpuTV9E9Lmt8U9ZREgQxmInBPeQMkD84HrWmTWXF1GnDsoLAMwUBYL7lXdA/hK4+fFR2bRGrsABWKqCQxxyzTPGN2InIq//ddptXcc7mglwJUANujO1txyDGBx3rnU6uJmqq0d0rcuPry6G7UadCGV7Wbv56fk3mnulQDuxwVo+ubt8c94Paq5NeV1BoCR9Qx5Nee05J5Ij+tYUoATSlKAUpSgFKVJYsFjAoCOk1b/ALtb4c/h616dMpYqnbk0BU3En41eTVOo8yk+h/nUlnpyjnNWjPagIb2m3yHPl9BIkZBDGcj4Y+tSWbKooVQFUYAAgAfKs6V5Y9u7WFaHxL0MXVNwBQ622AaDuIwSmOQRI+B471vqVhVpqpBwfEzpVHTkpRPkJtH0P2rEqfSqfj3WOnUb4R7iCVMB3USUUkwD3M1oR1a+P/Wvf/Lc/nXIy7NUW1m+n5O1p5qkFPmk/mdaFG087p+kdx8+/wBDUmi19y0ZtsyzzBiY7H1rkF61qAZF+9j/APbc/nXS9C6694Lbv7XV7tu0CqqLgLBpubuW7SCCDxiiwLTvCWvy+5jVi4xbkrrj7sbPr3URevFlJ242g4jALCP+ot86h0Wnvbla0rzMqVB7cx61T6hrLFloZ2YzGxNpYDB85napzEDdmcCK7boHSdSjbtiWg6qWBO/YQSAFMyTHyGfpXlPB1q1TPNPV8N0VatWFCkktraX4m86Jq3e1/mFTcUlW2kcgkZA4OPl6VsKp6bpFm2+9ECsRBiRPzHerlddRU4wSnujlqri5Nx2FKUqUjOa8WWbjpcU299sKpQD3mukkQIkwAZmB7veTWPTevXRpP89P8xAQ4Jg7Iw7ASQTgR8zgVtur9Rsouy87IGHIDj/uUYNcb0rpbjUkgOyAt5wYDDzbWJ4IMCe2c1pcVVlSq2pu7ej2dvNW+RuMPGNShaorJarfXy1+foSaTq91EFxLaF/qzeyXGBukLO4SBW26M4YG6VKMzEENLEAbSQCVmDIMH0EVhZ0+5CttdkHbC+cJJBDbSYM4O6OAYParXSkuNsnNspwVCuD3JEYO6fvUODUoSg3eS6LRPZvg11/nb3EyjKErWT+3LkTvb7jI/XNeLbxPA9fjVg6MgEiDyDngUt6fyGZMHAEd+/xroDTEOyBJg5jn5+lebx/D+JrNtPjvPpHb4etQkYk4HxIH5142lqxuZNb9Mj9c+lY+uRjJzxieOaw1F8oAFOTmR2HaD61qdZot53IM/vLmSZ94evxFaDF9twpVXRpLNJb/AIL1HCZ1ebsbm0QRuBkHiP1ivdvcyBEz8q5u1probyq4PqARE/GtpbGxWUtvkkz8cCfU8VVfb7VNuULPnfS/la/vVks8DGL0lcvIwIkTHHyNXdFqYxHpJ+ZArV6C0xby8QZMT9I7nitqoCAFgZYjAEwOeB9K2PZnaEsRhu9rK1tG+D6r3Yq1qKhPLE2DcVW0Om2iTyfwqyDXtbkrHk14Gzwfnj4fr6VlSgFKUoBSlKA+Uf2qeHXW/wDtKAlHADnkIywoJ9ARH1Hxrgq/SGosB0ZW4YEH5H/evlniLp5tPve1bYbvZvuRC0gAiXAnzoQwYGQZE4rU4umoPPwZ1HZmNc4qk91t1OBr0V13QvBSau8BbuMlsKS4YqzgggCIAEMCMxiG5iui1H9kdoWH23bjXQGKe6AcHapHz7yKhhRnOOaOxfq4+jSlkm9Sh/ZR0BHd9Q6E+zO22SPLuPJHqV/+1fU6o9Cj9mswnsx7NDsiNsqDtir1bejTUIJI5PGV3XrOT8rchSlKlKgpSsXaBQHN+M9NuRZdVBZV80xI3mcAnuKt9Ns29PaFsSYB3MIXce5+nx7VU6l0kX7/ALV5KKFCpPMSSWxgSeBz61ZUyfrWvo4f9adWUbX0X3LtStalGmnfi/sT9Osi6LV0LtGzGTvIIiGIwR3rUda8P6m5Z2W7nnFwvgugZGJgE8SJnHqe/O0t3ymFgDgLGAOwA7VmurYKIPc859P51KsLHLZ+tvT+DCOJlCeaPpf31OK0XgbVKYe77IHnaWYmO52kD7mt/e8THTv7O6u9di7WXDHHLAmJJHaK1fjjxjf0xtKiCG8xdsq4BINsAZUjBJmeIqlp+tp1JSlu2yXrY3qsht6SAwDQMiQYI9eZqjWj3EGsO3nX16G2Sq4lKriEnB8uHXn71Oi6N1v25YbSoXJJMgjgDtDenyrZ6kq6gc913LMEY3E5EfE1y3h209q86ujCUkg4HIKn8wI7n51ubl0kEt+95QOwAI/X6zq6/arjhu7qazd730svprwXUrVcLGNa9PSOliK6pByZPr881hVpbauPeh+88GMUOgMkAgsMwJ/PtXKzwdSTzQV09rNP0536bkyqJaMrFjxU+gQFwCu6eBMZ9Tiq9S6VSXXbzP6NQ4d/rQ0vqtP7uZT8LN7aVbbERChZnsPh8SeaWdT7S6CAdqg5zDEwP51auWQ0SJgz9cipK+n/AA9RtRzJQTTSS5bLol9foaXOt7ailKVeIhSlKAV4K9pQClKUAqh1jpa3rN1IXc6FQT/EJKEkejGav0rGUVJWZlCTg1JbnzDw1qG6fqmGptuispUmCQIMhhHvD5etd30/UXrrXC42WiENqMOQRJLZ8p4x8a2ZFQ3LEEEdjJ/3qtRw3dLLmuve5cxOLVd58tpcX5cuX1MbVp1JzuXsDyD/ANXcfPNWFPwiqOo6uquqD3mDNnEKsdu8/wCx9KktdRBgQR+VT08quo8CpJPRviW6UpUhgKh1fuGKmrC7bkQRPwoDUgnzGCP/ACBXkCJI+nAP8qndBIJ747nOM5/XFR3H8qnmfXNY51mUeO/yt/J7bS5j7WQSQOR2+deMQAMcyc/QdvlWZSVHEzPpAI7/AGqO8OCOIA+2IrI8NL4w6O2q0jIgG9G9qixltobco7yQfuBXFdE8Fa/2kgCxypZ4IIIyAonePw+M19RVtpHwycZz/SrWkVdwAX/3Eg8elVZYfPNyl6W+5saHaFShS7uKXqSdNsMqAMewHEcACY7T6dqo9b0kecHvEdhMkmtzVfX2N9tl78j5jNQdp4VYnDSha7tdea2KlGplmmaDQaRnYRgAyT6f1raXNL7PaFPcmTn1MfLJxU/Sk22gDyJkehOfyirVzg/KqnY/ZsMNRU34pJN34XWxJiKznJpbGpfp6Mp2j5QZJPbn58fCrS6C1bUkzxk9+fhWVvTkEbfdwfx9an1KyI+vpEZ5+cVZngMPTzVYQWa1lpp75kaqzf8Ai3oS0qDR3tyTM9v0fWp6v06iqQU1syJqzsxSlKkPBSlKAq629sVnILbELbRMmJMD44rTf4mRX2uoj+O3c9ov/pxHBb38gAnjGcbjqF8olx1EsttmAzkgEgYzzWnu9S1aifYLAMA7exYjdtD4Pu+TvM7hEUBl/izTwCVuiV3CRz5tkDzZyQZ4APNTarxDYtlAweXQOBwQCCQGDMNpwecYyRULarV4AsAdzATKwh25bBJ3yO0DPcx2tVrplrIjiNqkKJgkDfLSM7ZHNAeXPFlsW9wQl8+TeOAyidwP/MO0TInvVm34ism27Qw9mUDCR+/EEQxkcwe8VJZfVOrhkS0dkoQAxVgfdySGkZBiB8asdGN4oRfQKwPI2wwxkADFAZaPVrdTcoZYYKQxyCCMYJHB9e9XxUd0Y+q/mKkoDhfFenvNf9qnugBQVJkRMkgZGScjFTN4hW2EVmDXA2y6QrEAAkEiYkxHY8n61+q+2XVEOVLqAbI91SSR5oJjdzg8kdwAK566jYZgfN5gSD5vUg981yNfEyoVZypXV3rfhZ9PdvM6ajh41acI1LOy0t79vyOyseMbXtFA3BZhi0ABYwQASeY+k109jUK6hkYMp4IMivkVWNHr7lpgbbMpB7EwfmODUlDtqpF/qq66cCOt2VBr9N2Z9ZpVfQXHa0huCHKgsPQxn5VYrqYvMkznmrOxG2nUmSK8/ZlgCIA4+FS0plV721PLmqxE5PJE+oHPx7fao7bkmMR3EDt8u9WdcwDQRgjkc1XtAq09omfgR/WvQZN7wBUcD1+3NX9Lp9ozyfsB6VT0ci4A2e/r9a2dAKUpQHgFRau2SvlMEZHp8j8KmpWFSCnFxfE9Ts7ms6dqWFt2ckwxMd1GMR8M1DptcGub2/dWJBIXzMIEMRPzq6+jIcugWW94NMfSOKwOmXbDJtkydsQSOIP1rRShi4qMXLw33T/y/wCXfZdV8i2pQd3bf6cywt5RyAq8ziJJPp9/rU81Aqqw4JHGe/Ymqn7EysSk5jv3zPPbjmtnCdWLikk4vjy36Wtw/krtRd+ZsqVBZYkTwRgiO9TBqukZ7SlKAo9V1Jt2rtxYlLTOJ4lQSJ+GK4Pwv/aPqdTq7Vl1shXJBKqwOFZsSx9K77qATZc9p7ns238+5B3cZ4niuT6FpukDUWzpwRdk7P8AjcwZ97HE81XqtqcbSS6cy/hu77qeaDk+DS0WnE3/AFLxD7G4UNufKXB3RKqGZuR7wC4AnkSRNbC51G2u7OUG5gASQB8Kju/s4Zt3st0runZO79yZ7+k/SrbuACSQAMknAA9asFA5+34vDLuFpjiSAQSCoRmkAcAMM+voM1uen65b1sOvB7ZkfAyBmI/rzUYu6eZm1JAzKe6W8ufTdx8atWVUDyQBniImTPHxmgF7j6r+YrOsL3H1X8xWdAaLxL0Br+17bBbiTE4kc8jgg8fOo9VpUvDawDAglTExIwy+mIreau7tts38KlvsCa5/pKlLFpGzFtQZAB4Bjjtx9M1V7in3ktPEtfTb30LXeT7tO/henrv76nD6mwUdkOSpK/YxWy8K6ffq7YIkCWM/AGD/AKoq34k6ep1FsKVDXMH5loDkD1B/Cuq6H4dTTSQSzMILH74Hb+lc3huzpvFNf6xev7o3dfGxWHT4yWn7G2pSldcc0KUpQGs14l8mPTmsTI/exwQD+Hp61P1BMqx4HJ9AM5/GuM6l4yTcq2GkFx7S4VO0JImAcn5x2xzUNWtCkryZYoYapXdoL8HZ2rZLgiYHPzzwKksags57ACPrNZ6QeQGZDeYH4HIppNNsB7yfwqYrk9K8VY4r2gFKUoBUd++qKWYgACSTUlfN/FmouHUurloUjaDwBAIIHHfmqOOxfwtPPa99C3hMN8RPLe3Em6v4vuXZVPIkgqRIaACIJB781L/iqNNbALm6jhiWJO8DcTnmO0VzdK5H46vmcnLV6f0dN8JRsopaI+uaa+HRXXhgCPrUtcX4E6mQzWTwZdfgcSPrz9DXYXrIYQZ5kEGCDXY4TE/EUVUW/HzOXxNDuKrg9jOcV7SlWysU+pac3LdxFiWtsoniSCBNcd4f8Caixqbd12tlUJJALTkEYlfjXX9WYi1dIwRaYg+hg1xHhzXXW1VoNccgtkFmIOD2JrWYurTjWpxnFtt6dNUbPCd73NTI0lbXrozqtZ4a9o7sXA3TEIPKrKyOOYJIJO6JkDkCK2h0xliHaSIAOVU+sYP41q+q39UrP7OSPKVhAc7bvlM8guLYJxAbtzV/VX7gW5CEQpKsIcloxCSJPwJFbM1hrE8IpkM5YHceCCGfaGIMzELABJ5Mlpra9N0RtWwm9njgnmOw+36AwNGuo1xmJ4kbkgEeXaJ2++SWU4AhZAWQa3fS79x7QN1Sj5BB/MYGP1nkgWL3H1X8xWdYXuPqv5is6ApdZeLDiJ3DYB6l/IB9zWvbk/OrnW3AW2DGbqDPrkiPjIB/pWHT9OGMngVgvE/QkfgXqYabols3hfIG7tHBxAJHqBj/AMVt68Ar2kacYXyq19WYynKVsz20FKUrMxFKUoDWeJOlnUaZ7S7dxjbumAQQe31rneg+AXtPN26ChgtbSYcqdyhieVBzEZrtaVBPD05zU5LVFunjKtKm6cHoxSlKnKgpSlAKUpQCuW8R+Gruo1AZNoXYAWJPIJ7AfGuppVfEYeGIhknsTUa0qMs0Nzl9N4CtBfO7lo5WAAfgCM/WuV6v0d9O4V8zMEcGI/mPvX1KqvUOnpdWGRXIyu4d/wCXrWuxPZNKdO1JWa96l7D9pVIzvUd0/ehyfgPp8u948L5B8Scn7CPvXbVS6NZ22VBti0e6DMZxJ7mIzVwmruBoKhQjH1fqVcXWdaq5ehGdQocIeSCw+IETn1EjHxqWucuN+2319mzCzYcN7RWI9qxVgyKQMgSASD3YZxHR1YhPNd8OBHVp93ZPfiuRV1t0qrsIlUJzxiTWj6d4iuXLqIVQAmMAz+db3VqpDBvdKEGPTvWq0Wi0q3FKFtwOPe5+1UMW6vfU8lRRV9U3rLVbaGdLu8ks0W3wfI2NrqqNcuJkG3yTAB44zJAkZims6tbtxukgqzAqJEIJIn19BU37Gm5mKyWEEmTjmBOAPgKXtDbYAMgIAIAjADCGH1FbMrFGx4jtNcFvzK87YbaPMJBHOSCIxyTiYMbWqg6Va8vkHlMrzgglp+OTJ9TzVugML3H1X8xWdYXuPqv5is6A0PiO6ou6feQqg3CCTHnCQokmO5+w+NbbRjbbGZHOM4PpFedQ6fbv2zbuKGU/gfUHsfjWek0wtoqAkhQFBMTAwOABxUcU1J8mTSlGUIritPrcmpSlSEIpSlAKUpQClKUApSlAKUpQClKUApSlAKUpQCo79hXVlYSrAqR6g4IqSlD1O2qIdHo0tIEtqFVcADt3qalK8Stog227srau2WDAclCBWr0nSri3FJAgGTkVs9YcN/01QsXDvXJ5Hc+tU8RgaVepCrPeGq+dzOFWUU4riS2OlOt644cDfMECTnaRunB2wQPgxrDX9EN10YtMKVZuCQQwICxAJkZ+HFQajr91LzKbUoGIVgGjaBbyxzthmkmD5ZjINZazxEyi0RabzgOdwaQDMgBQSSIz6SMGaukZa6L017KsrPvEjbgAjEGT37AfBfoNlXOafxWxYbrJAZ1Qe9IBO1mPlggHPbE+ldHQGF7j6r+YrOsL3H1X8xWdAKUpQClKUApSlAKUpQClKUApSlAKUpQClKUApSlAKUpQClKUApSlAQ38ZJUCIO7jJrwWI4VPtVLxDattaC3WZULZCqWLQrMBgGIjdMfu1QWxaS1dZtVO4KXYnuWe6JUNPmU7doglRAoDfByZjbjB5weY+0V75vh+Ncxf6LbVZOqIDlFkSdzN7NFDQ2VOzHETyay0uitEi4NWSoc3ILEYVgpks24+ZYkmIJAEGgOkZiASdoAySZwPWvGukEAlATwJ5+Xr2rn9f0hHN1zqfKzBSoG5VLyighW584gn0E1iOnWRctO2pV4f/L4adpTGGPAXLYEmT6UB0WW7rE9s8HI+4ipA4kiRI5HpNaTT9OX2lxl1JO9HEBgdoZt+8EsY2hhxA4ntVX+5kLLt1SgnawCkeYA42+fcFOVwe9AdK7gckD54pbuBhKkEeoMj8K5ZehWztQ6otK+z2iDunfcE+YwNobOJjJNZ6Po9t829UWBUMFkwE3bxKhgdkYgx3yKA6dWBEgyDwR3pvExInmO8etc4/SUdLapqRFuyV8pHmWGtlyVYEDPrEqKyfp1pxbjUrvVFthwUkyeYBg7oIj50B0LMByecfX0r2uTHS7UbP2wztP70ASSpPvc5RYnG34mpBaWxfVzqE9kS4WWYkGWHsxEqFXcOfT7AdRStR0k27Fsq2oR879xZRAYCO8AGCR86t6rqtq221yQSJHlc7sgQsDzGSMCTmgLlKwtXQyhlMhgCD6g5B+1Y3dSikBmAJ4k88D/cfcUBLSq69QtHh1+/yE/9y/cV4vUrRiHXPGfWI+mRn4igLNKgTXWyu4OsczPbGflkZouvtnh1/wBQ7T/I0BPSoE1tskAOpJmACMxMx9jRdbbPDrxPI4jd+WaAnpVY9TszHtEn/qHzrN9YgMFlB5yQPj+WaAmpUH7bb/jT095eefWn7fb/AI1/1DPfHrigJ6VXGvtnh1xHccmIE8TkfesxqU2ltywOSCCBHM0BLSqo6na//IvbuO/FT2bysJUyPWgIOodOS8oV+Adw+cFe+DgmqTeFtOREOBBA87YDBgwBn97c0/OlKAzXw7a9m1tgSHdrhglcmYAg4AGB8qiueEtO3ZogiNxgAkkwDxn8hSlAT2vD9lVdQGh2Vm8zcoQQfuMnk95qJ/C2nIgq0GARuaCAuwT8hP3Ne0oDOz4dsKGAU+dDabJ8yGSRAxyWM+rH1qH/AArZBUqWUKd0AxLch8cNIBnvFKUBLpPDlm26uobcsASzGAFKAZ+DH71lZ8PWVmASCpQgsSNrBVb6lVUf+0V5SgPf7hthLijdN1drMSWJ94g57gsfwqCz4Ws7Rvl23m4WP7zEsTjIjPFKUAPhLTwZDGTJliZMASZ5wIz6mrTdEtFUWDFsllAJ5J3Z9RPalKArr4W04Mw3BGXY4IIgenJqfUdEtuVLbpQAJDEbYgggjvgc0pQF2xZCKqqIVQFA9ABAH2qLVaJbkbp8vGSPT+X6mvaUBAOjW8HzYge8fdEEL8hApZ6PbQgruWIGGIkDaIP+kfo17SgM7PTkVCgnaQViexEfl3qD+4LMRtMZnzHM7ef9Kn5ilKAlt9Ktq+4Azk8mJO4THyY1F/h+xjy8DbyeIA++BnmlKA8Hh+zEQeCPePcbT+FTX+lW3J3A5zEmJA27o9duKUoCr/hy2Sxcs0kkCYgEkxj51M3QrRn3skk+Y8tyf16n1pSgPB0Cz6HiPePG3ZH1XFS2umIoYKWAYQQGPoBIPIMDsaUoCP8AuO16H7kdoOB6iJq1pdItsQvBM8znA/IClKA//9k="/>
          <p:cNvSpPr>
            <a:spLocks noChangeAspect="1" noChangeArrowheads="1"/>
          </p:cNvSpPr>
          <p:nvPr/>
        </p:nvSpPr>
        <p:spPr bwMode="auto">
          <a:xfrm>
            <a:off x="63500" y="-909638"/>
            <a:ext cx="2419350" cy="1885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data:image/jpeg;base64,/9j/4AAQSkZJRgABAQAAAQABAAD/2wCEAAkGBhISEBUUEhQUFRUWGBkUFxYYFxUXGhUVFxsVFRgVGhgXHiYeGBojGRoXIC8gJCcpLCwsGCAxNTAqNSYtLSkBCQoKDgwOGg8PGjIkHSQ2KiwqLCw0LDEwKzUsLTAvKS8tNTAsLC41LTUwLzUsKjUqLC0tLC8sNCwsLyosNSwsL//AABEIAMYA/gMBIgACEQEDEQH/xAAcAAEAAgMBAQEAAAAAAAAAAAAAAwQCBQYBBwj/xABBEAACAQMDAgMGAwUGBQQDAAABAhEAAyEEEjEFQQYiURMyYXGBkaGx8BRCUtHhBxUWI5LBM2JyovFDgpPCU2Nz/8QAGwEBAAIDAQEAAAAAAAAAAAAAAAMEAgUGAQf/xAAxEQACAQIEAwYFBAMAAAAAAAAAAQIDEQQSITFBUWEFEzJxgfAUkaHB4SOx0fEiQlL/2gAMAwEAAhEDEQA/APpXiDUa5Ltw6fcyiyHRdikG6XCFJ2z7nmjn6Yqtoup9QOqVbyMlrfdHlRisC4otjf7JpBScnZPMiuwpQHJ9V6trVfUBLd0sA/sNtpXtlVthkZmJku1zcNo/hAjO6pdV1XWG+PZI/sybQUG0wDqSwvs7OAbbLAKjE4w27HT0oD5/Y671c6ZYsM17cjndb2jYtpXu28hfMbsoMd8F9pNdDoeq6l7Oo/y29spumyj23tqy5NlSxAUzgHM/Kt/FKA4PXdY6mqj2SXGEmGawVZiLSttZApge1lQfKD/EAN5s3uqdQi8QrBlvMFU23zZDPt2lbLDcQF803BnIWZHY3HCiWIA9TAH41rtX4j01ttrXFnvEtHzjio51YU9ZtLzM4U5z8Kv5Gi/bde4uke1Qi7p1VTaT/h3Ba9sZKkNsZruQSBsHIydl099YLupF0hktiLJCQbu4e0DHsSshIGCQT8KxveN9MvG9sdlgH4eaKk6Z4st3m2qlwdySAQPmQcVAsbQlLKppsmeErKOZxdjn31/VxatNsMspdhsQssLYkMoEHzG6RbBDELG4GrGt6r1Eb9iNO5pHsjFtf2i0ls222k3N2nNxjhoImB7p639sT1FRXeogYAmrZWOWXrfUBYu7rb+1/Z1azFliGvBr4fgQJRbR2ttPm4BMDzU9S6puPsU3WwtmS6Nv3NdcXNoNu3u8gAMqu0EHPfph1P8A5R96tW9UpGcfMigJqV4DXtAKUpQClKUApWKuDx2rKgFKUoBSlKAUpSgFKUoBSlKAUrC/fVFLOQqqJJJgADkknitCnj/p5Yr+0JI7kMAe+GIg1i5RjuySFKc9Yxb8joaVQ0nXtNdMW79pzEwrqTGO0z3H3qxqtdbtiXdVHxP+3ejnFK99DzJJO1tSp1Dra232BHduTAhVB4JZsCq9jrm9iN1pQwi0wYNvfEjnsSBBAJ9K13Vk1ZuXblt5tBQVUMhBECcHEckk1q9P4mFtgWsWpkFmABPImDJ24mAODWmq45wqWm2lfitHw0t+PsbSnhFKF4pN+fv7m5vdX9oroWS6CAGCe0VirYlVIMOG7SfpFc1e0DKBsdngkSFYBSpgCWiDz8sVuer3CS90GybJAVXVVLKdykY27iQIMTAk/KqPWLGyGCK6uu4XTbBNx2O5iwI8uDgVQxTc7uWtuPS/m9PO69S3hkoWUdL8PTyWvl+xZ6D4Za7/AJt+SMgKS0kjGT6T6Vvms4AW2FUdlUgVoujeK2swl5CE/dIULtEcBQMifzrsdNqkuKHQhlPBFbXs14fJan4uN9/6+hr8f32e8/Dwtt/ZpqVa19qGkR6/1qrW1NaKt9OtAkk9qqVsunWgAT3mKAuUpSgFK8ZoyaqHq9mY3iZjEnMxyPjUc6sIeJpeZlGEpbIuVH7AfompKwvEhTHPapDExdVGTH1P86kVgRIqDSWxE/vHJJ5/GsTrRvI7Dv8AGQKAtVBftgkebaeRxVW/ryfd44+PeqVAbS1rRJBYfP8AXNWVYESMitEDVqzryuIEelAbSlUtP1AGd2O/9KxvatJBGZwfl9aAv0qta1iEnt8+9To4IkGaAypXk0VpoDi/Htu5qLSJat3XQhiz2rqbAR+46EgONwBntBivj9fc/GXhZtbZ2K+wqS6iDDPBENmI+MSPwr5z0zwBce+9q4yiJRHXc6NcADESAMKsk8ZhZmY1mJpylPRHT9m4mlCi03tw19/I1fhj/i3P/wCTfg9o/wC1b1nJ5JPzrpdL/Zgtlw9u6T5NjK64aYkhlMocf832xWg1Om2s6gMGtna6tG4ej+UkFDIyOJA7gnSdo4SrG07aWLVPF0q0nkZnpmCozC4y3OAqg5XvJHA7UPUj2VFOPMq5PYgzMg96qg1LqNSXMtE9gAAB8cf+T3rVKo8tlp797Ergr66lm51pyAIQQrKNqBY3wGOO5E/erOiF25aFtm2W2ZRvYN+7uYAdoBk/CBJFaywFDr7SdsjdHO3vHxivqGiFlrai1sKDgLED7cH1rZ4ChLFSblPbhz/FihjK0cPFZY78eX5NH4ra0LWxiGuACBBAG4gG5MGODye/eq/hG/fMKjKbQJkMsMgJJHETuzmSOareMNbdS/CswRlGJlXyZkdxOIP8q2Xh7rthnS0ibCUk4gb/AN5QJwCBOKvKpGWNd5Zbacr8vP1KjhKOE0V7687G66kDAI+RP5VRtWixgVuXQEQeKh02kCE95rojRmFjp6gebJ/CvW1gU7dp+lWqUApVTqXVbdhQ107QTEx3MD6VD1n2hsH2ZyY93up5j6VDVqqnCUkrtK9luSRpuTV9E9Lmt8U9ZREgQxmInBPeQMkD84HrWmTWXF1GnDsoLAMwUBYL7lXdA/hK4+fFR2bRGrsABWKqCQxxyzTPGN2InIq//ddptXcc7mglwJUANujO1txyDGBx3rnU6uJmqq0d0rcuPry6G7UadCGV7Wbv56fk3mnulQDuxwVo+ubt8c94Paq5NeV1BoCR9Qx5Nee05J5Ij+tYUoATSlKAUpSgFKVJYsFjAoCOk1b/ALtb4c/h616dMpYqnbk0BU3En41eTVOo8yk+h/nUlnpyjnNWjPagIb2m3yHPl9BIkZBDGcj4Y+tSWbKooVQFUYAAgAfKs6V5Y9u7WFaHxL0MXVNwBQ622AaDuIwSmOQRI+B471vqVhVpqpBwfEzpVHTkpRPkJtH0P2rEqfSqfj3WOnUb4R7iCVMB3USUUkwD3M1oR1a+P/Wvf/Lc/nXIy7NUW1m+n5O1p5qkFPmk/mdaFG087p+kdx8+/wBDUmi19y0ZtsyzzBiY7H1rkF61qAZF+9j/APbc/nXS9C6694Lbv7XV7tu0CqqLgLBpubuW7SCCDxiiwLTvCWvy+5jVi4xbkrrj7sbPr3URevFlJ242g4jALCP+ot86h0Wnvbla0rzMqVB7cx61T6hrLFloZ2YzGxNpYDB85napzEDdmcCK7boHSdSjbtiWg6qWBO/YQSAFMyTHyGfpXlPB1q1TPNPV8N0VatWFCkktraX4m86Jq3e1/mFTcUlW2kcgkZA4OPl6VsKp6bpFm2+9ECsRBiRPzHerlddRU4wSnujlqri5Nx2FKUqUjOa8WWbjpcU299sKpQD3mukkQIkwAZmB7veTWPTevXRpP89P8xAQ4Jg7Iw7ASQTgR8zgVtur9Rsouy87IGHIDj/uUYNcb0rpbjUkgOyAt5wYDDzbWJ4IMCe2c1pcVVlSq2pu7ej2dvNW+RuMPGNShaorJarfXy1+foSaTq91EFxLaF/qzeyXGBukLO4SBW26M4YG6VKMzEENLEAbSQCVmDIMH0EVhZ0+5CttdkHbC+cJJBDbSYM4O6OAYParXSkuNsnNspwVCuD3JEYO6fvUODUoSg3eS6LRPZvg11/nb3EyjKErWT+3LkTvb7jI/XNeLbxPA9fjVg6MgEiDyDngUt6fyGZMHAEd+/xroDTEOyBJg5jn5+lebx/D+JrNtPjvPpHb4etQkYk4HxIH5142lqxuZNb9Mj9c+lY+uRjJzxieOaw1F8oAFOTmR2HaD61qdZot53IM/vLmSZ94evxFaDF9twpVXRpLNJb/AIL1HCZ1ebsbm0QRuBkHiP1ivdvcyBEz8q5u1probyq4PqARE/GtpbGxWUtvkkz8cCfU8VVfb7VNuULPnfS/la/vVks8DGL0lcvIwIkTHHyNXdFqYxHpJ+ZArV6C0xby8QZMT9I7nitqoCAFgZYjAEwOeB9K2PZnaEsRhu9rK1tG+D6r3Yq1qKhPLE2DcVW0Om2iTyfwqyDXtbkrHk14Gzwfnj4fr6VlSgFKUoBSlKA+Uf2qeHXW/wDtKAlHADnkIywoJ9ARH1Hxrgq/SGosB0ZW4YEH5H/evlniLp5tPve1bYbvZvuRC0gAiXAnzoQwYGQZE4rU4umoPPwZ1HZmNc4qk91t1OBr0V13QvBSau8BbuMlsKS4YqzgggCIAEMCMxiG5iui1H9kdoWH23bjXQGKe6AcHapHz7yKhhRnOOaOxfq4+jSlkm9Sh/ZR0BHd9Q6E+zO22SPLuPJHqV/+1fU6o9Cj9mswnsx7NDsiNsqDtir1bejTUIJI5PGV3XrOT8rchSlKlKgpSsXaBQHN+M9NuRZdVBZV80xI3mcAnuKt9Ns29PaFsSYB3MIXce5+nx7VU6l0kX7/ALV5KKFCpPMSSWxgSeBz61ZUyfrWvo4f9adWUbX0X3LtStalGmnfi/sT9Osi6LV0LtGzGTvIIiGIwR3rUda8P6m5Z2W7nnFwvgugZGJgE8SJnHqe/O0t3ymFgDgLGAOwA7VmurYKIPc859P51KsLHLZ+tvT+DCOJlCeaPpf31OK0XgbVKYe77IHnaWYmO52kD7mt/e8THTv7O6u9di7WXDHHLAmJJHaK1fjjxjf0xtKiCG8xdsq4BINsAZUjBJmeIqlp+tp1JSlu2yXrY3qsht6SAwDQMiQYI9eZqjWj3EGsO3nX16G2Sq4lKriEnB8uHXn71Oi6N1v25YbSoXJJMgjgDtDenyrZ6kq6gc913LMEY3E5EfE1y3h209q86ujCUkg4HIKn8wI7n51ubl0kEt+95QOwAI/X6zq6/arjhu7qazd730svprwXUrVcLGNa9PSOliK6pByZPr881hVpbauPeh+88GMUOgMkAgsMwJ/PtXKzwdSTzQV09rNP0536bkyqJaMrFjxU+gQFwCu6eBMZ9Tiq9S6VSXXbzP6NQ4d/rQ0vqtP7uZT8LN7aVbbERChZnsPh8SeaWdT7S6CAdqg5zDEwP51auWQ0SJgz9cipK+n/AA9RtRzJQTTSS5bLol9foaXOt7ailKVeIhSlKAV4K9pQClKUAqh1jpa3rN1IXc6FQT/EJKEkejGav0rGUVJWZlCTg1JbnzDw1qG6fqmGptuispUmCQIMhhHvD5etd30/UXrrXC42WiENqMOQRJLZ8p4x8a2ZFQ3LEEEdjJ/3qtRw3dLLmuve5cxOLVd58tpcX5cuX1MbVp1JzuXsDyD/ANXcfPNWFPwiqOo6uquqD3mDNnEKsdu8/wCx9KktdRBgQR+VT08quo8CpJPRviW6UpUhgKh1fuGKmrC7bkQRPwoDUgnzGCP/ACBXkCJI+nAP8qndBIJ747nOM5/XFR3H8qnmfXNY51mUeO/yt/J7bS5j7WQSQOR2+deMQAMcyc/QdvlWZSVHEzPpAI7/AGqO8OCOIA+2IrI8NL4w6O2q0jIgG9G9qixltobco7yQfuBXFdE8Fa/2kgCxypZ4IIIyAonePw+M19RVtpHwycZz/SrWkVdwAX/3Eg8elVZYfPNyl6W+5saHaFShS7uKXqSdNsMqAMewHEcACY7T6dqo9b0kecHvEdhMkmtzVfX2N9tl78j5jNQdp4VYnDSha7tdea2KlGplmmaDQaRnYRgAyT6f1raXNL7PaFPcmTn1MfLJxU/Sk22gDyJkehOfyirVzg/KqnY/ZsMNRU34pJN34XWxJiKznJpbGpfp6Mp2j5QZJPbn58fCrS6C1bUkzxk9+fhWVvTkEbfdwfx9an1KyI+vpEZ5+cVZngMPTzVYQWa1lpp75kaqzf8Ai3oS0qDR3tyTM9v0fWp6v06iqQU1syJqzsxSlKkPBSlKAq629sVnILbELbRMmJMD44rTf4mRX2uoj+O3c9ov/pxHBb38gAnjGcbjqF8olx1EsttmAzkgEgYzzWnu9S1aifYLAMA7exYjdtD4Pu+TvM7hEUBl/izTwCVuiV3CRz5tkDzZyQZ4APNTarxDYtlAweXQOBwQCCQGDMNpwecYyRULarV4AsAdzATKwh25bBJ3yO0DPcx2tVrplrIjiNqkKJgkDfLSM7ZHNAeXPFlsW9wQl8+TeOAyidwP/MO0TInvVm34ism27Qw9mUDCR+/EEQxkcwe8VJZfVOrhkS0dkoQAxVgfdySGkZBiB8asdGN4oRfQKwPI2wwxkADFAZaPVrdTcoZYYKQxyCCMYJHB9e9XxUd0Y+q/mKkoDhfFenvNf9qnugBQVJkRMkgZGScjFTN4hW2EVmDXA2y6QrEAAkEiYkxHY8n61+q+2XVEOVLqAbI91SSR5oJjdzg8kdwAK566jYZgfN5gSD5vUg981yNfEyoVZypXV3rfhZ9PdvM6ajh41acI1LOy0t79vyOyseMbXtFA3BZhi0ABYwQASeY+k109jUK6hkYMp4IMivkVWNHr7lpgbbMpB7EwfmODUlDtqpF/qq66cCOt2VBr9N2Z9ZpVfQXHa0huCHKgsPQxn5VYrqYvMkznmrOxG2nUmSK8/ZlgCIA4+FS0plV721PLmqxE5PJE+oHPx7fao7bkmMR3EDt8u9WdcwDQRgjkc1XtAq09omfgR/WvQZN7wBUcD1+3NX9Lp9ozyfsB6VT0ci4A2e/r9a2dAKUpQHgFRau2SvlMEZHp8j8KmpWFSCnFxfE9Ts7ms6dqWFt2ckwxMd1GMR8M1DptcGub2/dWJBIXzMIEMRPzq6+jIcugWW94NMfSOKwOmXbDJtkydsQSOIP1rRShi4qMXLw33T/y/wCXfZdV8i2pQd3bf6cywt5RyAq8ziJJPp9/rU81Aqqw4JHGe/Ymqn7EysSk5jv3zPPbjmtnCdWLikk4vjy36Wtw/krtRd+ZsqVBZYkTwRgiO9TBqukZ7SlKAo9V1Jt2rtxYlLTOJ4lQSJ+GK4Pwv/aPqdTq7Vl1shXJBKqwOFZsSx9K77qATZc9p7ns238+5B3cZ4niuT6FpukDUWzpwRdk7P8AjcwZ97HE81XqtqcbSS6cy/hu77qeaDk+DS0WnE3/AFLxD7G4UNufKXB3RKqGZuR7wC4AnkSRNbC51G2u7OUG5gASQB8Kju/s4Zt3st0runZO79yZ7+k/SrbuACSQAMknAA9asFA5+34vDLuFpjiSAQSCoRmkAcAMM+voM1uen65b1sOvB7ZkfAyBmI/rzUYu6eZm1JAzKe6W8ufTdx8atWVUDyQBniImTPHxmgF7j6r+YrOsL3H1X8xWdAaLxL0Br+17bBbiTE4kc8jgg8fOo9VpUvDawDAglTExIwy+mIreau7tts38KlvsCa5/pKlLFpGzFtQZAB4Bjjtx9M1V7in3ktPEtfTb30LXeT7tO/henrv76nD6mwUdkOSpK/YxWy8K6ffq7YIkCWM/AGD/AKoq34k6ep1FsKVDXMH5loDkD1B/Cuq6H4dTTSQSzMILH74Hb+lc3huzpvFNf6xev7o3dfGxWHT4yWn7G2pSldcc0KUpQGs14l8mPTmsTI/exwQD+Hp61P1BMqx4HJ9AM5/GuM6l4yTcq2GkFx7S4VO0JImAcn5x2xzUNWtCkryZYoYapXdoL8HZ2rZLgiYHPzzwKksags57ACPrNZ6QeQGZDeYH4HIppNNsB7yfwqYrk9K8VY4r2gFKUoBUd++qKWYgACSTUlfN/FmouHUurloUjaDwBAIIHHfmqOOxfwtPPa99C3hMN8RPLe3Em6v4vuXZVPIkgqRIaACIJB781L/iqNNbALm6jhiWJO8DcTnmO0VzdK5H46vmcnLV6f0dN8JRsopaI+uaa+HRXXhgCPrUtcX4E6mQzWTwZdfgcSPrz9DXYXrIYQZ5kEGCDXY4TE/EUVUW/HzOXxNDuKrg9jOcV7SlWysU+pac3LdxFiWtsoniSCBNcd4f8Caixqbd12tlUJJALTkEYlfjXX9WYi1dIwRaYg+hg1xHhzXXW1VoNccgtkFmIOD2JrWYurTjWpxnFtt6dNUbPCd73NTI0lbXrozqtZ4a9o7sXA3TEIPKrKyOOYJIJO6JkDkCK2h0xliHaSIAOVU+sYP41q+q39UrP7OSPKVhAc7bvlM8guLYJxAbtzV/VX7gW5CEQpKsIcloxCSJPwJFbM1hrE8IpkM5YHceCCGfaGIMzELABJ5Mlpra9N0RtWwm9njgnmOw+36AwNGuo1xmJ4kbkgEeXaJ2++SWU4AhZAWQa3fS79x7QN1Sj5BB/MYGP1nkgWL3H1X8xWdYXuPqv5is6ApdZeLDiJ3DYB6l/IB9zWvbk/OrnW3AW2DGbqDPrkiPjIB/pWHT9OGMngVgvE/QkfgXqYabols3hfIG7tHBxAJHqBj/AMVt68Ar2kacYXyq19WYynKVsz20FKUrMxFKUoDWeJOlnUaZ7S7dxjbumAQQe31rneg+AXtPN26ChgtbSYcqdyhieVBzEZrtaVBPD05zU5LVFunjKtKm6cHoxSlKnKgpSlAKUpQCuW8R+Gruo1AZNoXYAWJPIJ7AfGuppVfEYeGIhknsTUa0qMs0Nzl9N4CtBfO7lo5WAAfgCM/WuV6v0d9O4V8zMEcGI/mPvX1KqvUOnpdWGRXIyu4d/wCXrWuxPZNKdO1JWa96l7D9pVIzvUd0/ehyfgPp8u948L5B8Scn7CPvXbVS6NZ22VBti0e6DMZxJ7mIzVwmruBoKhQjH1fqVcXWdaq5ehGdQocIeSCw+IETn1EjHxqWucuN+2319mzCzYcN7RWI9qxVgyKQMgSASD3YZxHR1YhPNd8OBHVp93ZPfiuRV1t0qrsIlUJzxiTWj6d4iuXLqIVQAmMAz+db3VqpDBvdKEGPTvWq0Wi0q3FKFtwOPe5+1UMW6vfU8lRRV9U3rLVbaGdLu8ks0W3wfI2NrqqNcuJkG3yTAB44zJAkZims6tbtxukgqzAqJEIJIn19BU37Gm5mKyWEEmTjmBOAPgKXtDbYAMgIAIAjADCGH1FbMrFGx4jtNcFvzK87YbaPMJBHOSCIxyTiYMbWqg6Va8vkHlMrzgglp+OTJ9TzVugML3H1X8xWdYXuPqv5is6A0PiO6ou6feQqg3CCTHnCQokmO5+w+NbbRjbbGZHOM4PpFedQ6fbv2zbuKGU/gfUHsfjWek0wtoqAkhQFBMTAwOABxUcU1J8mTSlGUIritPrcmpSlSEIpSlAKUpQClKUApSlAKUpQClKUApSlAKUpQCo79hXVlYSrAqR6g4IqSlD1O2qIdHo0tIEtqFVcADt3qalK8Stog227srau2WDAclCBWr0nSri3FJAgGTkVs9YcN/01QsXDvXJ5Hc+tU8RgaVepCrPeGq+dzOFWUU4riS2OlOt644cDfMECTnaRunB2wQPgxrDX9EN10YtMKVZuCQQwICxAJkZ+HFQajr91LzKbUoGIVgGjaBbyxzthmkmD5ZjINZazxEyi0RabzgOdwaQDMgBQSSIz6SMGaukZa6L017KsrPvEjbgAjEGT37AfBfoNlXOafxWxYbrJAZ1Qe9IBO1mPlggHPbE+ldHQGF7j6r+YrOsL3H1X8xWdAKUpQClKUApSlAKUpQClKUApSlAKUpQClKUApSlAKUpQClKUApSlAQ38ZJUCIO7jJrwWI4VPtVLxDattaC3WZULZCqWLQrMBgGIjdMfu1QWxaS1dZtVO4KXYnuWe6JUNPmU7doglRAoDfByZjbjB5weY+0V75vh+Ncxf6LbVZOqIDlFkSdzN7NFDQ2VOzHETyay0uitEi4NWSoc3ILEYVgpks24+ZYkmIJAEGgOkZiASdoAySZwPWvGukEAlATwJ5+Xr2rn9f0hHN1zqfKzBSoG5VLyighW584gn0E1iOnWRctO2pV4f/L4adpTGGPAXLYEmT6UB0WW7rE9s8HI+4ipA4kiRI5HpNaTT9OX2lxl1JO9HEBgdoZt+8EsY2hhxA4ntVX+5kLLt1SgnawCkeYA42+fcFOVwe9AdK7gckD54pbuBhKkEeoMj8K5ZehWztQ6otK+z2iDunfcE+YwNobOJjJNZ6Po9t829UWBUMFkwE3bxKhgdkYgx3yKA6dWBEgyDwR3pvExInmO8etc4/SUdLapqRFuyV8pHmWGtlyVYEDPrEqKyfp1pxbjUrvVFthwUkyeYBg7oIj50B0LMByecfX0r2uTHS7UbP2wztP70ASSpPvc5RYnG34mpBaWxfVzqE9kS4WWYkGWHsxEqFXcOfT7AdRStR0k27Fsq2oR879xZRAYCO8AGCR86t6rqtq221yQSJHlc7sgQsDzGSMCTmgLlKwtXQyhlMhgCD6g5B+1Y3dSikBmAJ4k88D/cfcUBLSq69QtHh1+/yE/9y/cV4vUrRiHXPGfWI+mRn4igLNKgTXWyu4OsczPbGflkZouvtnh1/wBQ7T/I0BPSoE1tskAOpJmACMxMx9jRdbbPDrxPI4jd+WaAnpVY9TszHtEn/qHzrN9YgMFlB5yQPj+WaAmpUH7bb/jT095eefWn7fb/AI1/1DPfHrigJ6VXGvtnh1xHccmIE8TkfesxqU2ltywOSCCBHM0BLSqo6na//IvbuO/FT2bysJUyPWgIOodOS8oV+Adw+cFe+DgmqTeFtOREOBBA87YDBgwBn97c0/OlKAzXw7a9m1tgSHdrhglcmYAg4AGB8qiueEtO3ZogiNxgAkkwDxn8hSlAT2vD9lVdQGh2Vm8zcoQQfuMnk95qJ/C2nIgq0GARuaCAuwT8hP3Ne0oDOz4dsKGAU+dDabJ8yGSRAxyWM+rH1qH/AArZBUqWUKd0AxLch8cNIBnvFKUBLpPDlm26uobcsASzGAFKAZ+DH71lZ8PWVmASCpQgsSNrBVb6lVUf+0V5SgPf7hthLijdN1drMSWJ94g57gsfwqCz4Ws7Rvl23m4WP7zEsTjIjPFKUAPhLTwZDGTJliZMASZ5wIz6mrTdEtFUWDFsllAJ5J3Z9RPalKArr4W04Mw3BGXY4IIgenJqfUdEtuVLbpQAJDEbYgggjvgc0pQF2xZCKqqIVQFA9ABAH2qLVaJbkbp8vGSPT+X6mvaUBAOjW8HzYge8fdEEL8hApZ6PbQgruWIGGIkDaIP+kfo17SgM7PTkVCgnaQViexEfl3qD+4LMRtMZnzHM7ef9Kn5ilKAlt9Ktq+4Azk8mJO4THyY1F/h+xjy8DbyeIA++BnmlKA8Hh+zEQeCPePcbT+FTX+lW3J3A5zEmJA27o9duKUoCr/hy2Sxcs0kkCYgEkxj51M3QrRn3skk+Y8tyf16n1pSgPB0Cz6HiPePG3ZH1XFS2umIoYKWAYQQGPoBIPIMDsaUoCP8AuO16H7kdoOB6iJq1pdItsQvBM8znA/IClKA//9k="/>
          <p:cNvSpPr>
            <a:spLocks noChangeAspect="1" noChangeArrowheads="1"/>
          </p:cNvSpPr>
          <p:nvPr/>
        </p:nvSpPr>
        <p:spPr bwMode="auto">
          <a:xfrm>
            <a:off x="63500" y="-909638"/>
            <a:ext cx="2419350" cy="1885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Map of global obesity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2924944"/>
            <a:ext cx="4608512" cy="3600401"/>
          </a:xfrm>
          <a:prstGeom prst="rect">
            <a:avLst/>
          </a:prstGeom>
          <a:noFill/>
        </p:spPr>
      </p:pic>
      <p:pic>
        <p:nvPicPr>
          <p:cNvPr id="1036" name="Picture 12" descr="http://t1.gstatic.com/images?q=tbn:ANd9GcRp-irJlr-MVpzhYUMv1gcZ8DdB9Uydpi8lZccEu9vrg-XZU3M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725144"/>
            <a:ext cx="1633390" cy="190038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38" name="Picture 14" descr="http://img.ibtimes.com/www/data/contents/full/2009/12/15/889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720" y="4941168"/>
            <a:ext cx="2116234" cy="165618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332656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6.8	Policies for health, education and income generation</a:t>
            </a:r>
            <a:endParaRPr lang="en-ZA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836712"/>
            <a:ext cx="79208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Smith (2009: 416-419)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b="1" dirty="0">
                <a:latin typeface="Arial" pitchFamily="34" charset="0"/>
                <a:cs typeface="Arial" pitchFamily="34" charset="0"/>
              </a:rPr>
              <a:t>PROGRESA (Mexico)</a:t>
            </a:r>
          </a:p>
          <a:p>
            <a:pPr lvl="0"/>
            <a:r>
              <a:rPr lang="en-US" b="1" dirty="0">
                <a:latin typeface="Arial" pitchFamily="34" charset="0"/>
                <a:cs typeface="Arial" pitchFamily="34" charset="0"/>
              </a:rPr>
              <a:t>Integrated package 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promote the education, health and nutrition status of poor families. 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Provides cash transfers to poor families, family clinic visits and other in-kind nutritional supplements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Other health benefits for pregnant and lactating women and their children under 5.  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Some of these benefits are conditional to children attending school regularly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5058" name="Picture 2" descr="http://static.guim.co.uk/sys-images/Environment/Pix/columnists/2011/1/27/1296155396008/MDG--social-policy-progra-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293096"/>
            <a:ext cx="3528392" cy="205537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074" name="Picture 2" descr="http://t1.gstatic.com/images?q=tbn:ANd9GcSZk8VLzyid6y1Ha04ERpFC26L4ArzcPssXdfr1Q2aaBiMpirsTs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05064"/>
            <a:ext cx="2808312" cy="255735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268760"/>
            <a:ext cx="756084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PREPARATION FOR THE EXAM</a:t>
            </a:r>
          </a:p>
          <a:p>
            <a:endParaRPr lang="en-ZA" sz="28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Section A: Compulsory question</a:t>
            </a:r>
          </a:p>
          <a:p>
            <a:endParaRPr lang="en-ZA" sz="20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Section B: 4 Questions – you have to do 3 </a:t>
            </a:r>
          </a:p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(of 20 marks each)</a:t>
            </a:r>
          </a:p>
          <a:p>
            <a:endParaRPr lang="en-ZA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Human capital and health will always be tested in the Exam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507</TotalTime>
  <Words>859</Words>
  <Application>Microsoft Office PowerPoint</Application>
  <PresentationFormat>On-screen Show (4:3)</PresentationFormat>
  <Paragraphs>208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UNISA</dc:creator>
  <cp:lastModifiedBy>Rob Poley</cp:lastModifiedBy>
  <cp:revision>33</cp:revision>
  <dcterms:created xsi:type="dcterms:W3CDTF">2011-04-12T07:52:18Z</dcterms:created>
  <dcterms:modified xsi:type="dcterms:W3CDTF">2015-05-22T12:20:36Z</dcterms:modified>
</cp:coreProperties>
</file>