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6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906000" cy="6858000" type="A4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33" d="100"/>
          <a:sy n="33" d="100"/>
        </p:scale>
        <p:origin x="-1142" y="43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Shape 4"/>
          <p:cNvSpPr txBox="1">
            <a:spLocks noGrp="1"/>
          </p:cNvSpPr>
          <p:nvPr>
            <p:ph type="dt" idx="10"/>
          </p:nvPr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Shape 5"/>
          <p:cNvSpPr>
            <a:spLocks noGrp="1" noRot="1" noChangeAspect="1"/>
          </p:cNvSpPr>
          <p:nvPr>
            <p:ph type="sldImg" idx="3"/>
          </p:nvPr>
        </p:nvSpPr>
        <p:spPr>
          <a:xfrm>
            <a:off x="952500" y="685800"/>
            <a:ext cx="4953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ftr" idx="11"/>
          </p:nvPr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7177458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Shape 69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Shape 74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Shape 80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Shape 86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Shape 92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Shape 98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Shape 10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Shape 108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ctrTitle"/>
          </p:nvPr>
        </p:nvSpPr>
        <p:spPr>
          <a:xfrm>
            <a:off x="311703" y="278298"/>
            <a:ext cx="5562323" cy="2405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subTitle" idx="1"/>
          </p:nvPr>
        </p:nvSpPr>
        <p:spPr>
          <a:xfrm>
            <a:off x="311705" y="2941986"/>
            <a:ext cx="2332106" cy="23158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dt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ft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sldNum" idx="12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 23"/>
          <p:cNvSpPr txBox="1">
            <a:spLocks noGrp="1"/>
          </p:cNvSpPr>
          <p:nvPr>
            <p:ph type="title"/>
          </p:nvPr>
        </p:nvSpPr>
        <p:spPr>
          <a:xfrm>
            <a:off x="495300" y="274637"/>
            <a:ext cx="8915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1" i="0" u="none" strike="noStrike" cap="none">
                <a:solidFill>
                  <a:srgbClr val="E68F3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body" idx="1"/>
          </p:nvPr>
        </p:nvSpPr>
        <p:spPr>
          <a:xfrm>
            <a:off x="495300" y="1600200"/>
            <a:ext cx="89154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dt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ft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dt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ft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1" i="0" u="none" strike="noStrike" cap="none">
                <a:solidFill>
                  <a:srgbClr val="E68F3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marR="0" lvl="0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body" idx="2"/>
          </p:nvPr>
        </p:nvSpPr>
        <p:spPr>
          <a:xfrm>
            <a:off x="495300" y="2174875"/>
            <a:ext cx="4376870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body" idx="3"/>
          </p:nvPr>
        </p:nvSpPr>
        <p:spPr>
          <a:xfrm>
            <a:off x="5032113" y="1535113"/>
            <a:ext cx="4378590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marR="0" lvl="0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body" idx="4"/>
          </p:nvPr>
        </p:nvSpPr>
        <p:spPr>
          <a:xfrm>
            <a:off x="5032113" y="2174875"/>
            <a:ext cx="4378590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dt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ft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title"/>
          </p:nvPr>
        </p:nvSpPr>
        <p:spPr>
          <a:xfrm>
            <a:off x="495300" y="274637"/>
            <a:ext cx="8915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1" i="0" u="none" strike="noStrike" cap="none">
                <a:solidFill>
                  <a:srgbClr val="E68F3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body" idx="1"/>
          </p:nvPr>
        </p:nvSpPr>
        <p:spPr>
          <a:xfrm>
            <a:off x="536577" y="1600205"/>
            <a:ext cx="4313721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body" idx="2"/>
          </p:nvPr>
        </p:nvSpPr>
        <p:spPr>
          <a:xfrm>
            <a:off x="5094733" y="1600205"/>
            <a:ext cx="4315968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dt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ft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l">
  <p:cSld name="Title onlyl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>
            <a:spLocks noGrp="1"/>
          </p:cNvSpPr>
          <p:nvPr>
            <p:ph type="title"/>
          </p:nvPr>
        </p:nvSpPr>
        <p:spPr>
          <a:xfrm>
            <a:off x="495300" y="274637"/>
            <a:ext cx="8915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1" i="0" u="none" strike="noStrike" cap="none">
                <a:solidFill>
                  <a:srgbClr val="E68F3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0" name="Shape 50"/>
          <p:cNvSpPr txBox="1">
            <a:spLocks noGrp="1"/>
          </p:cNvSpPr>
          <p:nvPr>
            <p:ph type="dt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ft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sldNum" idx="12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&amp; caption 2" type="picTx">
  <p:cSld name="PICTURE_WITH_CAPTION_TEXT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Shape 55"/>
          <p:cNvSpPr>
            <a:spLocks noGrp="1"/>
          </p:cNvSpPr>
          <p:nvPr>
            <p:ph type="pic" idx="2"/>
          </p:nvPr>
        </p:nvSpPr>
        <p:spPr>
          <a:xfrm>
            <a:off x="1941645" y="612775"/>
            <a:ext cx="5943600" cy="4114800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Font typeface="Arial"/>
              <a:buNone/>
              <a:defRPr sz="18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body" idx="1"/>
          </p:nvPr>
        </p:nvSpPr>
        <p:spPr>
          <a:xfrm>
            <a:off x="1941645" y="5367338"/>
            <a:ext cx="5943600" cy="596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7" name="Shape 57"/>
          <p:cNvSpPr txBox="1">
            <a:spLocks noGrp="1"/>
          </p:cNvSpPr>
          <p:nvPr>
            <p:ph type="dt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8" name="Shape 58"/>
          <p:cNvSpPr txBox="1">
            <a:spLocks noGrp="1"/>
          </p:cNvSpPr>
          <p:nvPr>
            <p:ph type="ft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9" name="Shape 59"/>
          <p:cNvSpPr txBox="1">
            <a:spLocks noGrp="1"/>
          </p:cNvSpPr>
          <p:nvPr>
            <p:ph type="sldNum" idx="12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tcure &amp; caption">
  <p:cSld name="Pitcure &amp; caption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 txBox="1">
            <a:spLocks noGrp="1"/>
          </p:cNvSpPr>
          <p:nvPr>
            <p:ph type="title"/>
          </p:nvPr>
        </p:nvSpPr>
        <p:spPr>
          <a:xfrm>
            <a:off x="495300" y="274637"/>
            <a:ext cx="8915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1" i="0" u="none" strike="noStrike" cap="none">
                <a:solidFill>
                  <a:srgbClr val="E68F3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body" idx="1"/>
          </p:nvPr>
        </p:nvSpPr>
        <p:spPr>
          <a:xfrm>
            <a:off x="6521450" y="1600205"/>
            <a:ext cx="2889250" cy="41843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lnSpc>
                <a:spcPct val="15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5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5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5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5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3" name="Shape 63"/>
          <p:cNvSpPr>
            <a:spLocks noGrp="1"/>
          </p:cNvSpPr>
          <p:nvPr>
            <p:ph type="pic" idx="2"/>
          </p:nvPr>
        </p:nvSpPr>
        <p:spPr>
          <a:xfrm>
            <a:off x="495300" y="1600204"/>
            <a:ext cx="5943600" cy="4184373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Font typeface="Arial"/>
              <a:buNone/>
              <a:defRPr sz="18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Shape 64"/>
          <p:cNvSpPr txBox="1">
            <a:spLocks noGrp="1"/>
          </p:cNvSpPr>
          <p:nvPr>
            <p:ph type="dt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5" name="Shape 65"/>
          <p:cNvSpPr txBox="1">
            <a:spLocks noGrp="1"/>
          </p:cNvSpPr>
          <p:nvPr>
            <p:ph type="ft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6" name="Shape 66"/>
          <p:cNvSpPr txBox="1">
            <a:spLocks noGrp="1"/>
          </p:cNvSpPr>
          <p:nvPr>
            <p:ph type="sldNum" idx="12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title"/>
          </p:nvPr>
        </p:nvSpPr>
        <p:spPr>
          <a:xfrm>
            <a:off x="495300" y="274637"/>
            <a:ext cx="8915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body" idx="1"/>
          </p:nvPr>
        </p:nvSpPr>
        <p:spPr>
          <a:xfrm>
            <a:off x="495300" y="1600200"/>
            <a:ext cx="89154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dt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ft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sldNum" idx="12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" name="Shape 15" descr="Inside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-12700" y="19050"/>
            <a:ext cx="9918700" cy="6850062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Shape 7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31780" y="-2038076"/>
            <a:ext cx="9929813" cy="6858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 txBox="1">
            <a:spLocks noGrp="1"/>
          </p:cNvSpPr>
          <p:nvPr>
            <p:ph type="title"/>
          </p:nvPr>
        </p:nvSpPr>
        <p:spPr>
          <a:xfrm>
            <a:off x="495300" y="1098550"/>
            <a:ext cx="8915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68F30"/>
              </a:buClr>
              <a:buSzPts val="6600"/>
              <a:buFont typeface="Arial"/>
              <a:buNone/>
            </a:pPr>
            <a:r>
              <a:rPr lang="en-US" sz="6600" b="1" i="0" u="none" strike="noStrike" cap="none">
                <a:solidFill>
                  <a:srgbClr val="E68F30"/>
                </a:solidFill>
                <a:latin typeface="Arial"/>
                <a:ea typeface="Arial"/>
                <a:cs typeface="Arial"/>
                <a:sym typeface="Arial"/>
              </a:rPr>
              <a:t>DVA2602</a:t>
            </a:r>
            <a:endParaRPr/>
          </a:p>
        </p:txBody>
      </p:sp>
      <p:sp>
        <p:nvSpPr>
          <p:cNvPr id="77" name="Shape 77"/>
          <p:cNvSpPr txBox="1">
            <a:spLocks noGrp="1"/>
          </p:cNvSpPr>
          <p:nvPr>
            <p:ph type="body" idx="1"/>
          </p:nvPr>
        </p:nvSpPr>
        <p:spPr>
          <a:xfrm>
            <a:off x="587375" y="2403475"/>
            <a:ext cx="8915400" cy="3611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COMMUNITY DEVELOPMENT AND THE BASIC NEEDS APPROAC</a:t>
            </a:r>
            <a:r>
              <a:rPr lang="en-US" b="1"/>
              <a:t>H</a:t>
            </a:r>
            <a:endParaRPr b="1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b="1"/>
          </a:p>
          <a:p>
            <a:pPr marL="0" marR="0" lvl="0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2000" b="1"/>
              <a:t>Basic </a:t>
            </a:r>
            <a:r>
              <a:rPr lang="en-US"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Examination</a:t>
            </a:r>
            <a:r>
              <a:rPr lang="en-US" sz="2000" b="1"/>
              <a:t> Tips 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 txBox="1">
            <a:spLocks noGrp="1"/>
          </p:cNvSpPr>
          <p:nvPr>
            <p:ph type="title"/>
          </p:nvPr>
        </p:nvSpPr>
        <p:spPr>
          <a:xfrm>
            <a:off x="495300" y="477837"/>
            <a:ext cx="8915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68F30"/>
              </a:buClr>
              <a:buSzPts val="3600"/>
              <a:buFont typeface="Arial"/>
              <a:buNone/>
            </a:pPr>
            <a:r>
              <a:rPr lang="en-US" sz="3600" b="1" i="0" u="none" strike="noStrike" cap="none">
                <a:solidFill>
                  <a:srgbClr val="E68F30"/>
                </a:solidFill>
                <a:latin typeface="Arial"/>
                <a:ea typeface="Arial"/>
                <a:cs typeface="Arial"/>
                <a:sym typeface="Arial"/>
              </a:rPr>
              <a:t>Examination format</a:t>
            </a:r>
            <a:endParaRPr/>
          </a:p>
        </p:txBody>
      </p:sp>
      <p:sp>
        <p:nvSpPr>
          <p:cNvPr id="83" name="Shape 83"/>
          <p:cNvSpPr txBox="1">
            <a:spLocks noGrp="1"/>
          </p:cNvSpPr>
          <p:nvPr>
            <p:ph type="body" idx="1"/>
          </p:nvPr>
        </p:nvSpPr>
        <p:spPr>
          <a:xfrm>
            <a:off x="665162" y="1647825"/>
            <a:ext cx="8297862" cy="3895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Examination duration 2 hours</a:t>
            </a:r>
            <a:endParaRPr/>
          </a:p>
          <a:p>
            <a:pPr marL="342900" marR="0" lvl="0" indent="-342900" algn="l" rtl="0">
              <a:lnSpc>
                <a:spcPct val="15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100 marks </a:t>
            </a:r>
            <a:endParaRPr/>
          </a:p>
          <a:p>
            <a:pPr marL="342900" marR="0" lvl="0" indent="-342900" algn="l" rtl="0">
              <a:lnSpc>
                <a:spcPct val="15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 Essays</a:t>
            </a:r>
            <a:endParaRPr/>
          </a:p>
          <a:p>
            <a:pPr marL="342900" marR="0" lvl="0" indent="-342900" algn="l" rtl="0">
              <a:lnSpc>
                <a:spcPct val="15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Choose 2 Essays</a:t>
            </a:r>
            <a:endParaRPr/>
          </a:p>
          <a:p>
            <a:pPr marL="342900" marR="0" lvl="0" indent="-342900" algn="l" rtl="0">
              <a:lnSpc>
                <a:spcPct val="15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Each essay counts 50 marks</a:t>
            </a:r>
            <a:endParaRPr/>
          </a:p>
          <a:p>
            <a:pPr marL="342900" marR="0" lvl="0" indent="-165100" algn="l" rtl="0">
              <a:lnSpc>
                <a:spcPct val="15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1651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 txBox="1">
            <a:spLocks noGrp="1"/>
          </p:cNvSpPr>
          <p:nvPr>
            <p:ph type="title"/>
          </p:nvPr>
        </p:nvSpPr>
        <p:spPr>
          <a:xfrm>
            <a:off x="495300" y="457200"/>
            <a:ext cx="8915400" cy="836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68F30"/>
              </a:buClr>
              <a:buSzPts val="2800"/>
              <a:buFont typeface="Arial"/>
              <a:buNone/>
            </a:pPr>
            <a:r>
              <a:rPr lang="en-US" sz="2800" b="1" i="0" u="none" strike="noStrike" cap="none">
                <a:solidFill>
                  <a:srgbClr val="E68F30"/>
                </a:solidFill>
                <a:latin typeface="Arial"/>
                <a:ea typeface="Arial"/>
                <a:cs typeface="Arial"/>
                <a:sym typeface="Arial"/>
              </a:rPr>
              <a:t>Common Essay writing mistakes</a:t>
            </a:r>
            <a:endParaRPr/>
          </a:p>
        </p:txBody>
      </p:sp>
      <p:sp>
        <p:nvSpPr>
          <p:cNvPr id="89" name="Shape 89"/>
          <p:cNvSpPr txBox="1">
            <a:spLocks noGrp="1"/>
          </p:cNvSpPr>
          <p:nvPr>
            <p:ph type="body" idx="1"/>
          </p:nvPr>
        </p:nvSpPr>
        <p:spPr>
          <a:xfrm>
            <a:off x="495300" y="1570037"/>
            <a:ext cx="8915400" cy="3976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Essay not well structured: Intro, body, conclusion</a:t>
            </a:r>
            <a:endParaRPr/>
          </a:p>
          <a:p>
            <a:pPr marL="342900" marR="0" lvl="0" indent="-342900" algn="l" rtl="0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Essay does not have headings</a:t>
            </a:r>
            <a:endParaRPr/>
          </a:p>
          <a:p>
            <a:pPr marL="342900" marR="0" lvl="0" indent="-342900" algn="l" rtl="0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Essay not coherent and clear</a:t>
            </a:r>
            <a:endParaRPr/>
          </a:p>
          <a:p>
            <a:pPr marL="342900" marR="0" lvl="0" indent="-342900" algn="l" rtl="0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Writing in point/bullet form</a:t>
            </a:r>
            <a:endParaRPr/>
          </a:p>
          <a:p>
            <a:pPr marL="342900" marR="0" lvl="0" indent="-342900" algn="l" rtl="0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Arguments not well supported i.e. examples or case studies</a:t>
            </a:r>
            <a:endParaRPr/>
          </a:p>
          <a:p>
            <a:pPr marL="342900" marR="0" lvl="0" indent="-342900" algn="l" rtl="0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Own voice missing in discussion</a:t>
            </a:r>
            <a:endParaRPr/>
          </a:p>
          <a:p>
            <a:pPr marL="342900" marR="0" lvl="0" indent="-342900" algn="l" rtl="0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1651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1651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1651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 txBox="1">
            <a:spLocks noGrp="1"/>
          </p:cNvSpPr>
          <p:nvPr>
            <p:ph type="title"/>
          </p:nvPr>
        </p:nvSpPr>
        <p:spPr>
          <a:xfrm>
            <a:off x="1144587" y="219075"/>
            <a:ext cx="7278687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68F30"/>
              </a:buClr>
              <a:buSzPts val="3600"/>
              <a:buFont typeface="Arial"/>
              <a:buNone/>
            </a:pPr>
            <a:r>
              <a:rPr lang="en-US" sz="3600" b="1" i="0" u="none" strike="noStrike" cap="none">
                <a:solidFill>
                  <a:srgbClr val="E68F30"/>
                </a:solidFill>
                <a:latin typeface="Arial"/>
                <a:ea typeface="Arial"/>
                <a:cs typeface="Arial"/>
                <a:sym typeface="Arial"/>
              </a:rPr>
              <a:t>Examination tips and hints</a:t>
            </a:r>
            <a:endParaRPr/>
          </a:p>
        </p:txBody>
      </p:sp>
      <p:sp>
        <p:nvSpPr>
          <p:cNvPr id="95" name="Shape 95"/>
          <p:cNvSpPr txBox="1">
            <a:spLocks noGrp="1"/>
          </p:cNvSpPr>
          <p:nvPr>
            <p:ph type="body" idx="1"/>
          </p:nvPr>
        </p:nvSpPr>
        <p:spPr>
          <a:xfrm>
            <a:off x="345267" y="1238986"/>
            <a:ext cx="8877300" cy="511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Read the question paper thoroughly before attempting to answer any questions</a:t>
            </a:r>
            <a:endParaRPr/>
          </a:p>
          <a:p>
            <a:pPr marL="342900" marR="0" lvl="0" indent="-342900" algn="just" rtl="0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You can draft plan at the back of exam script i.e. mind map</a:t>
            </a:r>
            <a:endParaRPr/>
          </a:p>
          <a:p>
            <a:pPr marL="342900" marR="0" lvl="0" indent="-342900" algn="just" rtl="0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 need to write Table of Contents</a:t>
            </a:r>
            <a:endParaRPr/>
          </a:p>
          <a:p>
            <a:pPr marL="342900" marR="0" lvl="0" indent="-342900" algn="just" rtl="0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Structure your essay: intro, body, conclusion</a:t>
            </a:r>
            <a:endParaRPr/>
          </a:p>
          <a:p>
            <a:pPr marL="342900" marR="0" lvl="0" indent="-342900" algn="just" rtl="0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Arrange your ideas in a logical and systematic manner </a:t>
            </a:r>
            <a:endParaRPr/>
          </a:p>
          <a:p>
            <a:pPr marL="342900" marR="0" lvl="0" indent="-342900" algn="just" rtl="0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Write </a:t>
            </a:r>
            <a:r>
              <a:rPr lang="en-US" sz="2000"/>
              <a:t>neat </a:t>
            </a:r>
            <a:r>
              <a:rPr lang="en-US" sz="20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and </a:t>
            </a:r>
            <a:r>
              <a:rPr lang="en-US" sz="2000"/>
              <a:t>legible  </a:t>
            </a:r>
            <a:endParaRPr/>
          </a:p>
          <a:p>
            <a:pPr marL="342900" marR="0" lvl="0" indent="-342900" algn="just" rtl="0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Make sure that you do not leave out some of the core aspects of topic</a:t>
            </a:r>
            <a:endParaRPr/>
          </a:p>
          <a:p>
            <a:pPr marL="342900" marR="0" lvl="0" indent="-342900" algn="just" rtl="0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 need to reference</a:t>
            </a:r>
            <a:endParaRPr/>
          </a:p>
          <a:p>
            <a:pPr marL="342900" marR="0" lvl="0" indent="-342900" algn="just" rtl="0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 need for bibliography</a:t>
            </a:r>
            <a:endParaRPr/>
          </a:p>
          <a:p>
            <a:pPr marL="342900" marR="0" lvl="0" indent="-215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>
            <a:spLocks noGrp="1"/>
          </p:cNvSpPr>
          <p:nvPr>
            <p:ph type="body" idx="1"/>
          </p:nvPr>
        </p:nvSpPr>
        <p:spPr>
          <a:xfrm>
            <a:off x="722312" y="723900"/>
            <a:ext cx="8586787" cy="5138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79646"/>
              </a:buClr>
              <a:buSzPts val="2800"/>
              <a:buFont typeface="Arial"/>
              <a:buNone/>
            </a:pPr>
            <a:r>
              <a:rPr lang="en-US" sz="2800" b="1" i="0" u="none">
                <a:solidFill>
                  <a:srgbClr val="F79646"/>
                </a:solidFill>
                <a:latin typeface="Arial"/>
                <a:ea typeface="Arial"/>
                <a:cs typeface="Arial"/>
                <a:sym typeface="Arial"/>
              </a:rPr>
              <a:t>Action words </a:t>
            </a:r>
            <a:endParaRPr sz="2800" b="0" i="0" u="none">
              <a:solidFill>
                <a:srgbClr val="F7964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20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Here are examples of action words you may encounter in examination questions and an explanation of their meaning: </a:t>
            </a:r>
            <a:endParaRPr sz="20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20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Discuss: </a:t>
            </a:r>
            <a:endParaRPr/>
          </a:p>
          <a:p>
            <a:pPr marL="0" marR="0" lvl="0" indent="0" algn="just" rtl="0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2000" b="0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Consider a matter from various points of view or explanations 	and give supportive evidence. This often involves weighing up arguments for and against something.</a:t>
            </a:r>
            <a:endParaRPr/>
          </a:p>
          <a:p>
            <a:pPr marL="0" marR="0" lvl="0" indent="0" algn="just" rtl="0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20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Outline:</a:t>
            </a:r>
            <a:r>
              <a:rPr lang="en-US" sz="20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marL="0" marR="0" lvl="0" indent="0" algn="just" rtl="0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2000" b="0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Give the main features or general principles of a subject, leaving out minor details, and emphasising structure and relationship. </a:t>
            </a:r>
            <a:endParaRPr sz="1600" b="0" i="1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2413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0" i="1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 txBox="1">
            <a:spLocks noGrp="1"/>
          </p:cNvSpPr>
          <p:nvPr>
            <p:ph type="body" idx="1"/>
          </p:nvPr>
        </p:nvSpPr>
        <p:spPr>
          <a:xfrm>
            <a:off x="447675" y="866775"/>
            <a:ext cx="9188450" cy="5253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20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Define: </a:t>
            </a:r>
            <a:endParaRPr/>
          </a:p>
          <a:p>
            <a:pPr marL="0" marR="0" lvl="0" indent="0" algn="just" rtl="0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2000" b="0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Spell out clearly the meaning of a term in no more than a sentence or short paragraph. This often implies that you will have to consider a number of definitions before arriving at a substantiated decision on the precise meaning you will attach to the term in the relevant assignment. </a:t>
            </a:r>
            <a:endParaRPr sz="2000" b="0" i="1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b="1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20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Explain:</a:t>
            </a:r>
            <a:r>
              <a:rPr lang="en-US" sz="20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marL="0" marR="0" lvl="0" indent="0" algn="just" rtl="0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2000" b="0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complete and clear answer is required. Your answer must clarify, interpret and explain the topic in order to make your answer generally understandable. Here concrete examples are very useful. </a:t>
            </a:r>
            <a:endParaRPr sz="2000" b="0" i="1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215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b="0" i="1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 txBox="1">
            <a:spLocks noGrp="1"/>
          </p:cNvSpPr>
          <p:nvPr>
            <p:ph type="title"/>
          </p:nvPr>
        </p:nvSpPr>
        <p:spPr>
          <a:xfrm>
            <a:off x="190500" y="34925"/>
            <a:ext cx="8915400" cy="87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68F30"/>
              </a:buClr>
              <a:buSzPts val="3200"/>
              <a:buFont typeface="Arial"/>
              <a:buNone/>
            </a:pPr>
            <a:r>
              <a:rPr lang="en-US" sz="3200" b="1" i="0" u="none" strike="noStrike" cap="none">
                <a:solidFill>
                  <a:srgbClr val="E68F30"/>
                </a:solidFill>
                <a:latin typeface="Arial"/>
                <a:ea typeface="Arial"/>
                <a:cs typeface="Arial"/>
                <a:sym typeface="Arial"/>
              </a:rPr>
              <a:t>Final Mark Composition</a:t>
            </a:r>
            <a:endParaRPr/>
          </a:p>
        </p:txBody>
      </p:sp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>
            <a:off x="265112" y="612775"/>
            <a:ext cx="9375775" cy="5614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20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Your final mark is calculated as follows: </a:t>
            </a:r>
            <a:endParaRPr/>
          </a:p>
          <a:p>
            <a:pPr marL="0" marR="0" lvl="0" indent="0" algn="l" rtl="0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Year mark (20%) + exam mark (80%) = final mark (100%) </a:t>
            </a:r>
            <a:endParaRPr/>
          </a:p>
          <a:p>
            <a:pPr marL="0" marR="0" lvl="0" indent="0" algn="l" rtl="0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Year mark (20%) is calculated using your </a:t>
            </a:r>
            <a:r>
              <a:rPr lang="en-US" sz="20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highest essay assignment mark </a:t>
            </a:r>
            <a:r>
              <a:rPr lang="en-US" sz="20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(if you submitted more than one essay-type assignment) </a:t>
            </a:r>
            <a:endParaRPr/>
          </a:p>
          <a:p>
            <a:pPr marL="0" marR="0" lvl="0" indent="0" algn="l" rtl="0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b="1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For example</a:t>
            </a:r>
            <a:r>
              <a:rPr lang="en-US" sz="20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if you receive 60% for your essay-type assignment, you will earn 12% towards your final mark. If you receive 55% in your exam, then you will receive 44% towards your final mark </a:t>
            </a:r>
            <a:endParaRPr/>
          </a:p>
          <a:p>
            <a:pPr marL="0" marR="0" lvl="0" indent="0" algn="l" rtl="0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THEREFORE, your final mark will be </a:t>
            </a:r>
            <a:r>
              <a:rPr lang="en-US" sz="20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56% </a:t>
            </a:r>
            <a:r>
              <a:rPr lang="en-US" sz="20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(year mark 12% + exam mark 44% = final mark 56%). </a:t>
            </a:r>
            <a:endParaRPr/>
          </a:p>
          <a:p>
            <a:pPr marL="0" marR="0" lvl="0" indent="0" algn="l" rtl="0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Note that you need to obtain a final mark of 50% to pass the module. In the examination you need to obtain a sub-minimum of 40%. 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422</Words>
  <Application>Microsoft Office PowerPoint</Application>
  <PresentationFormat>A4 Paper (210x297 mm)</PresentationFormat>
  <Paragraphs>47</Paragraphs>
  <Slides>8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PowerPoint Presentation</vt:lpstr>
      <vt:lpstr>DVA2602</vt:lpstr>
      <vt:lpstr>Examination format</vt:lpstr>
      <vt:lpstr>Common Essay writing mistakes</vt:lpstr>
      <vt:lpstr>Examination tips and hints</vt:lpstr>
      <vt:lpstr>PowerPoint Presentation</vt:lpstr>
      <vt:lpstr>PowerPoint Presentation</vt:lpstr>
      <vt:lpstr>Final Mark Composition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Harry Pholotho</dc:creator>
  <cp:lastModifiedBy>Harry Pholotho</cp:lastModifiedBy>
  <cp:revision>1</cp:revision>
  <dcterms:modified xsi:type="dcterms:W3CDTF">2018-04-02T11:26:30Z</dcterms:modified>
</cp:coreProperties>
</file>