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68" r:id="rId15"/>
  </p:sldIdLst>
  <p:sldSz cx="9144000" cy="6858000" type="screen4x3"/>
  <p:notesSz cx="69977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54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E762BEF-9381-4B41-B112-F541BE130971}" type="datetimeFigureOut">
              <a:rPr lang="en-US" smtClean="0"/>
              <a:t>8/10/2017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EE0711-3773-4F83-A271-30E232FD0821}" type="slidenum">
              <a:rPr lang="en-US" smtClean="0"/>
              <a:t>‹#›</a:t>
            </a:fld>
            <a:endParaRPr lang="en-US"/>
          </a:p>
        </p:txBody>
      </p:sp>
    </p:spTree>
    <p:extLst>
      <p:ext uri="{BB962C8B-B14F-4D97-AF65-F5344CB8AC3E}">
        <p14:creationId xmlns:p14="http://schemas.microsoft.com/office/powerpoint/2010/main" val="30383116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E762BEF-9381-4B41-B112-F541BE130971}" type="datetimeFigureOut">
              <a:rPr lang="en-US" smtClean="0"/>
              <a:t>8/10/2017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EE0711-3773-4F83-A271-30E232FD0821}" type="slidenum">
              <a:rPr lang="en-US" smtClean="0"/>
              <a:t>‹#›</a:t>
            </a:fld>
            <a:endParaRPr lang="en-US"/>
          </a:p>
        </p:txBody>
      </p:sp>
    </p:spTree>
    <p:extLst>
      <p:ext uri="{BB962C8B-B14F-4D97-AF65-F5344CB8AC3E}">
        <p14:creationId xmlns:p14="http://schemas.microsoft.com/office/powerpoint/2010/main" val="4294677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E762BEF-9381-4B41-B112-F541BE130971}" type="datetimeFigureOut">
              <a:rPr lang="en-US" smtClean="0"/>
              <a:t>8/10/2017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EE0711-3773-4F83-A271-30E232FD0821}" type="slidenum">
              <a:rPr lang="en-US" smtClean="0"/>
              <a:t>‹#›</a:t>
            </a:fld>
            <a:endParaRPr lang="en-US"/>
          </a:p>
        </p:txBody>
      </p:sp>
    </p:spTree>
    <p:extLst>
      <p:ext uri="{BB962C8B-B14F-4D97-AF65-F5344CB8AC3E}">
        <p14:creationId xmlns:p14="http://schemas.microsoft.com/office/powerpoint/2010/main" val="25735326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E762BEF-9381-4B41-B112-F541BE130971}" type="datetimeFigureOut">
              <a:rPr lang="en-US" smtClean="0"/>
              <a:t>8/10/2017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EE0711-3773-4F83-A271-30E232FD0821}" type="slidenum">
              <a:rPr lang="en-US" smtClean="0"/>
              <a:t>‹#›</a:t>
            </a:fld>
            <a:endParaRPr lang="en-US"/>
          </a:p>
        </p:txBody>
      </p:sp>
    </p:spTree>
    <p:extLst>
      <p:ext uri="{BB962C8B-B14F-4D97-AF65-F5344CB8AC3E}">
        <p14:creationId xmlns:p14="http://schemas.microsoft.com/office/powerpoint/2010/main" val="31681637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E762BEF-9381-4B41-B112-F541BE130971}" type="datetimeFigureOut">
              <a:rPr lang="en-US" smtClean="0"/>
              <a:t>8/10/2017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0EE0711-3773-4F83-A271-30E232FD0821}" type="slidenum">
              <a:rPr lang="en-US" smtClean="0"/>
              <a:t>‹#›</a:t>
            </a:fld>
            <a:endParaRPr lang="en-US"/>
          </a:p>
        </p:txBody>
      </p:sp>
    </p:spTree>
    <p:extLst>
      <p:ext uri="{BB962C8B-B14F-4D97-AF65-F5344CB8AC3E}">
        <p14:creationId xmlns:p14="http://schemas.microsoft.com/office/powerpoint/2010/main" val="3814310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E762BEF-9381-4B41-B112-F541BE130971}" type="datetimeFigureOut">
              <a:rPr lang="en-US" smtClean="0"/>
              <a:t>8/10/2017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0EE0711-3773-4F83-A271-30E232FD0821}" type="slidenum">
              <a:rPr lang="en-US" smtClean="0"/>
              <a:t>‹#›</a:t>
            </a:fld>
            <a:endParaRPr lang="en-US"/>
          </a:p>
        </p:txBody>
      </p:sp>
    </p:spTree>
    <p:extLst>
      <p:ext uri="{BB962C8B-B14F-4D97-AF65-F5344CB8AC3E}">
        <p14:creationId xmlns:p14="http://schemas.microsoft.com/office/powerpoint/2010/main" val="1566215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762BEF-9381-4B41-B112-F541BE130971}" type="datetimeFigureOut">
              <a:rPr lang="en-US" smtClean="0"/>
              <a:t>8/10/2017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0EE0711-3773-4F83-A271-30E232FD0821}" type="slidenum">
              <a:rPr lang="en-US" smtClean="0"/>
              <a:t>‹#›</a:t>
            </a:fld>
            <a:endParaRPr lang="en-US"/>
          </a:p>
        </p:txBody>
      </p:sp>
    </p:spTree>
    <p:extLst>
      <p:ext uri="{BB962C8B-B14F-4D97-AF65-F5344CB8AC3E}">
        <p14:creationId xmlns:p14="http://schemas.microsoft.com/office/powerpoint/2010/main" val="20581948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E762BEF-9381-4B41-B112-F541BE130971}" type="datetimeFigureOut">
              <a:rPr lang="en-US" smtClean="0"/>
              <a:t>8/10/2017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EE0711-3773-4F83-A271-30E232FD0821}" type="slidenum">
              <a:rPr lang="en-US" smtClean="0"/>
              <a:t>‹#›</a:t>
            </a:fld>
            <a:endParaRPr lang="en-US"/>
          </a:p>
        </p:txBody>
      </p:sp>
    </p:spTree>
    <p:extLst>
      <p:ext uri="{BB962C8B-B14F-4D97-AF65-F5344CB8AC3E}">
        <p14:creationId xmlns:p14="http://schemas.microsoft.com/office/powerpoint/2010/main" val="25642408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E762BEF-9381-4B41-B112-F541BE130971}" type="datetimeFigureOut">
              <a:rPr lang="en-US" smtClean="0"/>
              <a:t>8/10/2017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EE0711-3773-4F83-A271-30E232FD0821}" type="slidenum">
              <a:rPr lang="en-US" smtClean="0"/>
              <a:t>‹#›</a:t>
            </a:fld>
            <a:endParaRPr lang="en-US"/>
          </a:p>
        </p:txBody>
      </p:sp>
    </p:spTree>
    <p:extLst>
      <p:ext uri="{BB962C8B-B14F-4D97-AF65-F5344CB8AC3E}">
        <p14:creationId xmlns:p14="http://schemas.microsoft.com/office/powerpoint/2010/main" val="42557287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E762BEF-9381-4B41-B112-F541BE130971}" type="datetimeFigureOut">
              <a:rPr lang="en-US" smtClean="0"/>
              <a:t>8/10/2017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EE0711-3773-4F83-A271-30E232FD0821}" type="slidenum">
              <a:rPr lang="en-US" smtClean="0"/>
              <a:t>‹#›</a:t>
            </a:fld>
            <a:endParaRPr lang="en-US"/>
          </a:p>
        </p:txBody>
      </p:sp>
    </p:spTree>
    <p:extLst>
      <p:ext uri="{BB962C8B-B14F-4D97-AF65-F5344CB8AC3E}">
        <p14:creationId xmlns:p14="http://schemas.microsoft.com/office/powerpoint/2010/main" val="5969753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E762BEF-9381-4B41-B112-F541BE130971}" type="datetimeFigureOut">
              <a:rPr lang="en-US" smtClean="0"/>
              <a:t>8/10/2017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EE0711-3773-4F83-A271-30E232FD0821}" type="slidenum">
              <a:rPr lang="en-US" smtClean="0"/>
              <a:t>‹#›</a:t>
            </a:fld>
            <a:endParaRPr lang="en-US"/>
          </a:p>
        </p:txBody>
      </p:sp>
    </p:spTree>
    <p:extLst>
      <p:ext uri="{BB962C8B-B14F-4D97-AF65-F5344CB8AC3E}">
        <p14:creationId xmlns:p14="http://schemas.microsoft.com/office/powerpoint/2010/main" val="14720662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762BEF-9381-4B41-B112-F541BE130971}" type="datetimeFigureOut">
              <a:rPr lang="en-US" smtClean="0"/>
              <a:t>8/10/2017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EE0711-3773-4F83-A271-30E232FD0821}" type="slidenum">
              <a:rPr lang="en-US" smtClean="0"/>
              <a:t>‹#›</a:t>
            </a:fld>
            <a:endParaRPr lang="en-US"/>
          </a:p>
        </p:txBody>
      </p:sp>
    </p:spTree>
    <p:extLst>
      <p:ext uri="{BB962C8B-B14F-4D97-AF65-F5344CB8AC3E}">
        <p14:creationId xmlns:p14="http://schemas.microsoft.com/office/powerpoint/2010/main" val="1127743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UNIT 1 PART 1</a:t>
            </a:r>
            <a:endParaRPr lang="en-US" dirty="0"/>
          </a:p>
        </p:txBody>
      </p:sp>
      <p:sp>
        <p:nvSpPr>
          <p:cNvPr id="3" name="Subtitle 2"/>
          <p:cNvSpPr>
            <a:spLocks noGrp="1"/>
          </p:cNvSpPr>
          <p:nvPr>
            <p:ph type="subTitle" idx="1"/>
          </p:nvPr>
        </p:nvSpPr>
        <p:spPr/>
        <p:style>
          <a:lnRef idx="2">
            <a:schemeClr val="dk1">
              <a:shade val="50000"/>
            </a:schemeClr>
          </a:lnRef>
          <a:fillRef idx="1">
            <a:schemeClr val="dk1"/>
          </a:fillRef>
          <a:effectRef idx="0">
            <a:schemeClr val="dk1"/>
          </a:effectRef>
          <a:fontRef idx="minor">
            <a:schemeClr val="lt1"/>
          </a:fontRef>
        </p:style>
        <p:txBody>
          <a:bodyPr/>
          <a:lstStyle/>
          <a:p>
            <a:r>
              <a:rPr lang="en-US" dirty="0" smtClean="0"/>
              <a:t>CRIME AGAINST THE STATE</a:t>
            </a:r>
          </a:p>
          <a:p>
            <a:r>
              <a:rPr lang="en-US" dirty="0" smtClean="0"/>
              <a:t>TERRORISM</a:t>
            </a:r>
          </a:p>
          <a:p>
            <a:endParaRPr lang="en-US" dirty="0"/>
          </a:p>
          <a:p>
            <a:endParaRPr lang="en-US" dirty="0"/>
          </a:p>
        </p:txBody>
      </p:sp>
    </p:spTree>
    <p:extLst>
      <p:ext uri="{BB962C8B-B14F-4D97-AF65-F5344CB8AC3E}">
        <p14:creationId xmlns:p14="http://schemas.microsoft.com/office/powerpoint/2010/main" val="37745768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TERRORISM</a:t>
            </a:r>
            <a:endParaRPr lang="en-US" dirty="0"/>
          </a:p>
        </p:txBody>
      </p:sp>
      <p:sp>
        <p:nvSpPr>
          <p:cNvPr id="3" name="Content Placeholder 2"/>
          <p:cNvSpPr>
            <a:spLocks noGrp="1"/>
          </p:cNvSpPr>
          <p:nvPr>
            <p:ph idx="1"/>
          </p:nvPr>
        </p:nvSpPr>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en-US" sz="2000" dirty="0" smtClean="0"/>
              <a:t>Definition </a:t>
            </a:r>
          </a:p>
          <a:p>
            <a:r>
              <a:rPr lang="en-US" sz="1600" dirty="0" smtClean="0"/>
              <a:t>Any act which involve the use of violence</a:t>
            </a:r>
          </a:p>
          <a:p>
            <a:r>
              <a:rPr lang="en-US" sz="1600" dirty="0" smtClean="0"/>
              <a:t>Involve the release into the republic any dangerous or harmful substance</a:t>
            </a:r>
          </a:p>
          <a:p>
            <a:r>
              <a:rPr lang="en-US" sz="1600" dirty="0" smtClean="0"/>
              <a:t>Endangers the life, or violate the physical integrity of any person</a:t>
            </a:r>
          </a:p>
          <a:p>
            <a:r>
              <a:rPr lang="en-US" sz="1600" dirty="0" smtClean="0"/>
              <a:t>Cause serious risk to the health or safety of  the public</a:t>
            </a:r>
          </a:p>
          <a:p>
            <a:r>
              <a:rPr lang="en-US" sz="1600" dirty="0" smtClean="0"/>
              <a:t>Cause substantial damage to any property</a:t>
            </a:r>
          </a:p>
          <a:p>
            <a:r>
              <a:rPr lang="en-US" sz="1600" dirty="0" smtClean="0"/>
              <a:t>Is designed or calculated to cause serious interference with or serious disruption of an essential service</a:t>
            </a:r>
          </a:p>
          <a:p>
            <a:r>
              <a:rPr lang="en-US" sz="1600" dirty="0" smtClean="0"/>
              <a:t>Any major economic loss or extensive destabilization of an economic system of  a country or </a:t>
            </a:r>
          </a:p>
          <a:p>
            <a:r>
              <a:rPr lang="en-US" sz="1600" dirty="0" smtClean="0"/>
              <a:t>Or create a serious public emergency</a:t>
            </a:r>
          </a:p>
          <a:p>
            <a:endParaRPr lang="en-US" sz="1600" dirty="0"/>
          </a:p>
        </p:txBody>
      </p:sp>
    </p:spTree>
    <p:extLst>
      <p:ext uri="{BB962C8B-B14F-4D97-AF65-F5344CB8AC3E}">
        <p14:creationId xmlns:p14="http://schemas.microsoft.com/office/powerpoint/2010/main" val="20091670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ELEMENTS</a:t>
            </a:r>
            <a:endParaRPr lang="en-US" dirty="0"/>
          </a:p>
        </p:txBody>
      </p:sp>
      <p:sp>
        <p:nvSpPr>
          <p:cNvPr id="3" name="Content Placeholder 2"/>
          <p:cNvSpPr>
            <a:spLocks noGrp="1"/>
          </p:cNvSpPr>
          <p:nvPr>
            <p:ph idx="1"/>
          </p:nvPr>
        </p:nvSpPr>
        <p:spPr/>
        <p:style>
          <a:lnRef idx="2">
            <a:schemeClr val="accent3">
              <a:shade val="50000"/>
            </a:schemeClr>
          </a:lnRef>
          <a:fillRef idx="1">
            <a:schemeClr val="accent3"/>
          </a:fillRef>
          <a:effectRef idx="0">
            <a:schemeClr val="accent3"/>
          </a:effectRef>
          <a:fontRef idx="minor">
            <a:schemeClr val="lt1"/>
          </a:fontRef>
        </p:style>
        <p:txBody>
          <a:bodyPr/>
          <a:lstStyle/>
          <a:p>
            <a:r>
              <a:rPr lang="en-US" dirty="0" smtClean="0"/>
              <a:t>An Act</a:t>
            </a:r>
          </a:p>
          <a:p>
            <a:r>
              <a:rPr lang="en-US" sz="1600" dirty="0" smtClean="0"/>
              <a:t>the use of violence; </a:t>
            </a:r>
          </a:p>
          <a:p>
            <a:r>
              <a:rPr lang="en-US" sz="1600" dirty="0" smtClean="0"/>
              <a:t>release of toxic or harmful substances;</a:t>
            </a:r>
          </a:p>
          <a:p>
            <a:r>
              <a:rPr lang="en-US" sz="1600" dirty="0" smtClean="0"/>
              <a:t> conduct which endangers the life or physical integrity of any person; </a:t>
            </a:r>
          </a:p>
          <a:p>
            <a:r>
              <a:rPr lang="en-US" sz="1600" dirty="0" smtClean="0"/>
              <a:t>the causing of serious risk to health and safety of the public; </a:t>
            </a:r>
          </a:p>
          <a:p>
            <a:r>
              <a:rPr lang="en-US" sz="1600" dirty="0" smtClean="0"/>
              <a:t>causing damage to property;</a:t>
            </a:r>
          </a:p>
          <a:p>
            <a:r>
              <a:rPr lang="en-US" sz="1600" dirty="0" smtClean="0"/>
              <a:t> an act calculated to cause serious interference with services; </a:t>
            </a:r>
          </a:p>
          <a:p>
            <a:r>
              <a:rPr lang="en-US" sz="1600" dirty="0" smtClean="0"/>
              <a:t>causing destabilization of the economy and the creation of a public emergency or insurgency.</a:t>
            </a:r>
            <a:endParaRPr lang="en-US" sz="1600" dirty="0"/>
          </a:p>
        </p:txBody>
      </p:sp>
    </p:spTree>
    <p:extLst>
      <p:ext uri="{BB962C8B-B14F-4D97-AF65-F5344CB8AC3E}">
        <p14:creationId xmlns:p14="http://schemas.microsoft.com/office/powerpoint/2010/main" val="234383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ELEMENTS</a:t>
            </a:r>
            <a:endParaRPr lang="en-US" dirty="0"/>
          </a:p>
        </p:txBody>
      </p:sp>
      <p:sp>
        <p:nvSpPr>
          <p:cNvPr id="3" name="Content Placeholder 2"/>
          <p:cNvSpPr>
            <a:spLocks noGrp="1"/>
          </p:cNvSpPr>
          <p:nvPr>
            <p:ph idx="1"/>
          </p:nvPr>
        </p:nvSpPr>
        <p:spPr/>
        <p:style>
          <a:lnRef idx="2">
            <a:schemeClr val="accent2">
              <a:shade val="50000"/>
            </a:schemeClr>
          </a:lnRef>
          <a:fillRef idx="1">
            <a:schemeClr val="accent2"/>
          </a:fillRef>
          <a:effectRef idx="0">
            <a:schemeClr val="accent2"/>
          </a:effectRef>
          <a:fontRef idx="minor">
            <a:schemeClr val="lt1"/>
          </a:fontRef>
        </p:style>
        <p:txBody>
          <a:bodyPr/>
          <a:lstStyle/>
          <a:p>
            <a:r>
              <a:rPr lang="en-US" dirty="0" smtClean="0"/>
              <a:t>Unlawfulness</a:t>
            </a:r>
          </a:p>
          <a:p>
            <a:pPr algn="just"/>
            <a:r>
              <a:rPr lang="en-US" sz="1600" dirty="0" smtClean="0"/>
              <a:t>The act must be prohibited by law, Where an act is performed under compulsion this may justify its performance. It is also provided in the Act itself that an act which forms part of a protest, dissent or industrial action and which does not intend the harm contemplated in paragraph (a)(i)–(iv) of the definition is excluded from the prohibition. This is in accordance with the right to freedom of speech and the right to strike (</a:t>
            </a:r>
            <a:r>
              <a:rPr lang="en-US" sz="1600" dirty="0" err="1" smtClean="0"/>
              <a:t>ss</a:t>
            </a:r>
            <a:r>
              <a:rPr lang="en-US" sz="1600" dirty="0" smtClean="0"/>
              <a:t> 10 and 23(2)(c) of the Constitution).</a:t>
            </a:r>
            <a:endParaRPr lang="en-US" sz="1600" dirty="0"/>
          </a:p>
        </p:txBody>
      </p:sp>
    </p:spTree>
    <p:extLst>
      <p:ext uri="{BB962C8B-B14F-4D97-AF65-F5344CB8AC3E}">
        <p14:creationId xmlns:p14="http://schemas.microsoft.com/office/powerpoint/2010/main" val="4527739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ELEMENTS</a:t>
            </a:r>
            <a:endParaRPr lang="en-US" dirty="0"/>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lstStyle/>
          <a:p>
            <a:r>
              <a:rPr lang="en-US" dirty="0" smtClean="0"/>
              <a:t>Intention</a:t>
            </a:r>
          </a:p>
          <a:p>
            <a:r>
              <a:rPr lang="en-US" sz="1800" b="1" dirty="0" smtClean="0"/>
              <a:t>Two components</a:t>
            </a:r>
          </a:p>
          <a:p>
            <a:r>
              <a:rPr lang="en-US" sz="1600" b="1" dirty="0" smtClean="0"/>
              <a:t>First component</a:t>
            </a:r>
          </a:p>
          <a:p>
            <a:r>
              <a:rPr lang="en-US" sz="1600" dirty="0" smtClean="0"/>
              <a:t>threaten the unity and territorial integrity of the Republic; </a:t>
            </a:r>
          </a:p>
          <a:p>
            <a:r>
              <a:rPr lang="en-US" sz="1600" dirty="0" smtClean="0"/>
              <a:t> intimidate or cause feelings of insecurity within the public or a segment of the public with regard to its security</a:t>
            </a:r>
          </a:p>
          <a:p>
            <a:r>
              <a:rPr lang="en-US" sz="1600" dirty="0" smtClean="0"/>
              <a:t> unduly compel, intimidate, force, coerce, induce or cause a person, a government, the public or a segment of the public or a domestic or an international organization or intergovernmental organization to do or to abstain or refrain from doing any act, or to adopt or abandon a particular standpoint, or to act in accordance with certain principles;</a:t>
            </a:r>
            <a:endParaRPr lang="en-US" sz="1600" dirty="0"/>
          </a:p>
        </p:txBody>
      </p:sp>
    </p:spTree>
    <p:extLst>
      <p:ext uri="{BB962C8B-B14F-4D97-AF65-F5344CB8AC3E}">
        <p14:creationId xmlns:p14="http://schemas.microsoft.com/office/powerpoint/2010/main" val="39230259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ELEMENTS</a:t>
            </a:r>
            <a:endParaRPr lang="en-US" dirty="0"/>
          </a:p>
        </p:txBody>
      </p:sp>
      <p:sp>
        <p:nvSpPr>
          <p:cNvPr id="3" name="Content Placeholder 2"/>
          <p:cNvSpPr>
            <a:spLocks noGrp="1"/>
          </p:cNvSpPr>
          <p:nvPr>
            <p:ph idx="1"/>
          </p:nvPr>
        </p:nvSpPr>
        <p:spPr/>
        <p:style>
          <a:lnRef idx="2">
            <a:schemeClr val="accent6">
              <a:shade val="50000"/>
            </a:schemeClr>
          </a:lnRef>
          <a:fillRef idx="1">
            <a:schemeClr val="accent6"/>
          </a:fillRef>
          <a:effectRef idx="0">
            <a:schemeClr val="accent6"/>
          </a:effectRef>
          <a:fontRef idx="minor">
            <a:schemeClr val="lt1"/>
          </a:fontRef>
        </p:style>
        <p:txBody>
          <a:bodyPr/>
          <a:lstStyle/>
          <a:p>
            <a:r>
              <a:rPr lang="en-US" dirty="0" smtClean="0"/>
              <a:t>Intention</a:t>
            </a:r>
          </a:p>
          <a:p>
            <a:r>
              <a:rPr lang="en-US" sz="2000" b="1" dirty="0" smtClean="0"/>
              <a:t>Second component</a:t>
            </a:r>
          </a:p>
          <a:p>
            <a:r>
              <a:rPr lang="en-US" sz="2000" dirty="0" smtClean="0"/>
              <a:t>It is required that the act be committed, directly or indirectly, in whole or in part, for the purpose of the advancement of an individual or collective political, religious, ideological or philosophical motive, objective, cause or undertaking. </a:t>
            </a:r>
            <a:r>
              <a:rPr lang="en-US" sz="2000" i="1" dirty="0" err="1" smtClean="0"/>
              <a:t>Dulus</a:t>
            </a:r>
            <a:r>
              <a:rPr lang="en-US" sz="2000" i="1" dirty="0" smtClean="0"/>
              <a:t> </a:t>
            </a:r>
            <a:r>
              <a:rPr lang="en-US" sz="2000" i="1" dirty="0" err="1" smtClean="0"/>
              <a:t>eventualis</a:t>
            </a:r>
            <a:r>
              <a:rPr lang="en-US" sz="2000" dirty="0" smtClean="0"/>
              <a:t> is sufficient</a:t>
            </a:r>
            <a:endParaRPr lang="en-US" sz="2000" b="1" dirty="0"/>
          </a:p>
        </p:txBody>
      </p:sp>
    </p:spTree>
    <p:extLst>
      <p:ext uri="{BB962C8B-B14F-4D97-AF65-F5344CB8AC3E}">
        <p14:creationId xmlns:p14="http://schemas.microsoft.com/office/powerpoint/2010/main" val="35518667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UNIT 1 PART 2</a:t>
            </a:r>
            <a:endParaRPr lang="en-US" dirty="0"/>
          </a:p>
        </p:txBody>
      </p:sp>
      <p:sp>
        <p:nvSpPr>
          <p:cNvPr id="3" name="Content Placeholder 2"/>
          <p:cNvSpPr>
            <a:spLocks noGrp="1"/>
          </p:cNvSpPr>
          <p:nvPr>
            <p:ph idx="1"/>
          </p:nvPr>
        </p:nvSpPr>
        <p:spPr/>
        <p:style>
          <a:lnRef idx="2">
            <a:schemeClr val="dk1">
              <a:shade val="50000"/>
            </a:schemeClr>
          </a:lnRef>
          <a:fillRef idx="1">
            <a:schemeClr val="dk1"/>
          </a:fillRef>
          <a:effectRef idx="0">
            <a:schemeClr val="dk1"/>
          </a:effectRef>
          <a:fontRef idx="minor">
            <a:schemeClr val="lt1"/>
          </a:fontRef>
        </p:style>
        <p:txBody>
          <a:bodyPr/>
          <a:lstStyle/>
          <a:p>
            <a:r>
              <a:rPr lang="en-US" dirty="0" smtClean="0"/>
              <a:t>PUBLIC VIOLENCE</a:t>
            </a:r>
          </a:p>
          <a:p>
            <a:r>
              <a:rPr lang="en-US" sz="2000" dirty="0" smtClean="0"/>
              <a:t>DEFINITION</a:t>
            </a:r>
          </a:p>
          <a:p>
            <a:r>
              <a:rPr lang="en-US" sz="2000" dirty="0" smtClean="0"/>
              <a:t>Public violence is the unlawful and intentional performance of an act, or acts, by a number of persons which assumes serious proportions and is intended to disturb the public peace and order by violent means, or to infringe the rights of another.</a:t>
            </a:r>
            <a:endParaRPr lang="en-US" sz="2000" dirty="0"/>
          </a:p>
        </p:txBody>
      </p:sp>
    </p:spTree>
    <p:extLst>
      <p:ext uri="{BB962C8B-B14F-4D97-AF65-F5344CB8AC3E}">
        <p14:creationId xmlns:p14="http://schemas.microsoft.com/office/powerpoint/2010/main" val="14200443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ELEMENTS</a:t>
            </a:r>
            <a:endParaRPr lang="en-US" dirty="0"/>
          </a:p>
        </p:txBody>
      </p:sp>
      <p:sp>
        <p:nvSpPr>
          <p:cNvPr id="3" name="Content Placeholder 2"/>
          <p:cNvSpPr>
            <a:spLocks noGrp="1"/>
          </p:cNvSpPr>
          <p:nvPr>
            <p:ph idx="1"/>
          </p:nvPr>
        </p:nvSpPr>
        <p:spPr/>
        <p:style>
          <a:lnRef idx="3">
            <a:schemeClr val="lt1"/>
          </a:lnRef>
          <a:fillRef idx="1">
            <a:schemeClr val="accent1"/>
          </a:fillRef>
          <a:effectRef idx="1">
            <a:schemeClr val="accent1"/>
          </a:effectRef>
          <a:fontRef idx="minor">
            <a:schemeClr val="lt1"/>
          </a:fontRef>
        </p:style>
        <p:txBody>
          <a:bodyPr/>
          <a:lstStyle/>
          <a:p>
            <a:r>
              <a:rPr lang="en-US" dirty="0" smtClean="0"/>
              <a:t>AN ACT:</a:t>
            </a:r>
          </a:p>
          <a:p>
            <a:r>
              <a:rPr lang="en-US" sz="1600" b="1" dirty="0" smtClean="0"/>
              <a:t>Example  of an act or conduct</a:t>
            </a:r>
          </a:p>
          <a:p>
            <a:r>
              <a:rPr lang="en-US" sz="1600" dirty="0" smtClean="0"/>
              <a:t>Faction fights</a:t>
            </a:r>
          </a:p>
          <a:p>
            <a:r>
              <a:rPr lang="en-US" sz="1600" dirty="0" smtClean="0"/>
              <a:t>Joint resistance of police of police action by a group of persons</a:t>
            </a:r>
          </a:p>
          <a:p>
            <a:r>
              <a:rPr lang="en-US" sz="1600" dirty="0" smtClean="0"/>
              <a:t>Rioting</a:t>
            </a:r>
          </a:p>
          <a:p>
            <a:r>
              <a:rPr lang="en-US" sz="1600" dirty="0" smtClean="0"/>
              <a:t>Violent cohesion of other workers by  a group of strikers</a:t>
            </a:r>
          </a:p>
          <a:p>
            <a:r>
              <a:rPr lang="en-US" sz="1600" dirty="0" smtClean="0"/>
              <a:t>Disrupting or taking over a meeting by a gang</a:t>
            </a:r>
          </a:p>
          <a:p>
            <a:endParaRPr lang="en-US" sz="1600" dirty="0"/>
          </a:p>
        </p:txBody>
      </p:sp>
    </p:spTree>
    <p:extLst>
      <p:ext uri="{BB962C8B-B14F-4D97-AF65-F5344CB8AC3E}">
        <p14:creationId xmlns:p14="http://schemas.microsoft.com/office/powerpoint/2010/main" val="34606251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ELEMENTS</a:t>
            </a:r>
            <a:endParaRPr lang="en-US" dirty="0"/>
          </a:p>
        </p:txBody>
      </p:sp>
      <p:sp>
        <p:nvSpPr>
          <p:cNvPr id="3" name="Content Placeholder 2"/>
          <p:cNvSpPr>
            <a:spLocks noGrp="1"/>
          </p:cNvSpPr>
          <p:nvPr>
            <p:ph idx="1"/>
          </p:nvPr>
        </p:nvSpPr>
        <p:spPr/>
        <p:style>
          <a:lnRef idx="2">
            <a:schemeClr val="accent2">
              <a:shade val="50000"/>
            </a:schemeClr>
          </a:lnRef>
          <a:fillRef idx="1">
            <a:schemeClr val="accent2"/>
          </a:fillRef>
          <a:effectRef idx="0">
            <a:schemeClr val="accent2"/>
          </a:effectRef>
          <a:fontRef idx="minor">
            <a:schemeClr val="lt1"/>
          </a:fontRef>
        </p:style>
        <p:txBody>
          <a:bodyPr/>
          <a:lstStyle/>
          <a:p>
            <a:r>
              <a:rPr lang="en-US" dirty="0" smtClean="0"/>
              <a:t>JOINT ACTION</a:t>
            </a:r>
          </a:p>
          <a:p>
            <a:pPr algn="just">
              <a:lnSpc>
                <a:spcPct val="150000"/>
              </a:lnSpc>
            </a:pPr>
            <a:r>
              <a:rPr lang="en-US" sz="1600" dirty="0" smtClean="0"/>
              <a:t> The crime cannot be committed by an individual  acting alone. The public peace and order must be disturbed by a number of persons acting in concert. It is impossible to specify the number of persons required; this will depend on the circumstances of the case, taking into account factors such as the seriousness of the threat to peace and order. </a:t>
            </a:r>
            <a:endParaRPr lang="en-US" sz="1600" dirty="0"/>
          </a:p>
        </p:txBody>
      </p:sp>
    </p:spTree>
    <p:extLst>
      <p:ext uri="{BB962C8B-B14F-4D97-AF65-F5344CB8AC3E}">
        <p14:creationId xmlns:p14="http://schemas.microsoft.com/office/powerpoint/2010/main" val="21908639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ELEMENTS</a:t>
            </a:r>
            <a:br>
              <a:rPr lang="en-US" dirty="0" smtClean="0"/>
            </a:br>
            <a:endParaRPr lang="en-US" dirty="0"/>
          </a:p>
        </p:txBody>
      </p:sp>
      <p:sp>
        <p:nvSpPr>
          <p:cNvPr id="3" name="Content Placeholder 2"/>
          <p:cNvSpPr>
            <a:spLocks noGrp="1"/>
          </p:cNvSpPr>
          <p:nvPr>
            <p:ph idx="1"/>
          </p:nvPr>
        </p:nvSpPr>
        <p:spPr/>
        <p:style>
          <a:lnRef idx="1">
            <a:schemeClr val="accent4"/>
          </a:lnRef>
          <a:fillRef idx="3">
            <a:schemeClr val="accent4"/>
          </a:fillRef>
          <a:effectRef idx="2">
            <a:schemeClr val="accent4"/>
          </a:effectRef>
          <a:fontRef idx="minor">
            <a:schemeClr val="lt1"/>
          </a:fontRef>
        </p:style>
        <p:txBody>
          <a:bodyPr/>
          <a:lstStyle/>
          <a:p>
            <a:r>
              <a:rPr lang="en-US" dirty="0" smtClean="0"/>
              <a:t>SERIOUS PROPORTION</a:t>
            </a:r>
          </a:p>
          <a:p>
            <a:pPr algn="just">
              <a:lnSpc>
                <a:spcPct val="150000"/>
              </a:lnSpc>
            </a:pPr>
            <a:r>
              <a:rPr lang="en-US" sz="1600" dirty="0" smtClean="0"/>
              <a:t>Serious proportions The crime is only committed if (in addition to the other requirements) the action of the group assumes serious proportions. One of the reasons for the existence of the crime is that the safety of persons not involved in the disturbance is threatened, and this will only be the case if the disturbance is serious (</a:t>
            </a:r>
            <a:r>
              <a:rPr lang="en-US" sz="1600" dirty="0" err="1" smtClean="0"/>
              <a:t>Tshayitsheni</a:t>
            </a:r>
            <a:r>
              <a:rPr lang="en-US" sz="1600" dirty="0" smtClean="0"/>
              <a:t> 1918 TPD 23, 2930).</a:t>
            </a:r>
            <a:endParaRPr lang="en-US" sz="1600" dirty="0"/>
          </a:p>
        </p:txBody>
      </p:sp>
    </p:spTree>
    <p:extLst>
      <p:ext uri="{BB962C8B-B14F-4D97-AF65-F5344CB8AC3E}">
        <p14:creationId xmlns:p14="http://schemas.microsoft.com/office/powerpoint/2010/main" val="20608213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ELEMENTS</a:t>
            </a:r>
            <a:endParaRPr lang="en-US" dirty="0"/>
          </a:p>
        </p:txBody>
      </p:sp>
      <p:sp>
        <p:nvSpPr>
          <p:cNvPr id="3" name="Content Placeholder 2"/>
          <p:cNvSpPr>
            <a:spLocks noGrp="1"/>
          </p:cNvSpPr>
          <p:nvPr>
            <p:ph idx="1"/>
          </p:nvPr>
        </p:nvSpPr>
        <p:spPr/>
        <p:style>
          <a:lnRef idx="1">
            <a:schemeClr val="dk1"/>
          </a:lnRef>
          <a:fillRef idx="2">
            <a:schemeClr val="dk1"/>
          </a:fillRef>
          <a:effectRef idx="1">
            <a:schemeClr val="dk1"/>
          </a:effectRef>
          <a:fontRef idx="minor">
            <a:schemeClr val="dk1"/>
          </a:fontRef>
        </p:style>
        <p:txBody>
          <a:bodyPr>
            <a:normAutofit lnSpcReduction="10000"/>
          </a:bodyPr>
          <a:lstStyle/>
          <a:p>
            <a:r>
              <a:rPr lang="en-US" dirty="0" smtClean="0"/>
              <a:t>SERIOUS PROPORTION</a:t>
            </a:r>
          </a:p>
          <a:p>
            <a:pPr algn="just">
              <a:lnSpc>
                <a:spcPct val="150000"/>
              </a:lnSpc>
            </a:pPr>
            <a:r>
              <a:rPr lang="en-US" sz="1600" b="1" dirty="0" smtClean="0"/>
              <a:t>FACTORS TO BE CONSIDERED</a:t>
            </a:r>
          </a:p>
          <a:p>
            <a:pPr algn="just">
              <a:lnSpc>
                <a:spcPct val="150000"/>
              </a:lnSpc>
            </a:pPr>
            <a:r>
              <a:rPr lang="en-US" sz="1600" dirty="0" smtClean="0"/>
              <a:t>the number of persons involved </a:t>
            </a:r>
          </a:p>
          <a:p>
            <a:pPr algn="just">
              <a:lnSpc>
                <a:spcPct val="150000"/>
              </a:lnSpc>
            </a:pPr>
            <a:r>
              <a:rPr lang="en-US" sz="1600" dirty="0" smtClean="0"/>
              <a:t> the time </a:t>
            </a:r>
          </a:p>
          <a:p>
            <a:pPr algn="just">
              <a:lnSpc>
                <a:spcPct val="150000"/>
              </a:lnSpc>
            </a:pPr>
            <a:r>
              <a:rPr lang="en-US" sz="1600" dirty="0" smtClean="0"/>
              <a:t> the place</a:t>
            </a:r>
          </a:p>
          <a:p>
            <a:pPr algn="just">
              <a:lnSpc>
                <a:spcPct val="150000"/>
              </a:lnSpc>
            </a:pPr>
            <a:r>
              <a:rPr lang="en-US" sz="1600" dirty="0" smtClean="0"/>
              <a:t>  the duration of the disturbance </a:t>
            </a:r>
          </a:p>
          <a:p>
            <a:pPr algn="just">
              <a:lnSpc>
                <a:spcPct val="150000"/>
              </a:lnSpc>
            </a:pPr>
            <a:r>
              <a:rPr lang="en-US" sz="1600" dirty="0" smtClean="0"/>
              <a:t> the cause of the disturbance</a:t>
            </a:r>
          </a:p>
          <a:p>
            <a:pPr algn="just">
              <a:lnSpc>
                <a:spcPct val="150000"/>
              </a:lnSpc>
            </a:pPr>
            <a:r>
              <a:rPr lang="en-US" sz="1600" dirty="0" smtClean="0"/>
              <a:t>  the status of the participants </a:t>
            </a:r>
          </a:p>
          <a:p>
            <a:pPr algn="just">
              <a:lnSpc>
                <a:spcPct val="150000"/>
              </a:lnSpc>
            </a:pPr>
            <a:r>
              <a:rPr lang="en-US" sz="1600" dirty="0" smtClean="0"/>
              <a:t> whether or not they are armed</a:t>
            </a:r>
          </a:p>
          <a:p>
            <a:pPr algn="just">
              <a:lnSpc>
                <a:spcPct val="150000"/>
              </a:lnSpc>
            </a:pPr>
            <a:r>
              <a:rPr lang="en-US" sz="1600" dirty="0" smtClean="0"/>
              <a:t>  whether persons or property are injured or damaged</a:t>
            </a:r>
          </a:p>
          <a:p>
            <a:pPr algn="just">
              <a:lnSpc>
                <a:spcPct val="150000"/>
              </a:lnSpc>
            </a:pPr>
            <a:r>
              <a:rPr lang="en-US" sz="1600" dirty="0" smtClean="0"/>
              <a:t>  the way in which the disturbance is settled (if it is settled)</a:t>
            </a:r>
            <a:endParaRPr lang="en-US" sz="1600" b="1" dirty="0"/>
          </a:p>
        </p:txBody>
      </p:sp>
    </p:spTree>
    <p:extLst>
      <p:ext uri="{BB962C8B-B14F-4D97-AF65-F5344CB8AC3E}">
        <p14:creationId xmlns:p14="http://schemas.microsoft.com/office/powerpoint/2010/main" val="36452429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ELEMENTS</a:t>
            </a:r>
            <a:endParaRPr lang="en-US" dirty="0"/>
          </a:p>
        </p:txBody>
      </p:sp>
      <p:sp>
        <p:nvSpPr>
          <p:cNvPr id="3" name="Content Placeholder 2"/>
          <p:cNvSpPr>
            <a:spLocks noGrp="1"/>
          </p:cNvSpPr>
          <p:nvPr>
            <p:ph idx="1"/>
          </p:nvPr>
        </p:nvSpPr>
        <p:spPr/>
        <p:style>
          <a:lnRef idx="3">
            <a:schemeClr val="lt1"/>
          </a:lnRef>
          <a:fillRef idx="1">
            <a:schemeClr val="accent3"/>
          </a:fillRef>
          <a:effectRef idx="1">
            <a:schemeClr val="accent3"/>
          </a:effectRef>
          <a:fontRef idx="minor">
            <a:schemeClr val="lt1"/>
          </a:fontRef>
        </p:style>
        <p:txBody>
          <a:bodyPr/>
          <a:lstStyle/>
          <a:p>
            <a:r>
              <a:rPr lang="en-US" dirty="0" smtClean="0"/>
              <a:t>UNLAWFULNESS</a:t>
            </a:r>
          </a:p>
          <a:p>
            <a:r>
              <a:rPr lang="en-US" sz="1600" dirty="0" smtClean="0"/>
              <a:t>The action must be prohibited by law. both the actions of the group of persons or crowd as such and the actions of the individual accused must have been unlawful. There must not be any ground of justification for example compulsion.</a:t>
            </a:r>
            <a:endParaRPr lang="en-US" sz="1600" dirty="0"/>
          </a:p>
        </p:txBody>
      </p:sp>
    </p:spTree>
    <p:extLst>
      <p:ext uri="{BB962C8B-B14F-4D97-AF65-F5344CB8AC3E}">
        <p14:creationId xmlns:p14="http://schemas.microsoft.com/office/powerpoint/2010/main" val="38576808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ELEMENTS</a:t>
            </a:r>
            <a:endParaRPr lang="en-US" dirty="0"/>
          </a:p>
        </p:txBody>
      </p:sp>
      <p:sp>
        <p:nvSpPr>
          <p:cNvPr id="3" name="Content Placeholder 2"/>
          <p:cNvSpPr>
            <a:spLocks noGrp="1"/>
          </p:cNvSpPr>
          <p:nvPr>
            <p:ph idx="1"/>
          </p:nvPr>
        </p:nvSpPr>
        <p:spPr/>
        <p:style>
          <a:lnRef idx="2">
            <a:schemeClr val="accent5">
              <a:shade val="50000"/>
            </a:schemeClr>
          </a:lnRef>
          <a:fillRef idx="1">
            <a:schemeClr val="accent5"/>
          </a:fillRef>
          <a:effectRef idx="0">
            <a:schemeClr val="accent5"/>
          </a:effectRef>
          <a:fontRef idx="minor">
            <a:schemeClr val="lt1"/>
          </a:fontRef>
        </p:style>
        <p:txBody>
          <a:bodyPr/>
          <a:lstStyle/>
          <a:p>
            <a:r>
              <a:rPr lang="en-US" dirty="0" smtClean="0"/>
              <a:t>INTENTION</a:t>
            </a:r>
          </a:p>
          <a:p>
            <a:pPr algn="just">
              <a:lnSpc>
                <a:spcPct val="150000"/>
              </a:lnSpc>
            </a:pPr>
            <a:r>
              <a:rPr lang="en-US" sz="1600" dirty="0" smtClean="0"/>
              <a:t> Intent is the form of culpability required. The individual accused must have been aware of the nature and purpose of the actions of the group, and her participation in the activities of the group must have been intentional (Aaron 1962 (2) PH H 177 (SR)). Furthermore, a common purpose of disturbing the public peace and order must exist between the members of the group.</a:t>
            </a:r>
            <a:endParaRPr lang="en-US" sz="1600" dirty="0"/>
          </a:p>
        </p:txBody>
      </p:sp>
    </p:spTree>
    <p:extLst>
      <p:ext uri="{BB962C8B-B14F-4D97-AF65-F5344CB8AC3E}">
        <p14:creationId xmlns:p14="http://schemas.microsoft.com/office/powerpoint/2010/main" val="23283945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7540330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123</TotalTime>
  <Words>851</Words>
  <Application>Microsoft Office PowerPoint</Application>
  <PresentationFormat>On-screen Show (4:3)</PresentationFormat>
  <Paragraphs>72</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UNIT 1 PART 1</vt:lpstr>
      <vt:lpstr>TERRORISM</vt:lpstr>
      <vt:lpstr>ELEMENTS</vt:lpstr>
      <vt:lpstr>ELEMENTS</vt:lpstr>
      <vt:lpstr>ELEMENTS</vt:lpstr>
      <vt:lpstr>ELEMENTS</vt:lpstr>
      <vt:lpstr>UNIT 1 PART 2</vt:lpstr>
      <vt:lpstr>ELEMENTS</vt:lpstr>
      <vt:lpstr>ELEMENTS</vt:lpstr>
      <vt:lpstr>ELEMENTS </vt:lpstr>
      <vt:lpstr>ELEMENTS</vt:lpstr>
      <vt:lpstr>ELEMENTS</vt:lpstr>
      <vt:lpstr>ELEMENTS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1 PART 1</dc:title>
  <dc:creator>Aphane Steward</dc:creator>
  <cp:lastModifiedBy>Aphane Steward</cp:lastModifiedBy>
  <cp:revision>9</cp:revision>
  <cp:lastPrinted>2017-08-10T11:26:49Z</cp:lastPrinted>
  <dcterms:created xsi:type="dcterms:W3CDTF">2017-08-10T09:24:04Z</dcterms:created>
  <dcterms:modified xsi:type="dcterms:W3CDTF">2017-08-10T11:27:08Z</dcterms:modified>
</cp:coreProperties>
</file>