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Z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F9101567-2D53-4BE5-B5FA-FD7585E31D68}" type="datetimeFigureOut">
              <a:rPr lang="en-ZA" smtClean="0"/>
              <a:t>2018/09/07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10BA451-D6B6-4B57-964D-0A7A10C785CC}" type="slidenum">
              <a:rPr lang="en-ZA" smtClean="0"/>
              <a:t>‹#›</a:t>
            </a:fld>
            <a:endParaRPr lang="en-ZA"/>
          </a:p>
        </p:txBody>
      </p:sp>
    </p:spTree>
    <p:extLst>
      <p:ext uri="{BB962C8B-B14F-4D97-AF65-F5344CB8AC3E}">
        <p14:creationId xmlns:p14="http://schemas.microsoft.com/office/powerpoint/2010/main" val="1042919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F9101567-2D53-4BE5-B5FA-FD7585E31D68}" type="datetimeFigureOut">
              <a:rPr lang="en-ZA" smtClean="0"/>
              <a:t>2018/09/07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10BA451-D6B6-4B57-964D-0A7A10C785CC}" type="slidenum">
              <a:rPr lang="en-ZA" smtClean="0"/>
              <a:t>‹#›</a:t>
            </a:fld>
            <a:endParaRPr lang="en-ZA"/>
          </a:p>
        </p:txBody>
      </p:sp>
    </p:spTree>
    <p:extLst>
      <p:ext uri="{BB962C8B-B14F-4D97-AF65-F5344CB8AC3E}">
        <p14:creationId xmlns:p14="http://schemas.microsoft.com/office/powerpoint/2010/main" val="2282547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Z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9101567-2D53-4BE5-B5FA-FD7585E31D68}" type="datetimeFigureOut">
              <a:rPr lang="en-ZA" smtClean="0"/>
              <a:t>2018/09/07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10BA451-D6B6-4B57-964D-0A7A10C785CC}" type="slidenum">
              <a:rPr lang="en-ZA" smtClean="0"/>
              <a:t>‹#›</a:t>
            </a:fld>
            <a:endParaRPr lang="en-ZA"/>
          </a:p>
        </p:txBody>
      </p:sp>
    </p:spTree>
    <p:extLst>
      <p:ext uri="{BB962C8B-B14F-4D97-AF65-F5344CB8AC3E}">
        <p14:creationId xmlns:p14="http://schemas.microsoft.com/office/powerpoint/2010/main" val="357350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F9101567-2D53-4BE5-B5FA-FD7585E31D68}" type="datetimeFigureOut">
              <a:rPr lang="en-ZA" smtClean="0"/>
              <a:t>2018/09/07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10BA451-D6B6-4B57-964D-0A7A10C785CC}" type="slidenum">
              <a:rPr lang="en-ZA" smtClean="0"/>
              <a:t>‹#›</a:t>
            </a:fld>
            <a:endParaRPr lang="en-ZA"/>
          </a:p>
        </p:txBody>
      </p:sp>
    </p:spTree>
    <p:extLst>
      <p:ext uri="{BB962C8B-B14F-4D97-AF65-F5344CB8AC3E}">
        <p14:creationId xmlns:p14="http://schemas.microsoft.com/office/powerpoint/2010/main" val="313937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Z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F9101567-2D53-4BE5-B5FA-FD7585E31D68}" type="datetimeFigureOut">
              <a:rPr lang="en-ZA" smtClean="0"/>
              <a:t>2018/09/07</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D10BA451-D6B6-4B57-964D-0A7A10C785CC}" type="slidenum">
              <a:rPr lang="en-ZA" smtClean="0"/>
              <a:t>‹#›</a:t>
            </a:fld>
            <a:endParaRPr lang="en-ZA"/>
          </a:p>
        </p:txBody>
      </p:sp>
    </p:spTree>
    <p:extLst>
      <p:ext uri="{BB962C8B-B14F-4D97-AF65-F5344CB8AC3E}">
        <p14:creationId xmlns:p14="http://schemas.microsoft.com/office/powerpoint/2010/main" val="2792939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F9101567-2D53-4BE5-B5FA-FD7585E31D68}" type="datetimeFigureOut">
              <a:rPr lang="en-ZA" smtClean="0"/>
              <a:t>2018/09/07</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D10BA451-D6B6-4B57-964D-0A7A10C785CC}" type="slidenum">
              <a:rPr lang="en-ZA" smtClean="0"/>
              <a:t>‹#›</a:t>
            </a:fld>
            <a:endParaRPr lang="en-ZA"/>
          </a:p>
        </p:txBody>
      </p:sp>
    </p:spTree>
    <p:extLst>
      <p:ext uri="{BB962C8B-B14F-4D97-AF65-F5344CB8AC3E}">
        <p14:creationId xmlns:p14="http://schemas.microsoft.com/office/powerpoint/2010/main" val="1468083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101567-2D53-4BE5-B5FA-FD7585E31D68}" type="datetimeFigureOut">
              <a:rPr lang="en-ZA" smtClean="0"/>
              <a:t>2018/09/07</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D10BA451-D6B6-4B57-964D-0A7A10C785CC}" type="slidenum">
              <a:rPr lang="en-ZA" smtClean="0"/>
              <a:t>‹#›</a:t>
            </a:fld>
            <a:endParaRPr lang="en-ZA"/>
          </a:p>
        </p:txBody>
      </p:sp>
    </p:spTree>
    <p:extLst>
      <p:ext uri="{BB962C8B-B14F-4D97-AF65-F5344CB8AC3E}">
        <p14:creationId xmlns:p14="http://schemas.microsoft.com/office/powerpoint/2010/main" val="2836393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9101567-2D53-4BE5-B5FA-FD7585E31D68}" type="datetimeFigureOut">
              <a:rPr lang="en-ZA" smtClean="0"/>
              <a:t>2018/09/07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10BA451-D6B6-4B57-964D-0A7A10C785CC}" type="slidenum">
              <a:rPr lang="en-ZA" smtClean="0"/>
              <a:t>‹#›</a:t>
            </a:fld>
            <a:endParaRPr lang="en-ZA"/>
          </a:p>
        </p:txBody>
      </p:sp>
    </p:spTree>
    <p:extLst>
      <p:ext uri="{BB962C8B-B14F-4D97-AF65-F5344CB8AC3E}">
        <p14:creationId xmlns:p14="http://schemas.microsoft.com/office/powerpoint/2010/main" val="3013369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9101567-2D53-4BE5-B5FA-FD7585E31D68}" type="datetimeFigureOut">
              <a:rPr lang="en-ZA" smtClean="0"/>
              <a:t>2018/09/07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10BA451-D6B6-4B57-964D-0A7A10C785CC}" type="slidenum">
              <a:rPr lang="en-ZA" smtClean="0"/>
              <a:t>‹#›</a:t>
            </a:fld>
            <a:endParaRPr lang="en-ZA"/>
          </a:p>
        </p:txBody>
      </p:sp>
    </p:spTree>
    <p:extLst>
      <p:ext uri="{BB962C8B-B14F-4D97-AF65-F5344CB8AC3E}">
        <p14:creationId xmlns:p14="http://schemas.microsoft.com/office/powerpoint/2010/main" val="598078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F9101567-2D53-4BE5-B5FA-FD7585E31D68}" type="datetimeFigureOut">
              <a:rPr lang="en-ZA" smtClean="0"/>
              <a:t>2018/09/07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10BA451-D6B6-4B57-964D-0A7A10C785CC}" type="slidenum">
              <a:rPr lang="en-ZA" smtClean="0"/>
              <a:t>‹#›</a:t>
            </a:fld>
            <a:endParaRPr lang="en-ZA"/>
          </a:p>
        </p:txBody>
      </p:sp>
    </p:spTree>
    <p:extLst>
      <p:ext uri="{BB962C8B-B14F-4D97-AF65-F5344CB8AC3E}">
        <p14:creationId xmlns:p14="http://schemas.microsoft.com/office/powerpoint/2010/main" val="215727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F9101567-2D53-4BE5-B5FA-FD7585E31D68}" type="datetimeFigureOut">
              <a:rPr lang="en-ZA" smtClean="0"/>
              <a:t>2018/09/07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10BA451-D6B6-4B57-964D-0A7A10C785CC}" type="slidenum">
              <a:rPr lang="en-ZA" smtClean="0"/>
              <a:t>‹#›</a:t>
            </a:fld>
            <a:endParaRPr lang="en-ZA"/>
          </a:p>
        </p:txBody>
      </p:sp>
    </p:spTree>
    <p:extLst>
      <p:ext uri="{BB962C8B-B14F-4D97-AF65-F5344CB8AC3E}">
        <p14:creationId xmlns:p14="http://schemas.microsoft.com/office/powerpoint/2010/main" val="2253820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101567-2D53-4BE5-B5FA-FD7585E31D68}" type="datetimeFigureOut">
              <a:rPr lang="en-ZA" smtClean="0"/>
              <a:t>2018/09/07</a:t>
            </a:fld>
            <a:endParaRPr lang="en-Z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0BA451-D6B6-4B57-964D-0A7A10C785CC}" type="slidenum">
              <a:rPr lang="en-ZA" smtClean="0"/>
              <a:t>‹#›</a:t>
            </a:fld>
            <a:endParaRPr lang="en-ZA"/>
          </a:p>
        </p:txBody>
      </p:sp>
    </p:spTree>
    <p:extLst>
      <p:ext uri="{BB962C8B-B14F-4D97-AF65-F5344CB8AC3E}">
        <p14:creationId xmlns:p14="http://schemas.microsoft.com/office/powerpoint/2010/main" val="38266120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b="1" dirty="0"/>
              <a:t>INTRODUCTION TO CRIMINAL LAW</a:t>
            </a:r>
          </a:p>
        </p:txBody>
      </p:sp>
      <p:sp>
        <p:nvSpPr>
          <p:cNvPr id="3" name="Subtitle 2"/>
          <p:cNvSpPr>
            <a:spLocks noGrp="1"/>
          </p:cNvSpPr>
          <p:nvPr>
            <p:ph type="subTitle" idx="1"/>
          </p:nvPr>
        </p:nvSpPr>
        <p:spPr/>
        <p:txBody>
          <a:bodyPr>
            <a:normAutofit/>
          </a:bodyPr>
          <a:lstStyle/>
          <a:p>
            <a:r>
              <a:rPr lang="en-ZA" sz="5400" b="1" dirty="0"/>
              <a:t>CRW1501</a:t>
            </a:r>
          </a:p>
        </p:txBody>
      </p:sp>
    </p:spTree>
    <p:extLst>
      <p:ext uri="{BB962C8B-B14F-4D97-AF65-F5344CB8AC3E}">
        <p14:creationId xmlns:p14="http://schemas.microsoft.com/office/powerpoint/2010/main" val="1578356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ZA" b="1" dirty="0"/>
              <a:t>CONTACT </a:t>
            </a:r>
            <a:r>
              <a:rPr lang="en-ZA" b="1" dirty="0" smtClean="0"/>
              <a:t>LECTURE</a:t>
            </a:r>
            <a:r>
              <a:rPr lang="en-ZA" b="1" dirty="0"/>
              <a:t/>
            </a:r>
            <a:br>
              <a:rPr lang="en-ZA" b="1" dirty="0"/>
            </a:br>
            <a:endParaRPr lang="en-ZA" b="1" dirty="0">
              <a:latin typeface="+mn-lt"/>
            </a:endParaRPr>
          </a:p>
        </p:txBody>
      </p:sp>
      <p:sp>
        <p:nvSpPr>
          <p:cNvPr id="3" name="Subtitle 2"/>
          <p:cNvSpPr>
            <a:spLocks noGrp="1"/>
          </p:cNvSpPr>
          <p:nvPr>
            <p:ph type="subTitle" idx="1"/>
          </p:nvPr>
        </p:nvSpPr>
        <p:spPr/>
        <p:txBody>
          <a:bodyPr>
            <a:normAutofit/>
          </a:bodyPr>
          <a:lstStyle/>
          <a:p>
            <a:r>
              <a:rPr lang="en-ZA" sz="4400" b="1" dirty="0"/>
              <a:t>(</a:t>
            </a:r>
            <a:r>
              <a:rPr lang="en-ZA" sz="4400" b="1" dirty="0" smtClean="0"/>
              <a:t>Semester 2/2018)</a:t>
            </a:r>
            <a:endParaRPr lang="en-ZA" sz="4400" b="1" dirty="0"/>
          </a:p>
        </p:txBody>
      </p:sp>
    </p:spTree>
    <p:extLst>
      <p:ext uri="{BB962C8B-B14F-4D97-AF65-F5344CB8AC3E}">
        <p14:creationId xmlns:p14="http://schemas.microsoft.com/office/powerpoint/2010/main" val="2123610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4766" y="531223"/>
            <a:ext cx="11251473" cy="6247864"/>
          </a:xfrm>
          <a:prstGeom prst="rect">
            <a:avLst/>
          </a:prstGeom>
        </p:spPr>
        <p:txBody>
          <a:bodyPr wrap="square">
            <a:spAutoFit/>
          </a:bodyPr>
          <a:lstStyle/>
          <a:p>
            <a:pPr lvl="0" algn="ctr">
              <a:lnSpc>
                <a:spcPct val="200000"/>
              </a:lnSpc>
              <a:spcAft>
                <a:spcPts val="0"/>
              </a:spcAft>
            </a:pPr>
            <a:r>
              <a:rPr lang="en-ZA" sz="2800" b="1" cap="all" dirty="0">
                <a:latin typeface="Arial" panose="020B0604020202020204" pitchFamily="34" charset="0"/>
                <a:ea typeface="Calibri" panose="020F0502020204030204" pitchFamily="34" charset="0"/>
                <a:cs typeface="Times New Roman" panose="02020603050405020304" pitchFamily="18" charset="0"/>
              </a:rPr>
              <a:t>The format of the CRW1501 final examination question </a:t>
            </a:r>
            <a:r>
              <a:rPr lang="en-ZA" sz="2800" b="1" cap="all" dirty="0" smtClean="0">
                <a:latin typeface="Arial" panose="020B0604020202020204" pitchFamily="34" charset="0"/>
                <a:ea typeface="Calibri" panose="020F0502020204030204" pitchFamily="34" charset="0"/>
                <a:cs typeface="Times New Roman" panose="02020603050405020304" pitchFamily="18" charset="0"/>
              </a:rPr>
              <a:t>paper</a:t>
            </a:r>
          </a:p>
          <a:p>
            <a:pPr lvl="0">
              <a:lnSpc>
                <a:spcPct val="200000"/>
              </a:lnSpc>
              <a:spcAft>
                <a:spcPts val="0"/>
              </a:spcAft>
            </a:pPr>
            <a:r>
              <a:rPr lang="en-ZA" sz="2400" b="1" i="1" dirty="0" smtClean="0">
                <a:solidFill>
                  <a:srgbClr val="FF0000"/>
                </a:solidFill>
                <a:effectLst/>
                <a:latin typeface="Arial" panose="020B0604020202020204" pitchFamily="34" charset="0"/>
                <a:ea typeface="Calibri" panose="020F0502020204030204" pitchFamily="34" charset="0"/>
                <a:cs typeface="Arial" panose="020B0604020202020204" pitchFamily="34" charset="0"/>
              </a:rPr>
              <a:t>4 </a:t>
            </a:r>
            <a:r>
              <a:rPr lang="en-ZA" sz="2400" b="1" i="1" dirty="0" smtClean="0">
                <a:effectLst/>
                <a:latin typeface="Arial" panose="020B0604020202020204" pitchFamily="34" charset="0"/>
                <a:ea typeface="Calibri" panose="020F0502020204030204" pitchFamily="34" charset="0"/>
                <a:cs typeface="Arial" panose="020B0604020202020204" pitchFamily="34" charset="0"/>
              </a:rPr>
              <a:t>COMPULSORY QUESTIONS. TOTAL: </a:t>
            </a:r>
            <a:r>
              <a:rPr lang="en-ZA" sz="2400" b="1" i="1" dirty="0" smtClean="0">
                <a:solidFill>
                  <a:srgbClr val="FF0000"/>
                </a:solidFill>
                <a:effectLst/>
                <a:latin typeface="Arial" panose="020B0604020202020204" pitchFamily="34" charset="0"/>
                <a:ea typeface="Calibri" panose="020F0502020204030204" pitchFamily="34" charset="0"/>
                <a:cs typeface="Arial" panose="020B0604020202020204" pitchFamily="34" charset="0"/>
              </a:rPr>
              <a:t>100 MARKS.</a:t>
            </a:r>
            <a:r>
              <a:rPr lang="en-ZA" sz="2400" b="1" i="1" dirty="0" smtClean="0">
                <a:effectLst/>
                <a:latin typeface="Arial" panose="020B0604020202020204" pitchFamily="34" charset="0"/>
                <a:ea typeface="Calibri" panose="020F0502020204030204" pitchFamily="34" charset="0"/>
                <a:cs typeface="Arial" panose="020B0604020202020204" pitchFamily="34" charset="0"/>
              </a:rPr>
              <a:t> </a:t>
            </a:r>
            <a:r>
              <a:rPr lang="en-ZA" sz="2400" b="1" i="1" dirty="0" smtClean="0">
                <a:solidFill>
                  <a:srgbClr val="FF0000"/>
                </a:solidFill>
                <a:effectLst/>
                <a:latin typeface="Arial" panose="020B0604020202020204" pitchFamily="34" charset="0"/>
                <a:ea typeface="Calibri" panose="020F0502020204030204" pitchFamily="34" charset="0"/>
                <a:cs typeface="Arial" panose="020B0604020202020204" pitchFamily="34" charset="0"/>
              </a:rPr>
              <a:t>SUB-MINIMUM REQUIRED: 40%</a:t>
            </a:r>
          </a:p>
          <a:p>
            <a:pPr lvl="0">
              <a:lnSpc>
                <a:spcPct val="200000"/>
              </a:lnSpc>
              <a:spcAft>
                <a:spcPts val="0"/>
              </a:spcAft>
            </a:pPr>
            <a:r>
              <a:rPr lang="en-ZA" sz="2400" b="1" dirty="0" smtClean="0">
                <a:latin typeface="Arial" panose="020B0604020202020204" pitchFamily="34" charset="0"/>
                <a:ea typeface="Calibri" panose="020F0502020204030204" pitchFamily="34" charset="0"/>
                <a:cs typeface="Arial" panose="020B0604020202020204" pitchFamily="34" charset="0"/>
              </a:rPr>
              <a:t>QUESTION 1: questions similar to assignment 01. True/False </a:t>
            </a:r>
            <a:r>
              <a:rPr lang="en-ZA" sz="2400" b="1" dirty="0" smtClean="0">
                <a:solidFill>
                  <a:srgbClr val="FF0000"/>
                </a:solidFill>
                <a:latin typeface="Arial" panose="020B0604020202020204" pitchFamily="34" charset="0"/>
                <a:ea typeface="Calibri" panose="020F0502020204030204" pitchFamily="34" charset="0"/>
                <a:cs typeface="Arial" panose="020B0604020202020204" pitchFamily="34" charset="0"/>
              </a:rPr>
              <a:t>(10)</a:t>
            </a:r>
          </a:p>
          <a:p>
            <a:pPr lvl="0">
              <a:lnSpc>
                <a:spcPct val="200000"/>
              </a:lnSpc>
              <a:spcAft>
                <a:spcPts val="0"/>
              </a:spcAft>
            </a:pPr>
            <a:r>
              <a:rPr lang="en-ZA" sz="2400" b="1" dirty="0" smtClean="0">
                <a:effectLst/>
                <a:latin typeface="Arial" panose="020B0604020202020204" pitchFamily="34" charset="0"/>
                <a:ea typeface="Calibri" panose="020F0502020204030204" pitchFamily="34" charset="0"/>
                <a:cs typeface="Arial" panose="020B0604020202020204" pitchFamily="34" charset="0"/>
              </a:rPr>
              <a:t>QUESTION 2: questions based on legality, the act/conduct, causation</a:t>
            </a:r>
            <a:r>
              <a:rPr lang="en-ZA" sz="2400" b="1" dirty="0" smtClean="0">
                <a:solidFill>
                  <a:srgbClr val="FF0000"/>
                </a:solidFill>
                <a:effectLst/>
                <a:latin typeface="Arial" panose="020B0604020202020204" pitchFamily="34" charset="0"/>
                <a:ea typeface="Calibri" panose="020F0502020204030204" pitchFamily="34" charset="0"/>
                <a:cs typeface="Arial" panose="020B0604020202020204" pitchFamily="34" charset="0"/>
              </a:rPr>
              <a:t>(30)</a:t>
            </a:r>
          </a:p>
          <a:p>
            <a:pPr lvl="0">
              <a:lnSpc>
                <a:spcPct val="200000"/>
              </a:lnSpc>
              <a:spcAft>
                <a:spcPts val="0"/>
              </a:spcAft>
            </a:pPr>
            <a:r>
              <a:rPr lang="en-ZA" sz="2400" b="1" dirty="0" smtClean="0">
                <a:latin typeface="Arial" panose="020B0604020202020204" pitchFamily="34" charset="0"/>
                <a:ea typeface="Calibri" panose="020F0502020204030204" pitchFamily="34" charset="0"/>
                <a:cs typeface="Arial" panose="020B0604020202020204" pitchFamily="34" charset="0"/>
              </a:rPr>
              <a:t>QUESTION 3: questions based on unlawfulness/ grounds of justification(</a:t>
            </a:r>
            <a:r>
              <a:rPr lang="en-ZA" sz="2400" b="1" dirty="0" smtClean="0">
                <a:solidFill>
                  <a:srgbClr val="FF0000"/>
                </a:solidFill>
                <a:latin typeface="Arial" panose="020B0604020202020204" pitchFamily="34" charset="0"/>
                <a:ea typeface="Calibri" panose="020F0502020204030204" pitchFamily="34" charset="0"/>
                <a:cs typeface="Arial" panose="020B0604020202020204" pitchFamily="34" charset="0"/>
              </a:rPr>
              <a:t>30)</a:t>
            </a:r>
          </a:p>
          <a:p>
            <a:pPr lvl="0">
              <a:lnSpc>
                <a:spcPct val="200000"/>
              </a:lnSpc>
              <a:spcAft>
                <a:spcPts val="0"/>
              </a:spcAft>
            </a:pPr>
            <a:r>
              <a:rPr lang="en-ZA" sz="2400" b="1" dirty="0" smtClean="0">
                <a:effectLst/>
                <a:latin typeface="Arial" panose="020B0604020202020204" pitchFamily="34" charset="0"/>
                <a:ea typeface="Calibri" panose="020F0502020204030204" pitchFamily="34" charset="0"/>
                <a:cs typeface="Arial" panose="020B0604020202020204" pitchFamily="34" charset="0"/>
              </a:rPr>
              <a:t>QUESTION 4: questions based on culpability</a:t>
            </a:r>
            <a:r>
              <a:rPr lang="en-ZA" sz="2400" b="1" dirty="0" smtClean="0">
                <a:solidFill>
                  <a:srgbClr val="FF0000"/>
                </a:solidFill>
                <a:effectLst/>
                <a:latin typeface="Arial" panose="020B0604020202020204" pitchFamily="34" charset="0"/>
                <a:ea typeface="Calibri" panose="020F0502020204030204" pitchFamily="34" charset="0"/>
                <a:cs typeface="Arial" panose="020B0604020202020204" pitchFamily="34" charset="0"/>
              </a:rPr>
              <a:t>(30)</a:t>
            </a:r>
            <a:endParaRPr lang="en-ZA" sz="2400" b="1"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29311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4766" y="1018902"/>
            <a:ext cx="11103428" cy="523220"/>
          </a:xfrm>
          <a:prstGeom prst="rect">
            <a:avLst/>
          </a:prstGeom>
        </p:spPr>
        <p:txBody>
          <a:bodyPr wrap="square">
            <a:spAutoFit/>
          </a:bodyPr>
          <a:lstStyle/>
          <a:p>
            <a:pPr algn="ctr"/>
            <a:r>
              <a:rPr lang="en-ZA" sz="2800" b="1" cap="all" dirty="0">
                <a:latin typeface="Arial Black" panose="020B0A04020102020204" pitchFamily="34" charset="0"/>
                <a:ea typeface="Calibri" panose="020F0502020204030204" pitchFamily="34" charset="0"/>
              </a:rPr>
              <a:t>How to answer question </a:t>
            </a:r>
            <a:r>
              <a:rPr lang="en-ZA" sz="2800" b="1" cap="all" dirty="0" smtClean="0">
                <a:latin typeface="Arial Black" panose="020B0A04020102020204" pitchFamily="34" charset="0"/>
                <a:ea typeface="Calibri" panose="020F0502020204030204" pitchFamily="34" charset="0"/>
              </a:rPr>
              <a:t>1 in final exam</a:t>
            </a:r>
            <a:endParaRPr lang="en-ZA" sz="2800" b="1" cap="all" dirty="0">
              <a:latin typeface="Arial Black" panose="020B0A04020102020204" pitchFamily="34" charset="0"/>
            </a:endParaRPr>
          </a:p>
        </p:txBody>
      </p:sp>
      <p:sp>
        <p:nvSpPr>
          <p:cNvPr id="3" name="Rectangle 2"/>
          <p:cNvSpPr/>
          <p:nvPr/>
        </p:nvSpPr>
        <p:spPr>
          <a:xfrm>
            <a:off x="470264" y="1454331"/>
            <a:ext cx="11364686" cy="5016758"/>
          </a:xfrm>
          <a:prstGeom prst="rect">
            <a:avLst/>
          </a:prstGeom>
        </p:spPr>
        <p:txBody>
          <a:bodyPr wrap="square">
            <a:spAutoFit/>
          </a:bodyPr>
          <a:lstStyle/>
          <a:p>
            <a:pPr algn="just"/>
            <a:r>
              <a:rPr lang="en-US" sz="3200" dirty="0">
                <a:solidFill>
                  <a:srgbClr val="000000"/>
                </a:solidFill>
                <a:latin typeface="Arial" panose="020B0604020202020204" pitchFamily="34" charset="0"/>
              </a:rPr>
              <a:t>Five questions, marked 1 to 5, follow. Each question contains three statements marked (a) to (c). Some of the statements are correct, while others are incorrect. You must decide which of the statements is/are correct. The three statements are followed by five allegations. Each of them alleges that a certain statement or combination of statements is correct. You must decide which allegation accurately reflects the conclusion you have reached and write down only the corresponding number </a:t>
            </a:r>
            <a:r>
              <a:rPr lang="en-US" sz="3200" dirty="0" smtClean="0">
                <a:solidFill>
                  <a:srgbClr val="000000"/>
                </a:solidFill>
                <a:latin typeface="Arial" panose="020B0604020202020204" pitchFamily="34" charset="0"/>
              </a:rPr>
              <a:t>in your exam answer book(either </a:t>
            </a:r>
            <a:r>
              <a:rPr lang="en-US" sz="3200" dirty="0">
                <a:solidFill>
                  <a:srgbClr val="000000"/>
                </a:solidFill>
                <a:latin typeface="Arial" panose="020B0604020202020204" pitchFamily="34" charset="0"/>
              </a:rPr>
              <a:t>1, 2, 3, 4 or 5). </a:t>
            </a:r>
            <a:endParaRPr lang="en-ZA" sz="3200" dirty="0"/>
          </a:p>
        </p:txBody>
      </p:sp>
    </p:spTree>
    <p:extLst>
      <p:ext uri="{BB962C8B-B14F-4D97-AF65-F5344CB8AC3E}">
        <p14:creationId xmlns:p14="http://schemas.microsoft.com/office/powerpoint/2010/main" val="4172779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5691" y="1436913"/>
            <a:ext cx="11173098" cy="4832092"/>
          </a:xfrm>
          <a:prstGeom prst="rect">
            <a:avLst/>
          </a:prstGeom>
        </p:spPr>
        <p:txBody>
          <a:bodyPr wrap="square">
            <a:spAutoFit/>
          </a:bodyPr>
          <a:lstStyle/>
          <a:p>
            <a:pPr algn="just"/>
            <a:r>
              <a:rPr lang="en-US" sz="2800" b="1" i="1" dirty="0">
                <a:solidFill>
                  <a:srgbClr val="000000"/>
                </a:solidFill>
                <a:latin typeface="Arial" panose="020B0604020202020204" pitchFamily="34" charset="0"/>
              </a:rPr>
              <a:t>Carefully read the three statements marked (a) to (c) below: </a:t>
            </a:r>
            <a:endParaRPr lang="en-US" sz="2800" dirty="0">
              <a:solidFill>
                <a:srgbClr val="000000"/>
              </a:solidFill>
              <a:latin typeface="Arial" panose="020B0604020202020204" pitchFamily="34" charset="0"/>
            </a:endParaRPr>
          </a:p>
          <a:p>
            <a:pPr marL="514350" indent="-514350" algn="just">
              <a:buAutoNum type="alphaLcParenBoth"/>
            </a:pPr>
            <a:r>
              <a:rPr lang="en-US" sz="2800" dirty="0" smtClean="0">
                <a:solidFill>
                  <a:srgbClr val="000000"/>
                </a:solidFill>
                <a:latin typeface="Arial" panose="020B0604020202020204" pitchFamily="34" charset="0"/>
              </a:rPr>
              <a:t>As </a:t>
            </a:r>
            <a:r>
              <a:rPr lang="en-US" sz="2800" dirty="0">
                <a:solidFill>
                  <a:srgbClr val="000000"/>
                </a:solidFill>
                <a:latin typeface="Arial" panose="020B0604020202020204" pitchFamily="34" charset="0"/>
              </a:rPr>
              <a:t>far as legislation as a source of law is concerned, the most important source is the rules of common law. </a:t>
            </a:r>
            <a:endParaRPr lang="en-US" sz="2800" dirty="0" smtClean="0">
              <a:solidFill>
                <a:srgbClr val="000000"/>
              </a:solidFill>
              <a:latin typeface="Arial" panose="020B0604020202020204" pitchFamily="34" charset="0"/>
            </a:endParaRPr>
          </a:p>
          <a:p>
            <a:pPr marL="514350" indent="-514350" algn="just">
              <a:buAutoNum type="alphaLcParenBoth"/>
            </a:pPr>
            <a:endParaRPr lang="en-US" sz="2800" dirty="0">
              <a:solidFill>
                <a:srgbClr val="000000"/>
              </a:solidFill>
              <a:latin typeface="Arial" panose="020B0604020202020204" pitchFamily="34" charset="0"/>
            </a:endParaRPr>
          </a:p>
          <a:p>
            <a:pPr algn="just"/>
            <a:r>
              <a:rPr lang="en-US" sz="2800" dirty="0">
                <a:solidFill>
                  <a:srgbClr val="000000"/>
                </a:solidFill>
                <a:latin typeface="Arial" panose="020B0604020202020204" pitchFamily="34" charset="0"/>
              </a:rPr>
              <a:t>(b) As far as legislation as a source of law is concerned, the most important of all the Acts is the Constitution of the Republic of South Africa, 1996. </a:t>
            </a:r>
            <a:r>
              <a:rPr lang="en-US" sz="2800" b="1" dirty="0">
                <a:solidFill>
                  <a:srgbClr val="000000"/>
                </a:solidFill>
                <a:latin typeface="Arial" panose="020B0604020202020204" pitchFamily="34" charset="0"/>
              </a:rPr>
              <a:t>(</a:t>
            </a:r>
            <a:r>
              <a:rPr lang="en-US" sz="2800" b="1" dirty="0">
                <a:solidFill>
                  <a:srgbClr val="FF0000"/>
                </a:solidFill>
                <a:latin typeface="Arial" panose="020B0604020202020204" pitchFamily="34" charset="0"/>
              </a:rPr>
              <a:t>This statement is correct.</a:t>
            </a:r>
            <a:r>
              <a:rPr lang="en-US" sz="2800" b="1" dirty="0">
                <a:solidFill>
                  <a:srgbClr val="000000"/>
                </a:solidFill>
                <a:latin typeface="Arial" panose="020B0604020202020204" pitchFamily="34" charset="0"/>
              </a:rPr>
              <a:t>) </a:t>
            </a:r>
            <a:endParaRPr lang="en-US" sz="2800" b="1" dirty="0" smtClean="0">
              <a:solidFill>
                <a:srgbClr val="000000"/>
              </a:solidFill>
              <a:latin typeface="Arial" panose="020B0604020202020204" pitchFamily="34" charset="0"/>
            </a:endParaRPr>
          </a:p>
          <a:p>
            <a:pPr algn="just"/>
            <a:endParaRPr lang="en-US" sz="2800" dirty="0">
              <a:solidFill>
                <a:srgbClr val="000000"/>
              </a:solidFill>
              <a:latin typeface="Arial" panose="020B0604020202020204" pitchFamily="34" charset="0"/>
            </a:endParaRPr>
          </a:p>
          <a:p>
            <a:pPr algn="just"/>
            <a:r>
              <a:rPr lang="en-US" sz="2800" dirty="0">
                <a:solidFill>
                  <a:srgbClr val="000000"/>
                </a:solidFill>
                <a:latin typeface="Arial" panose="020B0604020202020204" pitchFamily="34" charset="0"/>
              </a:rPr>
              <a:t>(c) As far as legislation as a source of law is concerned, the most important source is the writings of the Roman-Dutch authors. </a:t>
            </a:r>
          </a:p>
          <a:p>
            <a:pPr algn="just"/>
            <a:r>
              <a:rPr lang="en-US" sz="2800" b="1" i="1" dirty="0">
                <a:solidFill>
                  <a:srgbClr val="000000"/>
                </a:solidFill>
                <a:latin typeface="Arial" panose="020B0604020202020204" pitchFamily="34" charset="0"/>
              </a:rPr>
              <a:t>Decide which of the above statements is/are correct. </a:t>
            </a:r>
            <a:endParaRPr lang="en-ZA" sz="2800" dirty="0"/>
          </a:p>
        </p:txBody>
      </p:sp>
    </p:spTree>
    <p:extLst>
      <p:ext uri="{BB962C8B-B14F-4D97-AF65-F5344CB8AC3E}">
        <p14:creationId xmlns:p14="http://schemas.microsoft.com/office/powerpoint/2010/main" val="2001961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9896" y="1271451"/>
            <a:ext cx="10981509" cy="3847207"/>
          </a:xfrm>
          <a:prstGeom prst="rect">
            <a:avLst/>
          </a:prstGeom>
        </p:spPr>
        <p:txBody>
          <a:bodyPr wrap="square">
            <a:spAutoFit/>
          </a:bodyPr>
          <a:lstStyle/>
          <a:p>
            <a:endParaRPr lang="en-ZA" sz="2000" dirty="0">
              <a:solidFill>
                <a:srgbClr val="000000"/>
              </a:solidFill>
              <a:latin typeface="Arial" panose="020B0604020202020204" pitchFamily="34" charset="0"/>
            </a:endParaRPr>
          </a:p>
          <a:p>
            <a:r>
              <a:rPr lang="en-US" sz="2800" dirty="0">
                <a:solidFill>
                  <a:srgbClr val="000000"/>
                </a:solidFill>
                <a:latin typeface="Arial" panose="020B0604020202020204" pitchFamily="34" charset="0"/>
              </a:rPr>
              <a:t>(1) </a:t>
            </a:r>
            <a:r>
              <a:rPr lang="en-US" sz="3200" dirty="0">
                <a:solidFill>
                  <a:srgbClr val="000000"/>
                </a:solidFill>
                <a:latin typeface="Arial" panose="020B0604020202020204" pitchFamily="34" charset="0"/>
              </a:rPr>
              <a:t>Only statement (a) is correct. </a:t>
            </a:r>
          </a:p>
          <a:p>
            <a:r>
              <a:rPr lang="en-US" sz="3200" dirty="0">
                <a:solidFill>
                  <a:srgbClr val="000000"/>
                </a:solidFill>
                <a:latin typeface="Arial" panose="020B0604020202020204" pitchFamily="34" charset="0"/>
              </a:rPr>
              <a:t>(2) Only statement (b) is correct. (</a:t>
            </a:r>
            <a:r>
              <a:rPr lang="en-US" sz="3200" b="1" dirty="0">
                <a:solidFill>
                  <a:srgbClr val="FF0000"/>
                </a:solidFill>
                <a:latin typeface="Arial" panose="020B0604020202020204" pitchFamily="34" charset="0"/>
              </a:rPr>
              <a:t>This allegation is correct, since it reflects that only statement b is correct.)</a:t>
            </a:r>
            <a:r>
              <a:rPr lang="en-US" sz="3200" b="1" dirty="0">
                <a:solidFill>
                  <a:srgbClr val="000000"/>
                </a:solidFill>
                <a:latin typeface="Arial" panose="020B0604020202020204" pitchFamily="34" charset="0"/>
              </a:rPr>
              <a:t> </a:t>
            </a:r>
            <a:endParaRPr lang="en-US" sz="3200" dirty="0">
              <a:solidFill>
                <a:srgbClr val="000000"/>
              </a:solidFill>
              <a:latin typeface="Arial" panose="020B0604020202020204" pitchFamily="34" charset="0"/>
            </a:endParaRPr>
          </a:p>
          <a:p>
            <a:r>
              <a:rPr lang="en-US" sz="3200" dirty="0">
                <a:solidFill>
                  <a:srgbClr val="000000"/>
                </a:solidFill>
                <a:latin typeface="Arial" panose="020B0604020202020204" pitchFamily="34" charset="0"/>
              </a:rPr>
              <a:t>(3) Only statements (a) and (b) are correct. </a:t>
            </a:r>
          </a:p>
          <a:p>
            <a:r>
              <a:rPr lang="en-US" sz="3200" dirty="0">
                <a:solidFill>
                  <a:srgbClr val="000000"/>
                </a:solidFill>
                <a:latin typeface="Arial" panose="020B0604020202020204" pitchFamily="34" charset="0"/>
              </a:rPr>
              <a:t>(4) Only statement (c) is correct. </a:t>
            </a:r>
          </a:p>
          <a:p>
            <a:r>
              <a:rPr lang="en-US" sz="3200" dirty="0">
                <a:solidFill>
                  <a:srgbClr val="000000"/>
                </a:solidFill>
                <a:latin typeface="Arial" panose="020B0604020202020204" pitchFamily="34" charset="0"/>
              </a:rPr>
              <a:t>(5) Only statements (b) and (c) are correct. </a:t>
            </a:r>
          </a:p>
        </p:txBody>
      </p:sp>
    </p:spTree>
    <p:extLst>
      <p:ext uri="{BB962C8B-B14F-4D97-AF65-F5344CB8AC3E}">
        <p14:creationId xmlns:p14="http://schemas.microsoft.com/office/powerpoint/2010/main" val="3915477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49234" y="1515291"/>
            <a:ext cx="10058400" cy="4524315"/>
          </a:xfrm>
          <a:prstGeom prst="rect">
            <a:avLst/>
          </a:prstGeom>
        </p:spPr>
        <p:txBody>
          <a:bodyPr wrap="square">
            <a:spAutoFit/>
          </a:bodyPr>
          <a:lstStyle/>
          <a:p>
            <a:r>
              <a:rPr lang="en-US" sz="3200" b="1" i="1" dirty="0">
                <a:solidFill>
                  <a:srgbClr val="000000"/>
                </a:solidFill>
                <a:latin typeface="Arial" panose="020B0604020202020204" pitchFamily="34" charset="0"/>
              </a:rPr>
              <a:t>Which of the five allegations above reflect your choice? In the above example it should be 2, since that would mean that statement (b) is the correct one</a:t>
            </a:r>
            <a:r>
              <a:rPr lang="en-US" sz="3200" b="1" dirty="0">
                <a:solidFill>
                  <a:srgbClr val="000000"/>
                </a:solidFill>
                <a:latin typeface="Arial" panose="020B0604020202020204" pitchFamily="34" charset="0"/>
              </a:rPr>
              <a:t>. </a:t>
            </a:r>
            <a:endParaRPr lang="en-US" sz="3200" b="1" dirty="0" smtClean="0">
              <a:solidFill>
                <a:srgbClr val="000000"/>
              </a:solidFill>
              <a:latin typeface="Arial" panose="020B0604020202020204" pitchFamily="34" charset="0"/>
            </a:endParaRPr>
          </a:p>
          <a:p>
            <a:r>
              <a:rPr lang="en-US" sz="3200" b="1" i="1" dirty="0" smtClean="0">
                <a:solidFill>
                  <a:srgbClr val="000000"/>
                </a:solidFill>
                <a:latin typeface="Arial" panose="020B0604020202020204" pitchFamily="34" charset="0"/>
              </a:rPr>
              <a:t>Now </a:t>
            </a:r>
            <a:r>
              <a:rPr lang="en-US" sz="3200" b="1" i="1" dirty="0">
                <a:solidFill>
                  <a:srgbClr val="000000"/>
                </a:solidFill>
                <a:latin typeface="Arial" panose="020B0604020202020204" pitchFamily="34" charset="0"/>
              </a:rPr>
              <a:t>simply write down </a:t>
            </a:r>
            <a:r>
              <a:rPr lang="en-US" sz="3200" b="1" i="1" dirty="0">
                <a:solidFill>
                  <a:srgbClr val="FF0000"/>
                </a:solidFill>
                <a:latin typeface="Arial" panose="020B0604020202020204" pitchFamily="34" charset="0"/>
              </a:rPr>
              <a:t>2</a:t>
            </a:r>
            <a:r>
              <a:rPr lang="en-US" sz="3200" b="1" i="1" dirty="0">
                <a:solidFill>
                  <a:srgbClr val="000000"/>
                </a:solidFill>
                <a:latin typeface="Arial" panose="020B0604020202020204" pitchFamily="34" charset="0"/>
              </a:rPr>
              <a:t> </a:t>
            </a:r>
            <a:r>
              <a:rPr lang="en-US" sz="3200" b="1" i="1" dirty="0" smtClean="0">
                <a:solidFill>
                  <a:srgbClr val="000000"/>
                </a:solidFill>
                <a:latin typeface="Arial" panose="020B0604020202020204" pitchFamily="34" charset="0"/>
              </a:rPr>
              <a:t>in </a:t>
            </a:r>
            <a:r>
              <a:rPr lang="en-US" sz="3200" b="1" i="1" dirty="0" smtClean="0">
                <a:solidFill>
                  <a:srgbClr val="FF0000"/>
                </a:solidFill>
                <a:latin typeface="Arial" panose="020B0604020202020204" pitchFamily="34" charset="0"/>
              </a:rPr>
              <a:t>your exam answer book. </a:t>
            </a:r>
          </a:p>
          <a:p>
            <a:r>
              <a:rPr lang="en-US" sz="3200" b="1" i="1" dirty="0" smtClean="0">
                <a:solidFill>
                  <a:srgbClr val="FF0000"/>
                </a:solidFill>
                <a:latin typeface="Arial Black" panose="020B0A04020102020204" pitchFamily="34" charset="0"/>
              </a:rPr>
              <a:t>NB</a:t>
            </a:r>
            <a:r>
              <a:rPr lang="en-US" sz="3200" b="1" i="1" dirty="0" smtClean="0">
                <a:solidFill>
                  <a:srgbClr val="000000"/>
                </a:solidFill>
                <a:latin typeface="Arial" panose="020B0604020202020204" pitchFamily="34" charset="0"/>
              </a:rPr>
              <a:t>: </a:t>
            </a:r>
            <a:r>
              <a:rPr lang="en-US" sz="3200" b="1" i="1" dirty="0" smtClean="0">
                <a:solidFill>
                  <a:srgbClr val="FF0000"/>
                </a:solidFill>
                <a:latin typeface="Arial" panose="020B0604020202020204" pitchFamily="34" charset="0"/>
              </a:rPr>
              <a:t>you do NOT answer Question 1 on a separate mark reading sheet- no matter what the invigilator says!!!</a:t>
            </a:r>
            <a:endParaRPr lang="en-ZA" sz="3200" dirty="0">
              <a:solidFill>
                <a:srgbClr val="FF0000"/>
              </a:solidFill>
            </a:endParaRPr>
          </a:p>
        </p:txBody>
      </p:sp>
    </p:spTree>
    <p:extLst>
      <p:ext uri="{BB962C8B-B14F-4D97-AF65-F5344CB8AC3E}">
        <p14:creationId xmlns:p14="http://schemas.microsoft.com/office/powerpoint/2010/main" val="356778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Black" panose="020B0A04020102020204" pitchFamily="34" charset="0"/>
              </a:rPr>
              <a:t>LEGALITY</a:t>
            </a:r>
            <a:endParaRPr lang="en-ZA" b="1" dirty="0">
              <a:latin typeface="Arial Black" panose="020B0A04020102020204" pitchFamily="34" charset="0"/>
            </a:endParaRPr>
          </a:p>
        </p:txBody>
      </p:sp>
      <p:sp>
        <p:nvSpPr>
          <p:cNvPr id="3" name="Content Placeholder 2"/>
          <p:cNvSpPr>
            <a:spLocks noGrp="1"/>
          </p:cNvSpPr>
          <p:nvPr>
            <p:ph idx="1"/>
          </p:nvPr>
        </p:nvSpPr>
        <p:spPr>
          <a:xfrm>
            <a:off x="444137" y="1550126"/>
            <a:ext cx="10909663" cy="4850674"/>
          </a:xfrm>
        </p:spPr>
        <p:txBody>
          <a:bodyPr>
            <a:noAutofit/>
          </a:bodyPr>
          <a:lstStyle/>
          <a:p>
            <a:pPr algn="just"/>
            <a:r>
              <a:rPr lang="en-ZA" sz="3600" b="1" dirty="0" smtClean="0"/>
              <a:t>BEFORE X CAN BE CHARGED WITH A CRIME IT MUST BE DETERMINED THAT THE CONDUCT WHICH WILL FORM THE BASIS OF THE CHARGE IS IN FACT RECOGNISED AS A CRIME IN OUR COMMON LAW OR STATUTORY LAW. THIS IS THE ESSENCE OF THE PRINCIPLE OF LEGALITY.</a:t>
            </a:r>
          </a:p>
          <a:p>
            <a:pPr algn="just"/>
            <a:r>
              <a:rPr lang="en-ZA" sz="3600" b="1" dirty="0" smtClean="0"/>
              <a:t>THERE CAN BE NO CRIME WITHOUT LAW. </a:t>
            </a:r>
          </a:p>
          <a:p>
            <a:pPr algn="just"/>
            <a:r>
              <a:rPr lang="en-ZA" sz="3600" b="1" dirty="0" smtClean="0"/>
              <a:t>YOU MUST KNOW: WHAT THE PRINCIPLE MEANS + THE RULES CONTAINED IN THE PRINCIPLE!</a:t>
            </a:r>
            <a:endParaRPr lang="en-ZA" sz="3600" b="1" dirty="0"/>
          </a:p>
        </p:txBody>
      </p:sp>
    </p:spTree>
    <p:extLst>
      <p:ext uri="{BB962C8B-B14F-4D97-AF65-F5344CB8AC3E}">
        <p14:creationId xmlns:p14="http://schemas.microsoft.com/office/powerpoint/2010/main" val="2506656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latin typeface="Arial Black" panose="020B0A04020102020204" pitchFamily="34" charset="0"/>
              </a:rPr>
              <a:t>LEGALITY (continued)</a:t>
            </a:r>
            <a:endParaRPr lang="en-ZA" dirty="0">
              <a:latin typeface="Arial Black" panose="020B0A04020102020204" pitchFamily="34" charset="0"/>
            </a:endParaRPr>
          </a:p>
        </p:txBody>
      </p:sp>
      <p:sp>
        <p:nvSpPr>
          <p:cNvPr id="3" name="Content Placeholder 2"/>
          <p:cNvSpPr>
            <a:spLocks noGrp="1"/>
          </p:cNvSpPr>
          <p:nvPr>
            <p:ph idx="1"/>
          </p:nvPr>
        </p:nvSpPr>
        <p:spPr>
          <a:xfrm>
            <a:off x="470263" y="1690688"/>
            <a:ext cx="10883537" cy="4814615"/>
          </a:xfrm>
        </p:spPr>
        <p:txBody>
          <a:bodyPr>
            <a:normAutofit/>
          </a:bodyPr>
          <a:lstStyle/>
          <a:p>
            <a:pPr lvl="0" algn="just"/>
            <a:r>
              <a:rPr lang="en-ZA" sz="3200" b="1" dirty="0"/>
              <a:t>A court can only convict and punish an accused for a crime if the conduct is recognised by the law (statutory or common law) as a crime. Courts, in other words, can not create new crimes. The conduct must also have some penalty attached to its commission. </a:t>
            </a:r>
          </a:p>
          <a:p>
            <a:pPr lvl="0" algn="just"/>
            <a:r>
              <a:rPr lang="en-ZA" sz="3200" b="1" dirty="0"/>
              <a:t>The conduct of the accused person must have been recognised as a crime at the time of its commission. This rule is referred to as the ‘prohibition on retrospectivity’ and is confirmed as part of South African law by virtue of its inclusion in the South African Constitution. </a:t>
            </a:r>
          </a:p>
          <a:p>
            <a:endParaRPr lang="en-ZA" dirty="0"/>
          </a:p>
        </p:txBody>
      </p:sp>
    </p:spTree>
    <p:extLst>
      <p:ext uri="{BB962C8B-B14F-4D97-AF65-F5344CB8AC3E}">
        <p14:creationId xmlns:p14="http://schemas.microsoft.com/office/powerpoint/2010/main" val="3566315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Black" panose="020B0A04020102020204" pitchFamily="34" charset="0"/>
              </a:rPr>
              <a:t>LEGALITY (continued)</a:t>
            </a:r>
            <a:endParaRPr lang="en-ZA" b="1" dirty="0">
              <a:latin typeface="Arial Black" panose="020B0A04020102020204" pitchFamily="34" charset="0"/>
            </a:endParaRPr>
          </a:p>
        </p:txBody>
      </p:sp>
      <p:sp>
        <p:nvSpPr>
          <p:cNvPr id="3" name="Content Placeholder 2"/>
          <p:cNvSpPr>
            <a:spLocks noGrp="1"/>
          </p:cNvSpPr>
          <p:nvPr>
            <p:ph idx="1"/>
          </p:nvPr>
        </p:nvSpPr>
        <p:spPr/>
        <p:txBody>
          <a:bodyPr/>
          <a:lstStyle/>
          <a:p>
            <a:pPr algn="just"/>
            <a:r>
              <a:rPr lang="en-ZA" sz="3600" b="1" dirty="0"/>
              <a:t>Crimes have to be defined in clear and precise language. In other words crimes can not be defined vaguely. </a:t>
            </a:r>
          </a:p>
          <a:p>
            <a:pPr lvl="0" algn="just"/>
            <a:r>
              <a:rPr lang="en-ZA" sz="3600" b="1" dirty="0"/>
              <a:t>A court of law must interpret the wording in the definition of a crime strictly or narrowly. This rule applies to both common law and statutory crimes. </a:t>
            </a:r>
          </a:p>
          <a:p>
            <a:pPr lvl="0" algn="just"/>
            <a:r>
              <a:rPr lang="en-ZA" sz="3600" b="1" dirty="0"/>
              <a:t>Once an accused person has been found guilty, the above four rules also have to apply to sentencing. </a:t>
            </a:r>
          </a:p>
          <a:p>
            <a:endParaRPr lang="en-ZA" dirty="0"/>
          </a:p>
        </p:txBody>
      </p:sp>
    </p:spTree>
    <p:extLst>
      <p:ext uri="{BB962C8B-B14F-4D97-AF65-F5344CB8AC3E}">
        <p14:creationId xmlns:p14="http://schemas.microsoft.com/office/powerpoint/2010/main" val="1898343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Black" panose="020B0A04020102020204" pitchFamily="34" charset="0"/>
              </a:rPr>
              <a:t>LEGALITY (continued)</a:t>
            </a:r>
            <a:endParaRPr lang="en-ZA" dirty="0"/>
          </a:p>
        </p:txBody>
      </p:sp>
      <p:sp>
        <p:nvSpPr>
          <p:cNvPr id="3" name="Content Placeholder 2"/>
          <p:cNvSpPr>
            <a:spLocks noGrp="1"/>
          </p:cNvSpPr>
          <p:nvPr>
            <p:ph idx="1"/>
          </p:nvPr>
        </p:nvSpPr>
        <p:spPr/>
        <p:txBody>
          <a:bodyPr>
            <a:normAutofit/>
          </a:bodyPr>
          <a:lstStyle/>
          <a:p>
            <a:pPr algn="just"/>
            <a:r>
              <a:rPr lang="en-ZA" sz="3600" b="1" u="sng" dirty="0">
                <a:solidFill>
                  <a:srgbClr val="FF0000"/>
                </a:solidFill>
              </a:rPr>
              <a:t>Q: </a:t>
            </a:r>
            <a:r>
              <a:rPr lang="en-ZA" sz="4000" b="1" u="sng" cap="all" dirty="0" smtClean="0">
                <a:solidFill>
                  <a:srgbClr val="FF0000"/>
                </a:solidFill>
                <a:latin typeface="Arial" panose="020B0604020202020204" pitchFamily="34" charset="0"/>
                <a:cs typeface="Arial" panose="020B0604020202020204" pitchFamily="34" charset="0"/>
              </a:rPr>
              <a:t>Does the following charge meet the requirements of the principle of legality? Explain. “Parliament </a:t>
            </a:r>
            <a:r>
              <a:rPr lang="en-ZA" sz="4000" b="1" u="sng" cap="all" dirty="0">
                <a:solidFill>
                  <a:srgbClr val="FF0000"/>
                </a:solidFill>
                <a:latin typeface="Arial" panose="020B0604020202020204" pitchFamily="34" charset="0"/>
                <a:cs typeface="Arial" panose="020B0604020202020204" pitchFamily="34" charset="0"/>
              </a:rPr>
              <a:t>enacts </a:t>
            </a:r>
            <a:r>
              <a:rPr lang="en-ZA" sz="4000" b="1" u="sng" cap="all" dirty="0" smtClean="0">
                <a:solidFill>
                  <a:srgbClr val="FF0000"/>
                </a:solidFill>
                <a:latin typeface="Arial" panose="020B0604020202020204" pitchFamily="34" charset="0"/>
                <a:cs typeface="Arial" panose="020B0604020202020204" pitchFamily="34" charset="0"/>
              </a:rPr>
              <a:t>a new law </a:t>
            </a:r>
            <a:r>
              <a:rPr lang="en-ZA" sz="4000" b="1" u="sng" cap="all" dirty="0">
                <a:solidFill>
                  <a:srgbClr val="FF0000"/>
                </a:solidFill>
                <a:latin typeface="Arial" panose="020B0604020202020204" pitchFamily="34" charset="0"/>
                <a:cs typeface="Arial" panose="020B0604020202020204" pitchFamily="34" charset="0"/>
              </a:rPr>
              <a:t>providing that it is a crime if a person does not </a:t>
            </a:r>
            <a:r>
              <a:rPr lang="en-ZA" sz="4000" b="1" u="sng" cap="all" dirty="0" smtClean="0">
                <a:solidFill>
                  <a:srgbClr val="FF0000"/>
                </a:solidFill>
                <a:latin typeface="Arial" panose="020B0604020202020204" pitchFamily="34" charset="0"/>
                <a:cs typeface="Arial" panose="020B0604020202020204" pitchFamily="34" charset="0"/>
              </a:rPr>
              <a:t>BEHAVE </a:t>
            </a:r>
            <a:r>
              <a:rPr lang="en-ZA" sz="4000" b="1" u="sng" cap="all" dirty="0">
                <a:solidFill>
                  <a:srgbClr val="FF0000"/>
                </a:solidFill>
                <a:latin typeface="Arial" panose="020B0604020202020204" pitchFamily="34" charset="0"/>
                <a:cs typeface="Arial" panose="020B0604020202020204" pitchFamily="34" charset="0"/>
              </a:rPr>
              <a:t>properly in public</a:t>
            </a:r>
            <a:r>
              <a:rPr lang="en-ZA" sz="4000" b="1" u="sng" cap="all" dirty="0" smtClean="0">
                <a:solidFill>
                  <a:srgbClr val="FF0000"/>
                </a:solidFill>
                <a:latin typeface="Arial" panose="020B0604020202020204" pitchFamily="34" charset="0"/>
                <a:cs typeface="Arial" panose="020B0604020202020204" pitchFamily="34" charset="0"/>
              </a:rPr>
              <a:t>.” </a:t>
            </a:r>
            <a:r>
              <a:rPr lang="en-ZA" sz="4000" b="1" u="sng" cap="all" dirty="0">
                <a:solidFill>
                  <a:srgbClr val="FF0000"/>
                </a:solidFill>
                <a:latin typeface="Arial" panose="020B0604020202020204" pitchFamily="34" charset="0"/>
                <a:cs typeface="Arial" panose="020B0604020202020204" pitchFamily="34" charset="0"/>
              </a:rPr>
              <a:t>[2</a:t>
            </a:r>
            <a:r>
              <a:rPr lang="en-ZA" sz="4000" b="1" u="sng" cap="all" dirty="0" smtClean="0">
                <a:solidFill>
                  <a:srgbClr val="FF0000"/>
                </a:solidFill>
                <a:latin typeface="Arial" panose="020B0604020202020204" pitchFamily="34" charset="0"/>
                <a:cs typeface="Arial" panose="020B0604020202020204" pitchFamily="34" charset="0"/>
              </a:rPr>
              <a:t>]</a:t>
            </a:r>
          </a:p>
          <a:p>
            <a:endParaRPr lang="en-ZA" sz="3600" dirty="0"/>
          </a:p>
        </p:txBody>
      </p:sp>
    </p:spTree>
    <p:extLst>
      <p:ext uri="{BB962C8B-B14F-4D97-AF65-F5344CB8AC3E}">
        <p14:creationId xmlns:p14="http://schemas.microsoft.com/office/powerpoint/2010/main" val="2814499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latin typeface="Arial Black" panose="020B0A04020102020204" pitchFamily="34" charset="0"/>
              </a:rPr>
              <a:t>LEGALITY (continued)</a:t>
            </a:r>
            <a:endParaRPr lang="en-ZA" dirty="0">
              <a:latin typeface="Arial Black" panose="020B0A04020102020204" pitchFamily="34" charset="0"/>
            </a:endParaRPr>
          </a:p>
        </p:txBody>
      </p:sp>
      <p:sp>
        <p:nvSpPr>
          <p:cNvPr id="3" name="Content Placeholder 2"/>
          <p:cNvSpPr>
            <a:spLocks noGrp="1"/>
          </p:cNvSpPr>
          <p:nvPr>
            <p:ph idx="1"/>
          </p:nvPr>
        </p:nvSpPr>
        <p:spPr/>
        <p:txBody>
          <a:bodyPr/>
          <a:lstStyle/>
          <a:p>
            <a:pPr algn="just"/>
            <a:r>
              <a:rPr lang="en-ZA" sz="4000" dirty="0" smtClean="0">
                <a:solidFill>
                  <a:srgbClr val="FF0000"/>
                </a:solidFill>
                <a:latin typeface="Arial Black" panose="020B0A04020102020204" pitchFamily="34" charset="0"/>
              </a:rPr>
              <a:t>No, this law does not meet the requirements of the principle of legality. Not behaving properly in public is vague and uncertain. There is also no penalty attached to this law.</a:t>
            </a:r>
          </a:p>
          <a:p>
            <a:endParaRPr lang="en-ZA" dirty="0"/>
          </a:p>
        </p:txBody>
      </p:sp>
    </p:spTree>
    <p:extLst>
      <p:ext uri="{BB962C8B-B14F-4D97-AF65-F5344CB8AC3E}">
        <p14:creationId xmlns:p14="http://schemas.microsoft.com/office/powerpoint/2010/main" val="3610931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Black" panose="020B0A04020102020204" pitchFamily="34" charset="0"/>
              </a:rPr>
              <a:t>THE FOUR ELEMENTS OF A CRIME</a:t>
            </a:r>
            <a:endParaRPr lang="en-ZA" dirty="0"/>
          </a:p>
        </p:txBody>
      </p:sp>
      <p:sp>
        <p:nvSpPr>
          <p:cNvPr id="3" name="Content Placeholder 2"/>
          <p:cNvSpPr>
            <a:spLocks noGrp="1"/>
          </p:cNvSpPr>
          <p:nvPr>
            <p:ph idx="1"/>
          </p:nvPr>
        </p:nvSpPr>
        <p:spPr/>
        <p:txBody>
          <a:bodyPr>
            <a:normAutofit lnSpcReduction="10000"/>
          </a:bodyPr>
          <a:lstStyle/>
          <a:p>
            <a:pPr>
              <a:lnSpc>
                <a:spcPct val="200000"/>
              </a:lnSpc>
            </a:pPr>
            <a:r>
              <a:rPr lang="en-ZA" sz="3200" b="1" dirty="0" smtClean="0">
                <a:latin typeface="Arial" panose="020B0604020202020204" pitchFamily="34" charset="0"/>
                <a:cs typeface="Arial" panose="020B0604020202020204" pitchFamily="34" charset="0"/>
              </a:rPr>
              <a:t>ACT/CONDUCT</a:t>
            </a:r>
          </a:p>
          <a:p>
            <a:pPr>
              <a:lnSpc>
                <a:spcPct val="200000"/>
              </a:lnSpc>
            </a:pPr>
            <a:r>
              <a:rPr lang="en-ZA" sz="3200" b="1" dirty="0" smtClean="0">
                <a:latin typeface="Arial" panose="020B0604020202020204" pitchFamily="34" charset="0"/>
                <a:cs typeface="Arial" panose="020B0604020202020204" pitchFamily="34" charset="0"/>
              </a:rPr>
              <a:t>COMPLIANCE WITH DEFINITIONAL ELEMENTS</a:t>
            </a:r>
            <a:endParaRPr lang="en-ZA" sz="3200" b="1" dirty="0">
              <a:latin typeface="Arial" panose="020B0604020202020204" pitchFamily="34" charset="0"/>
              <a:cs typeface="Arial" panose="020B0604020202020204" pitchFamily="34" charset="0"/>
            </a:endParaRPr>
          </a:p>
          <a:p>
            <a:pPr>
              <a:lnSpc>
                <a:spcPct val="200000"/>
              </a:lnSpc>
            </a:pPr>
            <a:r>
              <a:rPr lang="en-ZA" sz="3200" b="1" dirty="0">
                <a:latin typeface="Arial" panose="020B0604020202020204" pitchFamily="34" charset="0"/>
                <a:cs typeface="Arial" panose="020B0604020202020204" pitchFamily="34" charset="0"/>
              </a:rPr>
              <a:t>UNLAWFULNESS</a:t>
            </a:r>
          </a:p>
          <a:p>
            <a:pPr>
              <a:lnSpc>
                <a:spcPct val="200000"/>
              </a:lnSpc>
            </a:pPr>
            <a:r>
              <a:rPr lang="en-ZA" sz="3200" b="1" dirty="0">
                <a:latin typeface="Arial" panose="020B0604020202020204" pitchFamily="34" charset="0"/>
                <a:cs typeface="Arial" panose="020B0604020202020204" pitchFamily="34" charset="0"/>
              </a:rPr>
              <a:t>CULPABILITY</a:t>
            </a:r>
          </a:p>
          <a:p>
            <a:endParaRPr lang="en-ZA" dirty="0"/>
          </a:p>
        </p:txBody>
      </p:sp>
    </p:spTree>
    <p:extLst>
      <p:ext uri="{BB962C8B-B14F-4D97-AF65-F5344CB8AC3E}">
        <p14:creationId xmlns:p14="http://schemas.microsoft.com/office/powerpoint/2010/main" val="1577303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latin typeface="Arial Black" panose="020B0A04020102020204" pitchFamily="34" charset="0"/>
              </a:rPr>
              <a:t>ACT/CONDUCT</a:t>
            </a:r>
            <a:endParaRPr lang="en-ZA" dirty="0">
              <a:latin typeface="Arial Black" panose="020B0A04020102020204" pitchFamily="34" charset="0"/>
            </a:endParaRPr>
          </a:p>
        </p:txBody>
      </p:sp>
      <p:sp>
        <p:nvSpPr>
          <p:cNvPr id="3" name="Content Placeholder 2"/>
          <p:cNvSpPr>
            <a:spLocks noGrp="1"/>
          </p:cNvSpPr>
          <p:nvPr>
            <p:ph idx="1"/>
          </p:nvPr>
        </p:nvSpPr>
        <p:spPr>
          <a:xfrm>
            <a:off x="838200" y="1771135"/>
            <a:ext cx="10515600" cy="4405828"/>
          </a:xfrm>
        </p:spPr>
        <p:txBody>
          <a:bodyPr>
            <a:noAutofit/>
          </a:bodyPr>
          <a:lstStyle/>
          <a:p>
            <a:r>
              <a:rPr lang="en-ZA" sz="3200" b="1" dirty="0" smtClean="0"/>
              <a:t>Voluntary</a:t>
            </a:r>
            <a:r>
              <a:rPr lang="en-ZA" sz="3200" b="1" dirty="0"/>
              <a:t>, human act or omission to </a:t>
            </a:r>
            <a:r>
              <a:rPr lang="en-ZA" sz="3200" b="1" dirty="0" smtClean="0"/>
              <a:t>act</a:t>
            </a:r>
          </a:p>
          <a:p>
            <a:pPr algn="just"/>
            <a:r>
              <a:rPr lang="en-ZA" sz="3200" b="1" dirty="0" smtClean="0"/>
              <a:t>Omission more the exception: not acting in situations where a legal duty to act existed</a:t>
            </a:r>
          </a:p>
          <a:p>
            <a:r>
              <a:rPr lang="en-ZA" sz="3200" b="1" dirty="0" smtClean="0"/>
              <a:t>An act is voluntary if X can subject his bodily movements to his will or intellect</a:t>
            </a:r>
            <a:endParaRPr lang="en-ZA" sz="3200" b="1" dirty="0"/>
          </a:p>
          <a:p>
            <a:r>
              <a:rPr lang="en-ZA" sz="3200" b="1" dirty="0" smtClean="0"/>
              <a:t>Cannot be the act/conduct of an animal</a:t>
            </a:r>
          </a:p>
          <a:p>
            <a:pPr algn="just"/>
            <a:r>
              <a:rPr lang="en-ZA" sz="3200" b="1" dirty="0" smtClean="0"/>
              <a:t>Factors which exclude voluntary nature of act: absolute force; natural force; automatism (blackout, sleepwalking, dreaming).</a:t>
            </a:r>
            <a:endParaRPr lang="en-ZA" sz="3200" b="1" dirty="0"/>
          </a:p>
        </p:txBody>
      </p:sp>
    </p:spTree>
    <p:extLst>
      <p:ext uri="{BB962C8B-B14F-4D97-AF65-F5344CB8AC3E}">
        <p14:creationId xmlns:p14="http://schemas.microsoft.com/office/powerpoint/2010/main" val="918296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ZA" sz="3200" b="1" dirty="0" smtClean="0">
                <a:latin typeface="Arial Black" panose="020B0A04020102020204" pitchFamily="34" charset="0"/>
                <a:cs typeface="Arial" panose="020B0604020202020204" pitchFamily="34" charset="0"/>
              </a:rPr>
              <a:t>COMPLIANCE WITH DEFINITIONAL ELEMENTS</a:t>
            </a:r>
            <a:endParaRPr lang="en-ZA" sz="3200" b="1" dirty="0">
              <a:latin typeface="Arial Black" panose="020B0A040201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lgn="just"/>
            <a:r>
              <a:rPr lang="en-ZA" sz="3600" b="1" dirty="0" smtClean="0"/>
              <a:t>Definitional elements of a crime: the concise definition of the conduct required for a crime and the circumstances in which it took place</a:t>
            </a:r>
          </a:p>
          <a:p>
            <a:pPr algn="just"/>
            <a:r>
              <a:rPr lang="en-ZA" sz="3600" b="1" dirty="0" smtClean="0"/>
              <a:t>Murder is the unlawful and intentional causing of death of another human being</a:t>
            </a:r>
          </a:p>
          <a:p>
            <a:pPr algn="just"/>
            <a:r>
              <a:rPr lang="en-ZA" sz="3600" b="1" dirty="0" smtClean="0"/>
              <a:t>Robbery requires the </a:t>
            </a:r>
            <a:r>
              <a:rPr lang="en-ZA" sz="3600" b="1" dirty="0"/>
              <a:t>unlawful and intentional violent </a:t>
            </a:r>
            <a:r>
              <a:rPr lang="en-ZA" sz="3600" b="1" dirty="0" smtClean="0"/>
              <a:t>taking of movable corporeal property belonging to another person</a:t>
            </a:r>
            <a:endParaRPr lang="en-ZA" sz="3600" b="1" dirty="0"/>
          </a:p>
        </p:txBody>
      </p:sp>
    </p:spTree>
    <p:extLst>
      <p:ext uri="{BB962C8B-B14F-4D97-AF65-F5344CB8AC3E}">
        <p14:creationId xmlns:p14="http://schemas.microsoft.com/office/powerpoint/2010/main" val="3164918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latin typeface="Arial Black" panose="020B0A04020102020204" pitchFamily="34" charset="0"/>
              </a:rPr>
              <a:t>CAUSATION</a:t>
            </a:r>
            <a:endParaRPr lang="en-ZA" dirty="0">
              <a:latin typeface="Arial Black" panose="020B0A04020102020204" pitchFamily="34" charset="0"/>
            </a:endParaRPr>
          </a:p>
        </p:txBody>
      </p:sp>
      <p:sp>
        <p:nvSpPr>
          <p:cNvPr id="3" name="Content Placeholder 2"/>
          <p:cNvSpPr>
            <a:spLocks noGrp="1"/>
          </p:cNvSpPr>
          <p:nvPr>
            <p:ph idx="1"/>
          </p:nvPr>
        </p:nvSpPr>
        <p:spPr/>
        <p:txBody>
          <a:bodyPr>
            <a:normAutofit fontScale="92500"/>
          </a:bodyPr>
          <a:lstStyle/>
          <a:p>
            <a:pPr algn="just"/>
            <a:r>
              <a:rPr lang="en-ZA" sz="4000" b="1" dirty="0" smtClean="0"/>
              <a:t>Find a </a:t>
            </a:r>
            <a:r>
              <a:rPr lang="en-ZA" sz="4000" b="1" u="sng" dirty="0" smtClean="0"/>
              <a:t>causal link </a:t>
            </a:r>
            <a:r>
              <a:rPr lang="en-ZA" sz="4000" b="1" dirty="0" smtClean="0"/>
              <a:t>between X’s act and the result.</a:t>
            </a:r>
          </a:p>
          <a:p>
            <a:pPr algn="just"/>
            <a:r>
              <a:rPr lang="en-ZA" sz="4000" b="1" u="sng" dirty="0" smtClean="0"/>
              <a:t>Factual causation </a:t>
            </a:r>
            <a:r>
              <a:rPr lang="en-ZA" sz="4000" b="1" dirty="0" smtClean="0"/>
              <a:t>(</a:t>
            </a:r>
            <a:r>
              <a:rPr lang="en-ZA" sz="4000" b="1" i="1" dirty="0" smtClean="0"/>
              <a:t>condition sine qua non </a:t>
            </a:r>
            <a:r>
              <a:rPr lang="en-ZA" sz="4000" b="1" dirty="0" smtClean="0"/>
              <a:t>or “but for” causation).</a:t>
            </a:r>
          </a:p>
          <a:p>
            <a:pPr algn="just"/>
            <a:r>
              <a:rPr lang="en-ZA" sz="4000" b="1" dirty="0" smtClean="0"/>
              <a:t>In other words, without X’s conduct, the prohibited result would not have occurred.</a:t>
            </a:r>
          </a:p>
          <a:p>
            <a:pPr algn="just"/>
            <a:r>
              <a:rPr lang="en-ZA" sz="4000" b="1" dirty="0" smtClean="0"/>
              <a:t>Or “but for” X’s conduct the prohibited result would not have occurred</a:t>
            </a:r>
          </a:p>
          <a:p>
            <a:endParaRPr lang="en-ZA" dirty="0"/>
          </a:p>
        </p:txBody>
      </p:sp>
    </p:spTree>
    <p:extLst>
      <p:ext uri="{BB962C8B-B14F-4D97-AF65-F5344CB8AC3E}">
        <p14:creationId xmlns:p14="http://schemas.microsoft.com/office/powerpoint/2010/main" val="20971424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latin typeface="Arial Black" panose="020B0A04020102020204" pitchFamily="34" charset="0"/>
              </a:rPr>
              <a:t>CAUSATION (continued)</a:t>
            </a:r>
            <a:endParaRPr lang="en-ZA" dirty="0"/>
          </a:p>
        </p:txBody>
      </p:sp>
      <p:sp>
        <p:nvSpPr>
          <p:cNvPr id="3" name="Content Placeholder 2"/>
          <p:cNvSpPr>
            <a:spLocks noGrp="1"/>
          </p:cNvSpPr>
          <p:nvPr>
            <p:ph idx="1"/>
          </p:nvPr>
        </p:nvSpPr>
        <p:spPr/>
        <p:txBody>
          <a:bodyPr>
            <a:noAutofit/>
          </a:bodyPr>
          <a:lstStyle/>
          <a:p>
            <a:r>
              <a:rPr lang="en-ZA" sz="3200" b="1" u="sng" dirty="0">
                <a:solidFill>
                  <a:srgbClr val="FF0000"/>
                </a:solidFill>
              </a:rPr>
              <a:t>Q:</a:t>
            </a:r>
            <a:r>
              <a:rPr lang="en-ZA" sz="3200" b="1" u="sng" dirty="0"/>
              <a:t> </a:t>
            </a:r>
            <a:r>
              <a:rPr lang="en-ZA" sz="3200" b="1" u="sng" dirty="0">
                <a:solidFill>
                  <a:srgbClr val="FF0000"/>
                </a:solidFill>
              </a:rPr>
              <a:t>X shoots Y and Y dies. Is X the factual cause of Y’s death?</a:t>
            </a:r>
          </a:p>
          <a:p>
            <a:pPr algn="just"/>
            <a:r>
              <a:rPr lang="en-ZA" sz="3600" b="1" dirty="0" smtClean="0">
                <a:solidFill>
                  <a:srgbClr val="FF0000"/>
                </a:solidFill>
              </a:rPr>
              <a:t>IN ORDER TO BE THE FACTUAL CAUSE OF Y’S DEATH, X’S CONDUCT MUST BE A </a:t>
            </a:r>
            <a:r>
              <a:rPr lang="en-ZA" sz="3600" b="1" i="1" dirty="0" smtClean="0">
                <a:solidFill>
                  <a:srgbClr val="FF0000"/>
                </a:solidFill>
              </a:rPr>
              <a:t>CONDITIO SINE QUA NON </a:t>
            </a:r>
            <a:r>
              <a:rPr lang="en-ZA" sz="3600" b="1" dirty="0" smtClean="0">
                <a:solidFill>
                  <a:srgbClr val="FF0000"/>
                </a:solidFill>
              </a:rPr>
              <a:t>OF Y’S DEATH. IN OTHER WORDS, </a:t>
            </a:r>
            <a:r>
              <a:rPr lang="en-ZA" sz="3600" b="1" u="sng" dirty="0" smtClean="0">
                <a:solidFill>
                  <a:srgbClr val="FF0000"/>
                </a:solidFill>
              </a:rPr>
              <a:t>BUT FOR </a:t>
            </a:r>
            <a:r>
              <a:rPr lang="en-ZA" sz="3600" b="1" dirty="0" smtClean="0">
                <a:solidFill>
                  <a:srgbClr val="FF0000"/>
                </a:solidFill>
              </a:rPr>
              <a:t>X’S CONDUCT, Y WOULD NOT HAVE DIED. IN THIS EXAMPLE, IF IT WERE NOT FOR X SHOOTING Y, Y WOULD NOT HAVE DIED. X IS THEREFORE THE FACTUAL CAUSE OF Y’S DEATH. </a:t>
            </a:r>
            <a:endParaRPr lang="en-ZA" sz="3600" b="1" dirty="0">
              <a:solidFill>
                <a:srgbClr val="FF0000"/>
              </a:solidFill>
            </a:endParaRPr>
          </a:p>
        </p:txBody>
      </p:sp>
    </p:spTree>
    <p:extLst>
      <p:ext uri="{BB962C8B-B14F-4D97-AF65-F5344CB8AC3E}">
        <p14:creationId xmlns:p14="http://schemas.microsoft.com/office/powerpoint/2010/main" val="9659695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Black" panose="020B0A04020102020204" pitchFamily="34" charset="0"/>
              </a:rPr>
              <a:t>CAUSATION (continued)</a:t>
            </a:r>
            <a:endParaRPr lang="en-ZA" b="1" dirty="0">
              <a:latin typeface="Arial Black" panose="020B0A04020102020204" pitchFamily="34" charset="0"/>
            </a:endParaRPr>
          </a:p>
        </p:txBody>
      </p:sp>
      <p:sp>
        <p:nvSpPr>
          <p:cNvPr id="3" name="Content Placeholder 2"/>
          <p:cNvSpPr>
            <a:spLocks noGrp="1"/>
          </p:cNvSpPr>
          <p:nvPr>
            <p:ph idx="1"/>
          </p:nvPr>
        </p:nvSpPr>
        <p:spPr/>
        <p:txBody>
          <a:bodyPr>
            <a:noAutofit/>
          </a:bodyPr>
          <a:lstStyle/>
          <a:p>
            <a:pPr marL="0" indent="0" algn="ctr">
              <a:buNone/>
            </a:pPr>
            <a:r>
              <a:rPr lang="en-ZA" b="1" u="sng" dirty="0" smtClean="0">
                <a:latin typeface="Arial Black" panose="020B0A04020102020204" pitchFamily="34" charset="0"/>
              </a:rPr>
              <a:t>Legal causation</a:t>
            </a:r>
          </a:p>
          <a:p>
            <a:pPr algn="just"/>
            <a:r>
              <a:rPr lang="en-ZA" dirty="0" smtClean="0"/>
              <a:t>Different </a:t>
            </a:r>
            <a:r>
              <a:rPr lang="en-ZA" b="1" dirty="0" smtClean="0"/>
              <a:t>theories</a:t>
            </a:r>
            <a:r>
              <a:rPr lang="en-ZA" dirty="0" smtClean="0"/>
              <a:t> used to prove legal causation</a:t>
            </a:r>
          </a:p>
          <a:p>
            <a:pPr algn="just"/>
            <a:r>
              <a:rPr lang="en-ZA" b="1" dirty="0" smtClean="0"/>
              <a:t>Individualisation Theory</a:t>
            </a:r>
            <a:r>
              <a:rPr lang="en-ZA" dirty="0" smtClean="0"/>
              <a:t>: look for the most operative factual cause of Y’s death and single out this cause.</a:t>
            </a:r>
          </a:p>
          <a:p>
            <a:pPr algn="just"/>
            <a:r>
              <a:rPr lang="en-ZA" b="1" dirty="0" smtClean="0"/>
              <a:t>Adequate Causation Theory</a:t>
            </a:r>
            <a:r>
              <a:rPr lang="en-ZA" dirty="0" smtClean="0"/>
              <a:t>: look at the cause which according to normal, human experience has a tendency to bring about a certain result.</a:t>
            </a:r>
          </a:p>
          <a:p>
            <a:pPr algn="just"/>
            <a:r>
              <a:rPr lang="en-ZA" b="1" dirty="0" smtClean="0"/>
              <a:t>Novus </a:t>
            </a:r>
            <a:r>
              <a:rPr lang="en-ZA" b="1" dirty="0" err="1" smtClean="0"/>
              <a:t>Actus</a:t>
            </a:r>
            <a:r>
              <a:rPr lang="en-ZA" b="1" dirty="0" smtClean="0"/>
              <a:t> </a:t>
            </a:r>
            <a:r>
              <a:rPr lang="en-ZA" b="1" dirty="0" err="1" smtClean="0"/>
              <a:t>Interveniens</a:t>
            </a:r>
            <a:r>
              <a:rPr lang="en-ZA" b="1" dirty="0" smtClean="0"/>
              <a:t> Theory</a:t>
            </a:r>
            <a:r>
              <a:rPr lang="en-ZA" dirty="0" smtClean="0"/>
              <a:t>: means a “new intervening event” which breaks the chain of causation (between X’s act and the eventual result- new intervening cause of death).</a:t>
            </a:r>
            <a:endParaRPr lang="en-ZA" dirty="0"/>
          </a:p>
        </p:txBody>
      </p:sp>
    </p:spTree>
    <p:extLst>
      <p:ext uri="{BB962C8B-B14F-4D97-AF65-F5344CB8AC3E}">
        <p14:creationId xmlns:p14="http://schemas.microsoft.com/office/powerpoint/2010/main" val="1745928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7279" y="1515290"/>
            <a:ext cx="10720251" cy="3539430"/>
          </a:xfrm>
          <a:prstGeom prst="rect">
            <a:avLst/>
          </a:prstGeom>
        </p:spPr>
        <p:txBody>
          <a:bodyPr wrap="square">
            <a:spAutoFit/>
          </a:bodyPr>
          <a:lstStyle/>
          <a:p>
            <a:pPr algn="ctr"/>
            <a:r>
              <a:rPr lang="en-ZA" sz="4400" b="1" dirty="0" smtClean="0">
                <a:latin typeface="Arial" panose="020B0604020202020204" pitchFamily="34" charset="0"/>
                <a:cs typeface="Arial" panose="020B0604020202020204" pitchFamily="34" charset="0"/>
              </a:rPr>
              <a:t>CAUSATION (continued)</a:t>
            </a:r>
          </a:p>
          <a:p>
            <a:pPr algn="just"/>
            <a:r>
              <a:rPr lang="en-ZA" sz="3600" b="1" u="sng" dirty="0" smtClean="0">
                <a:solidFill>
                  <a:srgbClr val="FF0000"/>
                </a:solidFill>
                <a:latin typeface="Arial" panose="020B0604020202020204" pitchFamily="34" charset="0"/>
                <a:cs typeface="Arial" panose="020B0604020202020204" pitchFamily="34" charset="0"/>
              </a:rPr>
              <a:t>Q: X wants to kill Y. X pulls out a gun and shoots Y. However, the bullet </a:t>
            </a:r>
            <a:r>
              <a:rPr lang="en-ZA" sz="3600" b="1" u="sng" dirty="0" smtClean="0">
                <a:solidFill>
                  <a:srgbClr val="FF0000"/>
                </a:solidFill>
                <a:latin typeface="Arial" panose="020B0604020202020204" pitchFamily="34" charset="0"/>
                <a:cs typeface="Arial" panose="020B0604020202020204" pitchFamily="34" charset="0"/>
              </a:rPr>
              <a:t>only grazes Y’s skin. </a:t>
            </a:r>
            <a:r>
              <a:rPr lang="en-ZA" sz="3600" b="1" u="sng" dirty="0" smtClean="0">
                <a:solidFill>
                  <a:srgbClr val="FF0000"/>
                </a:solidFill>
                <a:latin typeface="Arial" panose="020B0604020202020204" pitchFamily="34" charset="0"/>
                <a:cs typeface="Arial" panose="020B0604020202020204" pitchFamily="34" charset="0"/>
              </a:rPr>
              <a:t>Y flees into a nearby abandoned house. However the ceiling in the house collapses and Y is killed. Is X the legal cause of Y’s death?</a:t>
            </a:r>
            <a:endParaRPr lang="en-ZA" sz="3600" b="1" u="sng"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2167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CAUSATION (continued)</a:t>
            </a:r>
          </a:p>
        </p:txBody>
      </p:sp>
      <p:sp>
        <p:nvSpPr>
          <p:cNvPr id="3" name="Content Placeholder 2"/>
          <p:cNvSpPr>
            <a:spLocks noGrp="1"/>
          </p:cNvSpPr>
          <p:nvPr>
            <p:ph idx="1"/>
          </p:nvPr>
        </p:nvSpPr>
        <p:spPr/>
        <p:txBody>
          <a:bodyPr>
            <a:normAutofit fontScale="92500"/>
          </a:bodyPr>
          <a:lstStyle/>
          <a:p>
            <a:pPr algn="just"/>
            <a:r>
              <a:rPr lang="en-ZA" b="1" dirty="0" smtClean="0">
                <a:solidFill>
                  <a:srgbClr val="FF0000"/>
                </a:solidFill>
              </a:rPr>
              <a:t>IN ORDER TO PROVE LEGAL CAUSATION WE USE DIFFERENT THEORIES AND POLICY CONSIDERATIONS.</a:t>
            </a:r>
          </a:p>
          <a:p>
            <a:pPr algn="just"/>
            <a:r>
              <a:rPr lang="en-ZA" b="1" dirty="0" smtClean="0">
                <a:solidFill>
                  <a:srgbClr val="FF0000"/>
                </a:solidFill>
              </a:rPr>
              <a:t>IN TERMS OF THE </a:t>
            </a:r>
            <a:r>
              <a:rPr lang="en-ZA" b="1" u="sng" dirty="0" smtClean="0">
                <a:solidFill>
                  <a:srgbClr val="FF0000"/>
                </a:solidFill>
              </a:rPr>
              <a:t>INDIVIDUALISATION THEORY</a:t>
            </a:r>
            <a:r>
              <a:rPr lang="en-ZA" b="1" dirty="0" smtClean="0">
                <a:solidFill>
                  <a:srgbClr val="FF0000"/>
                </a:solidFill>
              </a:rPr>
              <a:t>, WE SINGLE OUT THE MOST OPERATIVE FACTUAL CAUSE OF Y’S DEATH. IN THIS EXAMPLE, THE MOST OPERATIVE FACTUAL CAUSE WOULD BE THE CEILING IN THE HOUSE WHICH COLLAPSED AND WHICH KILLED Y.</a:t>
            </a:r>
          </a:p>
          <a:p>
            <a:pPr algn="just"/>
            <a:r>
              <a:rPr lang="en-ZA" b="1" dirty="0" smtClean="0">
                <a:solidFill>
                  <a:srgbClr val="FF0000"/>
                </a:solidFill>
              </a:rPr>
              <a:t>IN TERMS OF THE </a:t>
            </a:r>
            <a:r>
              <a:rPr lang="en-ZA" b="1" u="sng" dirty="0" smtClean="0">
                <a:solidFill>
                  <a:srgbClr val="FF0000"/>
                </a:solidFill>
              </a:rPr>
              <a:t>ADEQUATE CAUSE THEORY</a:t>
            </a:r>
            <a:r>
              <a:rPr lang="en-ZA" b="1" dirty="0" smtClean="0">
                <a:solidFill>
                  <a:srgbClr val="FF0000"/>
                </a:solidFill>
              </a:rPr>
              <a:t>, WE LOOK AT THE CAUSE, WHICH ACCORDING TO NORMAL HUMAN EXPERIENCE WOULD BRING ABOUT THE DEATH. SINCE X SHOT Y WITH A GUN, AN ORDINARY HUMAN WOULD EXPECT Y TO HAVE BEEN KILLED. THEREFORE THE SHOOTING BY X WOULD BE THE ADEQUATE CAUSE OF Y’S DEATH. </a:t>
            </a:r>
          </a:p>
          <a:p>
            <a:endParaRPr lang="en-ZA" dirty="0"/>
          </a:p>
        </p:txBody>
      </p:sp>
    </p:spTree>
    <p:extLst>
      <p:ext uri="{BB962C8B-B14F-4D97-AF65-F5344CB8AC3E}">
        <p14:creationId xmlns:p14="http://schemas.microsoft.com/office/powerpoint/2010/main" val="2917892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CAUSATION (continued)</a:t>
            </a:r>
            <a:endParaRPr lang="en-ZA" dirty="0"/>
          </a:p>
        </p:txBody>
      </p:sp>
      <p:sp>
        <p:nvSpPr>
          <p:cNvPr id="3" name="Content Placeholder 2"/>
          <p:cNvSpPr>
            <a:spLocks noGrp="1"/>
          </p:cNvSpPr>
          <p:nvPr>
            <p:ph idx="1"/>
          </p:nvPr>
        </p:nvSpPr>
        <p:spPr/>
        <p:txBody>
          <a:bodyPr>
            <a:normAutofit lnSpcReduction="10000"/>
          </a:bodyPr>
          <a:lstStyle/>
          <a:p>
            <a:pPr algn="just"/>
            <a:r>
              <a:rPr lang="en-ZA" b="1" dirty="0" smtClean="0">
                <a:solidFill>
                  <a:srgbClr val="FF0000"/>
                </a:solidFill>
              </a:rPr>
              <a:t>IN TERMS OF THE THEORY OF “NOVUS ACTUS INTERVENIENS”, WHICH MEANS “ A NEW INTERVENING EVENT/ OR CAUSE” BETWEEN X’S INITIAL ACT AND THE EVENTUAL RESULT (THE DEATH OF Y) BREAKS THE CHAIN OF CAUSATION AND CAUSES THE DEATH. IN THIS EXAMPLE, THE INITIAL EVENT WAS THE SHOOTING BY X. THE NEW INTERVENING EVENT WAS THE CEILING WHICH COLLAPSED AND WHICH KILLED Y. THEREFORE IT CAN BE SAID THAT THIS NOVUS ACTUS INTERVENIENS (THE CEILING WHICH COLLAPSED) WAS THE LEGAL CAUSE OF Y’S DEATH. </a:t>
            </a:r>
          </a:p>
          <a:p>
            <a:pPr algn="just"/>
            <a:r>
              <a:rPr lang="en-ZA" b="1" dirty="0" smtClean="0">
                <a:solidFill>
                  <a:srgbClr val="FF0000"/>
                </a:solidFill>
              </a:rPr>
              <a:t>IN PRACTICE, THE THEORY WHICH IS MOST REASONABLE/FAIR APPLIED BY THE COURTS. NO THEORY FAVOURED OVER THE OTHER.</a:t>
            </a:r>
            <a:endParaRPr lang="en-ZA" b="1" dirty="0">
              <a:solidFill>
                <a:srgbClr val="FF0000"/>
              </a:solidFill>
            </a:endParaRPr>
          </a:p>
        </p:txBody>
      </p:sp>
    </p:spTree>
    <p:extLst>
      <p:ext uri="{BB962C8B-B14F-4D97-AF65-F5344CB8AC3E}">
        <p14:creationId xmlns:p14="http://schemas.microsoft.com/office/powerpoint/2010/main" val="4040353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latin typeface="Arial Black" panose="020B0A04020102020204" pitchFamily="34" charset="0"/>
              </a:rPr>
              <a:t>UNLAWFULNESS</a:t>
            </a:r>
            <a:endParaRPr lang="en-ZA" dirty="0">
              <a:latin typeface="Arial Black" panose="020B0A04020102020204" pitchFamily="34" charset="0"/>
            </a:endParaRPr>
          </a:p>
        </p:txBody>
      </p:sp>
      <p:sp>
        <p:nvSpPr>
          <p:cNvPr id="3" name="Content Placeholder 2"/>
          <p:cNvSpPr>
            <a:spLocks noGrp="1"/>
          </p:cNvSpPr>
          <p:nvPr>
            <p:ph idx="1"/>
          </p:nvPr>
        </p:nvSpPr>
        <p:spPr/>
        <p:txBody>
          <a:bodyPr>
            <a:normAutofit/>
          </a:bodyPr>
          <a:lstStyle/>
          <a:p>
            <a:r>
              <a:rPr lang="en-ZA" sz="3600" dirty="0" smtClean="0">
                <a:latin typeface="Arial" panose="020B0604020202020204" pitchFamily="34" charset="0"/>
                <a:cs typeface="Arial" panose="020B0604020202020204" pitchFamily="34" charset="0"/>
              </a:rPr>
              <a:t>COMPLIANCE WITH DEFINITIONAL ELEMENTS NOT SUFFICIENT TO RENDER X’S ACT UNLAWFUL</a:t>
            </a:r>
          </a:p>
          <a:p>
            <a:r>
              <a:rPr lang="en-ZA" sz="3600" dirty="0" smtClean="0">
                <a:latin typeface="Arial" panose="020B0604020202020204" pitchFamily="34" charset="0"/>
                <a:cs typeface="Arial" panose="020B0604020202020204" pitchFamily="34" charset="0"/>
              </a:rPr>
              <a:t>IT MUST BE UNLAWFUL IN THE LEGAL SENSE</a:t>
            </a:r>
          </a:p>
          <a:p>
            <a:pPr algn="just"/>
            <a:r>
              <a:rPr lang="en-ZA" sz="3600" dirty="0" smtClean="0">
                <a:latin typeface="Arial" panose="020B0604020202020204" pitchFamily="34" charset="0"/>
                <a:cs typeface="Arial" panose="020B0604020202020204" pitchFamily="34" charset="0"/>
              </a:rPr>
              <a:t>MUST BE NO GROUND OF JUSTIFICATION E.G. PRIVATE DEFENCE, NECESSITY, OFFICIAL CAPACITY ETC. WHICH X CAN RELY ON (</a:t>
            </a:r>
            <a:r>
              <a:rPr lang="en-ZA" sz="3600" dirty="0" smtClean="0">
                <a:solidFill>
                  <a:srgbClr val="FF0000"/>
                </a:solidFill>
                <a:latin typeface="Arial" panose="020B0604020202020204" pitchFamily="34" charset="0"/>
                <a:cs typeface="Arial" panose="020B0604020202020204" pitchFamily="34" charset="0"/>
              </a:rPr>
              <a:t>REVISIT GROUNDS OF JUSTIFICATION</a:t>
            </a:r>
            <a:r>
              <a:rPr lang="en-ZA" sz="3600" dirty="0" smtClean="0">
                <a:latin typeface="Arial" panose="020B0604020202020204" pitchFamily="34" charset="0"/>
                <a:cs typeface="Arial" panose="020B0604020202020204" pitchFamily="34" charset="0"/>
              </a:rPr>
              <a:t>)</a:t>
            </a:r>
            <a:endParaRPr lang="en-ZA"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6398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latin typeface="Arial Black" panose="020B0A04020102020204" pitchFamily="34" charset="0"/>
              </a:rPr>
              <a:t>CULPABILITY</a:t>
            </a:r>
            <a:endParaRPr lang="en-ZA" dirty="0">
              <a:latin typeface="Arial Black" panose="020B0A04020102020204" pitchFamily="34" charset="0"/>
            </a:endParaRPr>
          </a:p>
        </p:txBody>
      </p:sp>
      <p:sp>
        <p:nvSpPr>
          <p:cNvPr id="3" name="Content Placeholder 2"/>
          <p:cNvSpPr>
            <a:spLocks noGrp="1"/>
          </p:cNvSpPr>
          <p:nvPr>
            <p:ph idx="1"/>
          </p:nvPr>
        </p:nvSpPr>
        <p:spPr/>
        <p:txBody>
          <a:bodyPr>
            <a:normAutofit/>
          </a:bodyPr>
          <a:lstStyle/>
          <a:p>
            <a:r>
              <a:rPr lang="en-ZA" sz="3200" b="1" dirty="0" smtClean="0"/>
              <a:t>HERE WE LOOK AT X PERSONALLY/ AT HIS MIND</a:t>
            </a:r>
          </a:p>
          <a:p>
            <a:r>
              <a:rPr lang="en-ZA" sz="3200" b="1" dirty="0" smtClean="0"/>
              <a:t>CULPABILITY IS MADE UP OF  TWO SUB-REQUIREMENTS:</a:t>
            </a:r>
          </a:p>
          <a:p>
            <a:pPr algn="just"/>
            <a:r>
              <a:rPr lang="en-ZA" sz="3200" b="1" dirty="0" smtClean="0"/>
              <a:t>CRIMINAL CAPACITY (X’S MENTAL ABILITIES – ABILITY TO APPRECIATE THE WRONGFULNESS OF HIS ACT &amp; ACT ACCORDING TO THIS APPRECIATION </a:t>
            </a:r>
          </a:p>
          <a:p>
            <a:r>
              <a:rPr lang="en-ZA" sz="3200" b="1" dirty="0" smtClean="0"/>
              <a:t>INTENTION </a:t>
            </a:r>
          </a:p>
          <a:p>
            <a:pPr marL="0" indent="0">
              <a:buNone/>
            </a:pPr>
            <a:r>
              <a:rPr lang="en-ZA" sz="3200" b="1" dirty="0" smtClean="0"/>
              <a:t>OR </a:t>
            </a:r>
          </a:p>
          <a:p>
            <a:r>
              <a:rPr lang="en-ZA" sz="3200" b="1" dirty="0" smtClean="0"/>
              <a:t>NEGLIGENCE (</a:t>
            </a:r>
            <a:r>
              <a:rPr lang="en-ZA" sz="3200" b="1" dirty="0" smtClean="0">
                <a:solidFill>
                  <a:srgbClr val="FF0000"/>
                </a:solidFill>
              </a:rPr>
              <a:t>REVISIT FORMS OF CULPABILITY</a:t>
            </a:r>
            <a:r>
              <a:rPr lang="en-ZA" sz="3200" b="1" dirty="0" smtClean="0"/>
              <a:t>)</a:t>
            </a:r>
            <a:endParaRPr lang="en-ZA" sz="3200" b="1" dirty="0"/>
          </a:p>
        </p:txBody>
      </p:sp>
    </p:spTree>
    <p:extLst>
      <p:ext uri="{BB962C8B-B14F-4D97-AF65-F5344CB8AC3E}">
        <p14:creationId xmlns:p14="http://schemas.microsoft.com/office/powerpoint/2010/main" val="1718766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panose="020B0604020202020204" pitchFamily="34" charset="0"/>
                <a:cs typeface="Arial" panose="020B0604020202020204" pitchFamily="34" charset="0"/>
              </a:rPr>
              <a:t>Grounds of Justification (Unlawfulness)</a:t>
            </a:r>
            <a:endParaRPr lang="en-ZA"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pPr>
              <a:lnSpc>
                <a:spcPct val="150000"/>
              </a:lnSpc>
              <a:spcBef>
                <a:spcPts val="0"/>
              </a:spcBef>
            </a:pPr>
            <a:r>
              <a:rPr lang="en-ZA" sz="3200" b="1" dirty="0" smtClean="0">
                <a:latin typeface="Arial" panose="020B0604020202020204" pitchFamily="34" charset="0"/>
                <a:cs typeface="Arial" panose="020B0604020202020204" pitchFamily="34" charset="0"/>
              </a:rPr>
              <a:t>Private defence</a:t>
            </a:r>
          </a:p>
          <a:p>
            <a:pPr>
              <a:lnSpc>
                <a:spcPct val="150000"/>
              </a:lnSpc>
              <a:spcBef>
                <a:spcPts val="0"/>
              </a:spcBef>
            </a:pPr>
            <a:r>
              <a:rPr lang="en-ZA" sz="3200" b="1" dirty="0" smtClean="0">
                <a:latin typeface="Arial" panose="020B0604020202020204" pitchFamily="34" charset="0"/>
                <a:cs typeface="Arial" panose="020B0604020202020204" pitchFamily="34" charset="0"/>
              </a:rPr>
              <a:t>Necessity</a:t>
            </a:r>
          </a:p>
          <a:p>
            <a:pPr>
              <a:lnSpc>
                <a:spcPct val="150000"/>
              </a:lnSpc>
              <a:spcBef>
                <a:spcPts val="0"/>
              </a:spcBef>
            </a:pPr>
            <a:r>
              <a:rPr lang="en-ZA" sz="3200" b="1" dirty="0" smtClean="0">
                <a:latin typeface="Arial" panose="020B0604020202020204" pitchFamily="34" charset="0"/>
                <a:cs typeface="Arial" panose="020B0604020202020204" pitchFamily="34" charset="0"/>
              </a:rPr>
              <a:t>Consent</a:t>
            </a:r>
          </a:p>
          <a:p>
            <a:pPr>
              <a:lnSpc>
                <a:spcPct val="150000"/>
              </a:lnSpc>
              <a:spcBef>
                <a:spcPts val="0"/>
              </a:spcBef>
            </a:pPr>
            <a:r>
              <a:rPr lang="en-ZA" sz="3200" b="1" dirty="0" smtClean="0">
                <a:latin typeface="Arial" panose="020B0604020202020204" pitchFamily="34" charset="0"/>
                <a:cs typeface="Arial" panose="020B0604020202020204" pitchFamily="34" charset="0"/>
              </a:rPr>
              <a:t>Official capacity</a:t>
            </a:r>
          </a:p>
          <a:p>
            <a:pPr>
              <a:lnSpc>
                <a:spcPct val="150000"/>
              </a:lnSpc>
              <a:spcBef>
                <a:spcPts val="0"/>
              </a:spcBef>
            </a:pPr>
            <a:r>
              <a:rPr lang="en-ZA" sz="3200" b="1" dirty="0" smtClean="0">
                <a:latin typeface="Arial" panose="020B0604020202020204" pitchFamily="34" charset="0"/>
                <a:cs typeface="Arial" panose="020B0604020202020204" pitchFamily="34" charset="0"/>
              </a:rPr>
              <a:t>Obedience to orders</a:t>
            </a:r>
            <a:endParaRPr lang="en-ZA"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16238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panose="020B0604020202020204" pitchFamily="34" charset="0"/>
                <a:cs typeface="Arial" panose="020B0604020202020204" pitchFamily="34" charset="0"/>
              </a:rPr>
              <a:t>Private defence</a:t>
            </a:r>
            <a:endParaRPr lang="en-ZA"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pPr marL="0" indent="0" algn="just">
              <a:buNone/>
            </a:pPr>
            <a:r>
              <a:rPr lang="en-US" b="1" dirty="0" smtClean="0">
                <a:latin typeface="Arial" panose="020B0604020202020204" pitchFamily="34" charset="0"/>
                <a:cs typeface="Arial" panose="020B0604020202020204" pitchFamily="34" charset="0"/>
              </a:rPr>
              <a:t>DEFINITION:</a:t>
            </a:r>
          </a:p>
          <a:p>
            <a:pPr marL="0" indent="0" algn="just">
              <a:buNone/>
            </a:pPr>
            <a:r>
              <a:rPr lang="en-US" sz="3200" b="1" dirty="0" smtClean="0">
                <a:latin typeface="Arial" panose="020B0604020202020204" pitchFamily="34" charset="0"/>
                <a:cs typeface="Arial" panose="020B0604020202020204" pitchFamily="34" charset="0"/>
              </a:rPr>
              <a:t>A </a:t>
            </a:r>
            <a:r>
              <a:rPr lang="en-US" sz="3200" b="1" dirty="0">
                <a:latin typeface="Arial" panose="020B0604020202020204" pitchFamily="34" charset="0"/>
                <a:cs typeface="Arial" panose="020B0604020202020204" pitchFamily="34" charset="0"/>
              </a:rPr>
              <a:t>person acts in private </a:t>
            </a:r>
            <a:r>
              <a:rPr lang="en-US" sz="3200" b="1" dirty="0" err="1" smtClean="0">
                <a:latin typeface="Arial" panose="020B0604020202020204" pitchFamily="34" charset="0"/>
                <a:cs typeface="Arial" panose="020B0604020202020204" pitchFamily="34" charset="0"/>
              </a:rPr>
              <a:t>defence</a:t>
            </a:r>
            <a:r>
              <a:rPr lang="en-US" sz="3200" b="1" dirty="0" smtClean="0">
                <a:latin typeface="Arial" panose="020B0604020202020204" pitchFamily="34" charset="0"/>
                <a:cs typeface="Arial" panose="020B0604020202020204" pitchFamily="34" charset="0"/>
              </a:rPr>
              <a:t> and </a:t>
            </a:r>
            <a:r>
              <a:rPr lang="en-US" sz="3200" b="1" dirty="0">
                <a:latin typeface="Arial" panose="020B0604020202020204" pitchFamily="34" charset="0"/>
                <a:cs typeface="Arial" panose="020B0604020202020204" pitchFamily="34" charset="0"/>
              </a:rPr>
              <a:t>his conduct is therefore lawful </a:t>
            </a:r>
            <a:r>
              <a:rPr lang="en-US" sz="3200" b="1" dirty="0" smtClean="0">
                <a:latin typeface="Arial" panose="020B0604020202020204" pitchFamily="34" charset="0"/>
                <a:cs typeface="Arial" panose="020B0604020202020204" pitchFamily="34" charset="0"/>
              </a:rPr>
              <a:t>if </a:t>
            </a:r>
            <a:r>
              <a:rPr lang="en-US" sz="3200" b="1" dirty="0">
                <a:latin typeface="Arial" panose="020B0604020202020204" pitchFamily="34" charset="0"/>
                <a:cs typeface="Arial" panose="020B0604020202020204" pitchFamily="34" charset="0"/>
              </a:rPr>
              <a:t>he </a:t>
            </a:r>
            <a:r>
              <a:rPr lang="en-US" sz="3200" b="1" dirty="0" smtClean="0">
                <a:latin typeface="Arial" panose="020B0604020202020204" pitchFamily="34" charset="0"/>
                <a:cs typeface="Arial" panose="020B0604020202020204" pitchFamily="34" charset="0"/>
              </a:rPr>
              <a:t>uses force </a:t>
            </a:r>
            <a:r>
              <a:rPr lang="en-US" sz="3200" b="1" dirty="0">
                <a:latin typeface="Arial" panose="020B0604020202020204" pitchFamily="34" charset="0"/>
                <a:cs typeface="Arial" panose="020B0604020202020204" pitchFamily="34" charset="0"/>
              </a:rPr>
              <a:t>to repel an unlawful attack that has already commenced, or that </a:t>
            </a:r>
            <a:r>
              <a:rPr lang="en-US" sz="3200" b="1" dirty="0" smtClean="0">
                <a:latin typeface="Arial" panose="020B0604020202020204" pitchFamily="34" charset="0"/>
                <a:cs typeface="Arial" panose="020B0604020202020204" pitchFamily="34" charset="0"/>
              </a:rPr>
              <a:t>immediately threatens </a:t>
            </a:r>
            <a:r>
              <a:rPr lang="en-US" sz="3200" b="1" dirty="0">
                <a:latin typeface="Arial" panose="020B0604020202020204" pitchFamily="34" charset="0"/>
                <a:cs typeface="Arial" panose="020B0604020202020204" pitchFamily="34" charset="0"/>
              </a:rPr>
              <a:t>his or somebody else’s life, bodily integrity, property or other </a:t>
            </a:r>
            <a:r>
              <a:rPr lang="en-US" sz="3200" b="1" dirty="0" smtClean="0">
                <a:latin typeface="Arial" panose="020B0604020202020204" pitchFamily="34" charset="0"/>
                <a:cs typeface="Arial" panose="020B0604020202020204" pitchFamily="34" charset="0"/>
              </a:rPr>
              <a:t>interest that </a:t>
            </a:r>
            <a:r>
              <a:rPr lang="en-US" sz="3200" b="1" dirty="0">
                <a:latin typeface="Arial" panose="020B0604020202020204" pitchFamily="34" charset="0"/>
                <a:cs typeface="Arial" panose="020B0604020202020204" pitchFamily="34" charset="0"/>
              </a:rPr>
              <a:t>ought to be protected by the law, provided the defensive action is </a:t>
            </a:r>
            <a:r>
              <a:rPr lang="en-US" sz="3200" b="1" dirty="0" smtClean="0">
                <a:latin typeface="Arial" panose="020B0604020202020204" pitchFamily="34" charset="0"/>
                <a:cs typeface="Arial" panose="020B0604020202020204" pitchFamily="34" charset="0"/>
              </a:rPr>
              <a:t>necessary to </a:t>
            </a:r>
            <a:r>
              <a:rPr lang="en-US" sz="3200" b="1" dirty="0">
                <a:latin typeface="Arial" panose="020B0604020202020204" pitchFamily="34" charset="0"/>
                <a:cs typeface="Arial" panose="020B0604020202020204" pitchFamily="34" charset="0"/>
              </a:rPr>
              <a:t>protect the threatened interest, is directed against the attacker, and is no </a:t>
            </a:r>
            <a:r>
              <a:rPr lang="en-US" sz="3200" b="1" dirty="0" smtClean="0">
                <a:latin typeface="Arial" panose="020B0604020202020204" pitchFamily="34" charset="0"/>
                <a:cs typeface="Arial" panose="020B0604020202020204" pitchFamily="34" charset="0"/>
              </a:rPr>
              <a:t>more harmful </a:t>
            </a:r>
            <a:r>
              <a:rPr lang="en-US" sz="3200" b="1" dirty="0">
                <a:latin typeface="Arial" panose="020B0604020202020204" pitchFamily="34" charset="0"/>
                <a:cs typeface="Arial" panose="020B0604020202020204" pitchFamily="34" charset="0"/>
              </a:rPr>
              <a:t>than is necessary to ward off the attack.</a:t>
            </a:r>
            <a:endParaRPr lang="en-ZA"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15872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Private </a:t>
            </a:r>
            <a:r>
              <a:rPr lang="en-ZA" b="1" dirty="0" smtClean="0">
                <a:latin typeface="Arial" panose="020B0604020202020204" pitchFamily="34" charset="0"/>
                <a:cs typeface="Arial" panose="020B0604020202020204" pitchFamily="34" charset="0"/>
              </a:rPr>
              <a:t>defence (continued)</a:t>
            </a:r>
            <a:endParaRPr lang="en-ZA" dirty="0"/>
          </a:p>
        </p:txBody>
      </p:sp>
      <p:sp>
        <p:nvSpPr>
          <p:cNvPr id="3" name="Content Placeholder 2"/>
          <p:cNvSpPr>
            <a:spLocks noGrp="1"/>
          </p:cNvSpPr>
          <p:nvPr>
            <p:ph idx="1"/>
          </p:nvPr>
        </p:nvSpPr>
        <p:spPr>
          <a:xfrm>
            <a:off x="409303" y="1463040"/>
            <a:ext cx="11443063" cy="4713923"/>
          </a:xfrm>
        </p:spPr>
        <p:txBody>
          <a:bodyPr>
            <a:noAutofit/>
          </a:bodyPr>
          <a:lstStyle/>
          <a:p>
            <a:pPr marL="0" indent="0">
              <a:lnSpc>
                <a:spcPct val="100000"/>
              </a:lnSpc>
              <a:spcBef>
                <a:spcPts val="0"/>
              </a:spcBef>
              <a:buNone/>
            </a:pPr>
            <a:r>
              <a:rPr lang="en-ZA" sz="2400" b="1" dirty="0">
                <a:cs typeface="Arial" panose="020B0604020202020204" pitchFamily="34" charset="0"/>
              </a:rPr>
              <a:t>(1</a:t>
            </a:r>
            <a:r>
              <a:rPr lang="en-ZA" b="1" dirty="0">
                <a:cs typeface="Arial" panose="020B0604020202020204" pitchFamily="34" charset="0"/>
              </a:rPr>
              <a:t>) Requirements of attack</a:t>
            </a:r>
          </a:p>
          <a:p>
            <a:pPr>
              <a:lnSpc>
                <a:spcPct val="100000"/>
              </a:lnSpc>
              <a:spcBef>
                <a:spcPts val="0"/>
              </a:spcBef>
            </a:pPr>
            <a:r>
              <a:rPr lang="en-ZA" dirty="0">
                <a:cs typeface="Arial" panose="020B0604020202020204" pitchFamily="34" charset="0"/>
              </a:rPr>
              <a:t>The attack</a:t>
            </a:r>
          </a:p>
          <a:p>
            <a:pPr>
              <a:lnSpc>
                <a:spcPct val="100000"/>
              </a:lnSpc>
              <a:spcBef>
                <a:spcPts val="0"/>
              </a:spcBef>
            </a:pPr>
            <a:r>
              <a:rPr lang="en-ZA" dirty="0">
                <a:cs typeface="Arial" panose="020B0604020202020204" pitchFamily="34" charset="0"/>
              </a:rPr>
              <a:t>(a) must be </a:t>
            </a:r>
            <a:r>
              <a:rPr lang="en-ZA" b="1" dirty="0">
                <a:cs typeface="Arial" panose="020B0604020202020204" pitchFamily="34" charset="0"/>
              </a:rPr>
              <a:t>unlawful</a:t>
            </a:r>
          </a:p>
          <a:p>
            <a:pPr>
              <a:lnSpc>
                <a:spcPct val="100000"/>
              </a:lnSpc>
              <a:spcBef>
                <a:spcPts val="0"/>
              </a:spcBef>
            </a:pPr>
            <a:r>
              <a:rPr lang="en-US" dirty="0">
                <a:cs typeface="Arial" panose="020B0604020202020204" pitchFamily="34" charset="0"/>
              </a:rPr>
              <a:t>(b) must be </a:t>
            </a:r>
            <a:r>
              <a:rPr lang="en-US" b="1" dirty="0">
                <a:cs typeface="Arial" panose="020B0604020202020204" pitchFamily="34" charset="0"/>
              </a:rPr>
              <a:t>against interests that ought to be protected</a:t>
            </a:r>
          </a:p>
          <a:p>
            <a:pPr>
              <a:lnSpc>
                <a:spcPct val="100000"/>
              </a:lnSpc>
              <a:spcBef>
                <a:spcPts val="0"/>
              </a:spcBef>
            </a:pPr>
            <a:r>
              <a:rPr lang="en-US" dirty="0">
                <a:cs typeface="Arial" panose="020B0604020202020204" pitchFamily="34" charset="0"/>
              </a:rPr>
              <a:t>(c) must be </a:t>
            </a:r>
            <a:r>
              <a:rPr lang="en-US" b="1" dirty="0">
                <a:cs typeface="Arial" panose="020B0604020202020204" pitchFamily="34" charset="0"/>
              </a:rPr>
              <a:t>threatening, </a:t>
            </a:r>
            <a:r>
              <a:rPr lang="en-US" dirty="0">
                <a:cs typeface="Arial" panose="020B0604020202020204" pitchFamily="34" charset="0"/>
              </a:rPr>
              <a:t>but not yet completed</a:t>
            </a:r>
          </a:p>
          <a:p>
            <a:pPr marL="0" indent="0">
              <a:lnSpc>
                <a:spcPct val="100000"/>
              </a:lnSpc>
              <a:spcBef>
                <a:spcPts val="0"/>
              </a:spcBef>
              <a:buNone/>
            </a:pPr>
            <a:r>
              <a:rPr lang="en-ZA" b="1" dirty="0">
                <a:cs typeface="Arial" panose="020B0604020202020204" pitchFamily="34" charset="0"/>
              </a:rPr>
              <a:t>(2) Requirements of defence</a:t>
            </a:r>
          </a:p>
          <a:p>
            <a:pPr>
              <a:lnSpc>
                <a:spcPct val="100000"/>
              </a:lnSpc>
              <a:spcBef>
                <a:spcPts val="0"/>
              </a:spcBef>
            </a:pPr>
            <a:r>
              <a:rPr lang="en-ZA" dirty="0">
                <a:cs typeface="Arial" panose="020B0604020202020204" pitchFamily="34" charset="0"/>
              </a:rPr>
              <a:t>The defensive action</a:t>
            </a:r>
          </a:p>
          <a:p>
            <a:pPr>
              <a:lnSpc>
                <a:spcPct val="100000"/>
              </a:lnSpc>
              <a:spcBef>
                <a:spcPts val="0"/>
              </a:spcBef>
            </a:pPr>
            <a:r>
              <a:rPr lang="en-US" dirty="0">
                <a:cs typeface="Arial" panose="020B0604020202020204" pitchFamily="34" charset="0"/>
              </a:rPr>
              <a:t>(a) must be directed </a:t>
            </a:r>
            <a:r>
              <a:rPr lang="en-US" b="1" dirty="0">
                <a:cs typeface="Arial" panose="020B0604020202020204" pitchFamily="34" charset="0"/>
              </a:rPr>
              <a:t>against the attacker</a:t>
            </a:r>
          </a:p>
          <a:p>
            <a:pPr>
              <a:lnSpc>
                <a:spcPct val="100000"/>
              </a:lnSpc>
              <a:spcBef>
                <a:spcPts val="0"/>
              </a:spcBef>
            </a:pPr>
            <a:r>
              <a:rPr lang="en-ZA" dirty="0">
                <a:cs typeface="Arial" panose="020B0604020202020204" pitchFamily="34" charset="0"/>
              </a:rPr>
              <a:t>(b) must be </a:t>
            </a:r>
            <a:r>
              <a:rPr lang="en-ZA" b="1" dirty="0">
                <a:cs typeface="Arial" panose="020B0604020202020204" pitchFamily="34" charset="0"/>
              </a:rPr>
              <a:t>necessary</a:t>
            </a:r>
          </a:p>
          <a:p>
            <a:pPr>
              <a:lnSpc>
                <a:spcPct val="100000"/>
              </a:lnSpc>
              <a:spcBef>
                <a:spcPts val="0"/>
              </a:spcBef>
            </a:pPr>
            <a:r>
              <a:rPr lang="en-US" dirty="0">
                <a:cs typeface="Arial" panose="020B0604020202020204" pitchFamily="34" charset="0"/>
              </a:rPr>
              <a:t>(c) must stand in </a:t>
            </a:r>
            <a:r>
              <a:rPr lang="en-US" b="1" dirty="0">
                <a:cs typeface="Arial" panose="020B0604020202020204" pitchFamily="34" charset="0"/>
              </a:rPr>
              <a:t>a reasonable relationship to the attack</a:t>
            </a:r>
          </a:p>
          <a:p>
            <a:pPr>
              <a:lnSpc>
                <a:spcPct val="100000"/>
              </a:lnSpc>
              <a:spcBef>
                <a:spcPts val="0"/>
              </a:spcBef>
            </a:pPr>
            <a:r>
              <a:rPr lang="en-ZA" dirty="0">
                <a:cs typeface="Arial" panose="020B0604020202020204" pitchFamily="34" charset="0"/>
              </a:rPr>
              <a:t>(d) must </a:t>
            </a:r>
            <a:r>
              <a:rPr lang="en-ZA" dirty="0" smtClean="0">
                <a:cs typeface="Arial" panose="020B0604020202020204" pitchFamily="34" charset="0"/>
              </a:rPr>
              <a:t>be reasonable</a:t>
            </a:r>
            <a:endParaRPr lang="en-ZA" dirty="0">
              <a:cs typeface="Arial" panose="020B0604020202020204" pitchFamily="34" charset="0"/>
            </a:endParaRPr>
          </a:p>
        </p:txBody>
      </p:sp>
    </p:spTree>
    <p:extLst>
      <p:ext uri="{BB962C8B-B14F-4D97-AF65-F5344CB8AC3E}">
        <p14:creationId xmlns:p14="http://schemas.microsoft.com/office/powerpoint/2010/main" val="3475902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panose="020B0604020202020204" pitchFamily="34" charset="0"/>
                <a:cs typeface="Arial" panose="020B0604020202020204" pitchFamily="34" charset="0"/>
              </a:rPr>
              <a:t>Private defence (continued)</a:t>
            </a:r>
            <a:endParaRPr lang="en-ZA"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lgn="just"/>
            <a:r>
              <a:rPr lang="en-ZA" sz="4400" b="1" dirty="0" smtClean="0">
                <a:solidFill>
                  <a:srgbClr val="FF0000"/>
                </a:solidFill>
                <a:cs typeface="Arial" panose="020B0604020202020204" pitchFamily="34" charset="0"/>
              </a:rPr>
              <a:t>Q</a:t>
            </a:r>
            <a:r>
              <a:rPr lang="en-ZA" sz="4400" dirty="0" smtClean="0">
                <a:solidFill>
                  <a:srgbClr val="FF0000"/>
                </a:solidFill>
                <a:cs typeface="Arial" panose="020B0604020202020204" pitchFamily="34" charset="0"/>
              </a:rPr>
              <a:t>:</a:t>
            </a:r>
            <a:r>
              <a:rPr lang="en-ZA" sz="4400" b="1" u="sng" dirty="0">
                <a:solidFill>
                  <a:srgbClr val="FF0000"/>
                </a:solidFill>
                <a:cs typeface="Arial" panose="020B0604020202020204" pitchFamily="34" charset="0"/>
              </a:rPr>
              <a:t>State the requirements with which the attack as well as the act of defence must comply in order to form the basis of a successful plea of private defence. In your answer you only have to </a:t>
            </a:r>
            <a:r>
              <a:rPr lang="en-ZA" sz="4400" b="1" i="1" u="sng" dirty="0">
                <a:solidFill>
                  <a:srgbClr val="FF0000"/>
                </a:solidFill>
                <a:cs typeface="Arial" panose="020B0604020202020204" pitchFamily="34" charset="0"/>
              </a:rPr>
              <a:t>list</a:t>
            </a:r>
            <a:r>
              <a:rPr lang="en-ZA" sz="4400" b="1" u="sng" dirty="0">
                <a:solidFill>
                  <a:srgbClr val="FF0000"/>
                </a:solidFill>
                <a:cs typeface="Arial" panose="020B0604020202020204" pitchFamily="34" charset="0"/>
              </a:rPr>
              <a:t> the requirements of the attack and the defence, not discuss them</a:t>
            </a:r>
            <a:r>
              <a:rPr lang="en-ZA" sz="4400" b="1" dirty="0" smtClean="0">
                <a:solidFill>
                  <a:srgbClr val="FF0000"/>
                </a:solidFill>
                <a:cs typeface="Arial" panose="020B0604020202020204" pitchFamily="34" charset="0"/>
              </a:rPr>
              <a:t>.</a:t>
            </a:r>
            <a:r>
              <a:rPr lang="en-ZA" sz="4400" b="1" dirty="0" smtClean="0"/>
              <a:t>	</a:t>
            </a:r>
            <a:r>
              <a:rPr lang="en-ZA" sz="4000" b="1" dirty="0" smtClean="0"/>
              <a:t>		</a:t>
            </a:r>
            <a:r>
              <a:rPr lang="en-ZA" sz="4000" b="1" dirty="0" smtClean="0">
                <a:solidFill>
                  <a:srgbClr val="FF0000"/>
                </a:solidFill>
              </a:rPr>
              <a:t>[</a:t>
            </a:r>
            <a:r>
              <a:rPr lang="en-ZA" sz="4000" b="1" dirty="0">
                <a:solidFill>
                  <a:srgbClr val="FF0000"/>
                </a:solidFill>
              </a:rPr>
              <a:t>7]</a:t>
            </a:r>
            <a:endParaRPr lang="en-ZA" sz="4000" dirty="0">
              <a:solidFill>
                <a:srgbClr val="FF0000"/>
              </a:solidFill>
            </a:endParaRPr>
          </a:p>
          <a:p>
            <a:endParaRPr lang="en-ZA" sz="4000" dirty="0"/>
          </a:p>
        </p:txBody>
      </p:sp>
    </p:spTree>
    <p:extLst>
      <p:ext uri="{BB962C8B-B14F-4D97-AF65-F5344CB8AC3E}">
        <p14:creationId xmlns:p14="http://schemas.microsoft.com/office/powerpoint/2010/main" val="2864145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Private defence (continued)</a:t>
            </a:r>
            <a:endParaRPr lang="en-ZA" dirty="0"/>
          </a:p>
        </p:txBody>
      </p:sp>
      <p:sp>
        <p:nvSpPr>
          <p:cNvPr id="3" name="Content Placeholder 2"/>
          <p:cNvSpPr>
            <a:spLocks noGrp="1"/>
          </p:cNvSpPr>
          <p:nvPr>
            <p:ph idx="1"/>
          </p:nvPr>
        </p:nvSpPr>
        <p:spPr/>
        <p:txBody>
          <a:bodyPr>
            <a:normAutofit fontScale="85000" lnSpcReduction="20000"/>
          </a:bodyPr>
          <a:lstStyle/>
          <a:p>
            <a:pPr marL="0" indent="0">
              <a:buNone/>
            </a:pPr>
            <a:r>
              <a:rPr lang="en-ZA" b="1" dirty="0" smtClean="0">
                <a:solidFill>
                  <a:srgbClr val="FF0000"/>
                </a:solidFill>
                <a:cs typeface="Arial" panose="020B0604020202020204" pitchFamily="34" charset="0"/>
              </a:rPr>
              <a:t>NB: YOU  ONLY HAD TO LIST THE REQUIREMENTS!!!</a:t>
            </a:r>
          </a:p>
          <a:p>
            <a:pPr marL="0" indent="0">
              <a:buNone/>
            </a:pPr>
            <a:r>
              <a:rPr lang="en-ZA" sz="2600" b="1" dirty="0" smtClean="0">
                <a:solidFill>
                  <a:srgbClr val="FF0000"/>
                </a:solidFill>
                <a:cs typeface="Arial" panose="020B0604020202020204" pitchFamily="34" charset="0"/>
              </a:rPr>
              <a:t>(</a:t>
            </a:r>
            <a:r>
              <a:rPr lang="en-ZA" sz="2600" b="1" dirty="0">
                <a:solidFill>
                  <a:srgbClr val="FF0000"/>
                </a:solidFill>
                <a:cs typeface="Arial" panose="020B0604020202020204" pitchFamily="34" charset="0"/>
              </a:rPr>
              <a:t>1) Requirements of attack</a:t>
            </a:r>
          </a:p>
          <a:p>
            <a:r>
              <a:rPr lang="en-ZA" sz="2600" dirty="0">
                <a:solidFill>
                  <a:srgbClr val="FF0000"/>
                </a:solidFill>
                <a:cs typeface="Arial" panose="020B0604020202020204" pitchFamily="34" charset="0"/>
              </a:rPr>
              <a:t>The attack</a:t>
            </a:r>
          </a:p>
          <a:p>
            <a:r>
              <a:rPr lang="en-ZA" sz="2600" dirty="0">
                <a:solidFill>
                  <a:srgbClr val="FF0000"/>
                </a:solidFill>
                <a:cs typeface="Arial" panose="020B0604020202020204" pitchFamily="34" charset="0"/>
              </a:rPr>
              <a:t>(a) must be </a:t>
            </a:r>
            <a:r>
              <a:rPr lang="en-ZA" sz="2600" b="1" dirty="0">
                <a:solidFill>
                  <a:srgbClr val="FF0000"/>
                </a:solidFill>
                <a:cs typeface="Arial" panose="020B0604020202020204" pitchFamily="34" charset="0"/>
              </a:rPr>
              <a:t>unlawful</a:t>
            </a:r>
          </a:p>
          <a:p>
            <a:r>
              <a:rPr lang="en-US" sz="2600" dirty="0">
                <a:solidFill>
                  <a:srgbClr val="FF0000"/>
                </a:solidFill>
                <a:cs typeface="Arial" panose="020B0604020202020204" pitchFamily="34" charset="0"/>
              </a:rPr>
              <a:t>(b) must be </a:t>
            </a:r>
            <a:r>
              <a:rPr lang="en-US" sz="2600" b="1" dirty="0">
                <a:solidFill>
                  <a:srgbClr val="FF0000"/>
                </a:solidFill>
                <a:cs typeface="Arial" panose="020B0604020202020204" pitchFamily="34" charset="0"/>
              </a:rPr>
              <a:t>against interests that ought to be protected</a:t>
            </a:r>
          </a:p>
          <a:p>
            <a:r>
              <a:rPr lang="en-US" sz="2600" dirty="0">
                <a:solidFill>
                  <a:srgbClr val="FF0000"/>
                </a:solidFill>
                <a:cs typeface="Arial" panose="020B0604020202020204" pitchFamily="34" charset="0"/>
              </a:rPr>
              <a:t>(c) must be </a:t>
            </a:r>
            <a:r>
              <a:rPr lang="en-US" sz="2600" b="1" dirty="0">
                <a:solidFill>
                  <a:srgbClr val="FF0000"/>
                </a:solidFill>
                <a:cs typeface="Arial" panose="020B0604020202020204" pitchFamily="34" charset="0"/>
              </a:rPr>
              <a:t>threatening, </a:t>
            </a:r>
            <a:r>
              <a:rPr lang="en-US" sz="2600" dirty="0">
                <a:solidFill>
                  <a:srgbClr val="FF0000"/>
                </a:solidFill>
                <a:cs typeface="Arial" panose="020B0604020202020204" pitchFamily="34" charset="0"/>
              </a:rPr>
              <a:t>but not yet completed</a:t>
            </a:r>
          </a:p>
          <a:p>
            <a:pPr marL="0" indent="0">
              <a:buNone/>
            </a:pPr>
            <a:r>
              <a:rPr lang="en-ZA" sz="2600" b="1" dirty="0">
                <a:solidFill>
                  <a:srgbClr val="FF0000"/>
                </a:solidFill>
                <a:cs typeface="Arial" panose="020B0604020202020204" pitchFamily="34" charset="0"/>
              </a:rPr>
              <a:t>(2) Requirements of defence</a:t>
            </a:r>
          </a:p>
          <a:p>
            <a:r>
              <a:rPr lang="en-ZA" sz="2600" dirty="0">
                <a:solidFill>
                  <a:srgbClr val="FF0000"/>
                </a:solidFill>
                <a:cs typeface="Arial" panose="020B0604020202020204" pitchFamily="34" charset="0"/>
              </a:rPr>
              <a:t>The defensive action</a:t>
            </a:r>
          </a:p>
          <a:p>
            <a:r>
              <a:rPr lang="en-US" sz="2600" dirty="0">
                <a:solidFill>
                  <a:srgbClr val="FF0000"/>
                </a:solidFill>
                <a:cs typeface="Arial" panose="020B0604020202020204" pitchFamily="34" charset="0"/>
              </a:rPr>
              <a:t>(a) must be directed </a:t>
            </a:r>
            <a:r>
              <a:rPr lang="en-US" sz="2600" b="1" dirty="0">
                <a:solidFill>
                  <a:srgbClr val="FF0000"/>
                </a:solidFill>
                <a:cs typeface="Arial" panose="020B0604020202020204" pitchFamily="34" charset="0"/>
              </a:rPr>
              <a:t>against the attacker</a:t>
            </a:r>
          </a:p>
          <a:p>
            <a:r>
              <a:rPr lang="en-ZA" sz="2600" dirty="0">
                <a:solidFill>
                  <a:srgbClr val="FF0000"/>
                </a:solidFill>
                <a:cs typeface="Arial" panose="020B0604020202020204" pitchFamily="34" charset="0"/>
              </a:rPr>
              <a:t>(b) must be </a:t>
            </a:r>
            <a:r>
              <a:rPr lang="en-ZA" sz="2600" b="1" dirty="0">
                <a:solidFill>
                  <a:srgbClr val="FF0000"/>
                </a:solidFill>
                <a:cs typeface="Arial" panose="020B0604020202020204" pitchFamily="34" charset="0"/>
              </a:rPr>
              <a:t>necessary</a:t>
            </a:r>
          </a:p>
          <a:p>
            <a:r>
              <a:rPr lang="en-US" sz="2600" dirty="0">
                <a:solidFill>
                  <a:srgbClr val="FF0000"/>
                </a:solidFill>
                <a:cs typeface="Arial" panose="020B0604020202020204" pitchFamily="34" charset="0"/>
              </a:rPr>
              <a:t>(c) must stand in </a:t>
            </a:r>
            <a:r>
              <a:rPr lang="en-US" sz="2600" b="1" dirty="0">
                <a:solidFill>
                  <a:srgbClr val="FF0000"/>
                </a:solidFill>
                <a:cs typeface="Arial" panose="020B0604020202020204" pitchFamily="34" charset="0"/>
              </a:rPr>
              <a:t>a reasonable relationship to the attack</a:t>
            </a:r>
          </a:p>
          <a:p>
            <a:r>
              <a:rPr lang="en-ZA" sz="2600" dirty="0">
                <a:solidFill>
                  <a:srgbClr val="FF0000"/>
                </a:solidFill>
                <a:cs typeface="Arial" panose="020B0604020202020204" pitchFamily="34" charset="0"/>
              </a:rPr>
              <a:t>(d) must </a:t>
            </a:r>
            <a:r>
              <a:rPr lang="en-ZA" sz="2600" dirty="0" smtClean="0">
                <a:solidFill>
                  <a:srgbClr val="FF0000"/>
                </a:solidFill>
                <a:cs typeface="Arial" panose="020B0604020202020204" pitchFamily="34" charset="0"/>
              </a:rPr>
              <a:t>be reasonable</a:t>
            </a:r>
            <a:endParaRPr lang="en-ZA" sz="2600" dirty="0">
              <a:solidFill>
                <a:srgbClr val="FF0000"/>
              </a:solidFill>
              <a:cs typeface="Arial" panose="020B0604020202020204" pitchFamily="34" charset="0"/>
            </a:endParaRPr>
          </a:p>
          <a:p>
            <a:endParaRPr lang="en-ZA" dirty="0">
              <a:solidFill>
                <a:srgbClr val="FF0000"/>
              </a:solidFill>
              <a:cs typeface="Arial" panose="020B0604020202020204" pitchFamily="34" charset="0"/>
            </a:endParaRPr>
          </a:p>
          <a:p>
            <a:endParaRPr lang="en-ZA" dirty="0"/>
          </a:p>
        </p:txBody>
      </p:sp>
    </p:spTree>
    <p:extLst>
      <p:ext uri="{BB962C8B-B14F-4D97-AF65-F5344CB8AC3E}">
        <p14:creationId xmlns:p14="http://schemas.microsoft.com/office/powerpoint/2010/main" val="26212081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panose="020B0604020202020204" pitchFamily="34" charset="0"/>
                <a:cs typeface="Arial" panose="020B0604020202020204" pitchFamily="34" charset="0"/>
              </a:rPr>
              <a:t>Necessity</a:t>
            </a:r>
            <a:endParaRPr lang="en-ZA"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pPr marL="0" indent="0" algn="just">
              <a:buNone/>
            </a:pPr>
            <a:r>
              <a:rPr lang="en-ZA" b="1" dirty="0" smtClean="0">
                <a:latin typeface="Arial" panose="020B0604020202020204" pitchFamily="34" charset="0"/>
                <a:cs typeface="Arial" panose="020B0604020202020204" pitchFamily="34" charset="0"/>
              </a:rPr>
              <a:t>DEFINITION: </a:t>
            </a:r>
            <a:r>
              <a:rPr lang="en-US" b="1" dirty="0">
                <a:latin typeface="Arial" panose="020B0604020202020204" pitchFamily="34" charset="0"/>
                <a:cs typeface="Arial" panose="020B0604020202020204" pitchFamily="34" charset="0"/>
              </a:rPr>
              <a:t>A person acts out of </a:t>
            </a:r>
            <a:r>
              <a:rPr lang="en-US" b="1" dirty="0" smtClean="0">
                <a:latin typeface="Arial" panose="020B0604020202020204" pitchFamily="34" charset="0"/>
                <a:cs typeface="Arial" panose="020B0604020202020204" pitchFamily="34" charset="0"/>
              </a:rPr>
              <a:t>necessity </a:t>
            </a:r>
            <a:r>
              <a:rPr lang="en-US" b="1" dirty="0">
                <a:latin typeface="Arial" panose="020B0604020202020204" pitchFamily="34" charset="0"/>
                <a:cs typeface="Arial" panose="020B0604020202020204" pitchFamily="34" charset="0"/>
              </a:rPr>
              <a:t>and her conduct is therefore lawful </a:t>
            </a:r>
            <a:r>
              <a:rPr lang="en-US" b="1" dirty="0" smtClean="0">
                <a:latin typeface="Arial" panose="020B0604020202020204" pitchFamily="34" charset="0"/>
                <a:cs typeface="Arial" panose="020B0604020202020204" pitchFamily="34" charset="0"/>
              </a:rPr>
              <a:t>if </a:t>
            </a:r>
            <a:r>
              <a:rPr lang="en-US" b="1" dirty="0">
                <a:latin typeface="Arial" panose="020B0604020202020204" pitchFamily="34" charset="0"/>
                <a:cs typeface="Arial" panose="020B0604020202020204" pitchFamily="34" charset="0"/>
              </a:rPr>
              <a:t>she </a:t>
            </a:r>
            <a:r>
              <a:rPr lang="en-US" b="1" dirty="0" smtClean="0">
                <a:latin typeface="Arial" panose="020B0604020202020204" pitchFamily="34" charset="0"/>
                <a:cs typeface="Arial" panose="020B0604020202020204" pitchFamily="34" charset="0"/>
              </a:rPr>
              <a:t>acts in </a:t>
            </a:r>
            <a:r>
              <a:rPr lang="en-US" b="1" dirty="0">
                <a:latin typeface="Arial" panose="020B0604020202020204" pitchFamily="34" charset="0"/>
                <a:cs typeface="Arial" panose="020B0604020202020204" pitchFamily="34" charset="0"/>
              </a:rPr>
              <a:t>the protection of her own or somebody else’s life, physical integrity, </a:t>
            </a:r>
            <a:r>
              <a:rPr lang="en-US" b="1" dirty="0" smtClean="0">
                <a:latin typeface="Arial" panose="020B0604020202020204" pitchFamily="34" charset="0"/>
                <a:cs typeface="Arial" panose="020B0604020202020204" pitchFamily="34" charset="0"/>
              </a:rPr>
              <a:t>property, or </a:t>
            </a:r>
            <a:r>
              <a:rPr lang="en-US" b="1" dirty="0">
                <a:latin typeface="Arial" panose="020B0604020202020204" pitchFamily="34" charset="0"/>
                <a:cs typeface="Arial" panose="020B0604020202020204" pitchFamily="34" charset="0"/>
              </a:rPr>
              <a:t>other legally </a:t>
            </a:r>
            <a:r>
              <a:rPr lang="en-US" b="1" dirty="0" err="1">
                <a:latin typeface="Arial" panose="020B0604020202020204" pitchFamily="34" charset="0"/>
                <a:cs typeface="Arial" panose="020B0604020202020204" pitchFamily="34" charset="0"/>
              </a:rPr>
              <a:t>recognised</a:t>
            </a:r>
            <a:r>
              <a:rPr lang="en-US" b="1" dirty="0">
                <a:latin typeface="Arial" panose="020B0604020202020204" pitchFamily="34" charset="0"/>
                <a:cs typeface="Arial" panose="020B0604020202020204" pitchFamily="34" charset="0"/>
              </a:rPr>
              <a:t> interest that is endangered by a threat of harm that </a:t>
            </a:r>
            <a:r>
              <a:rPr lang="en-US" b="1" dirty="0" smtClean="0">
                <a:latin typeface="Arial" panose="020B0604020202020204" pitchFamily="34" charset="0"/>
                <a:cs typeface="Arial" panose="020B0604020202020204" pitchFamily="34" charset="0"/>
              </a:rPr>
              <a:t>has already </a:t>
            </a:r>
            <a:r>
              <a:rPr lang="en-US" b="1" dirty="0">
                <a:latin typeface="Arial" panose="020B0604020202020204" pitchFamily="34" charset="0"/>
                <a:cs typeface="Arial" panose="020B0604020202020204" pitchFamily="34" charset="0"/>
              </a:rPr>
              <a:t>begun or is immediately threatening and cannot be averted in any </a:t>
            </a:r>
            <a:r>
              <a:rPr lang="en-US" b="1" dirty="0" smtClean="0">
                <a:latin typeface="Arial" panose="020B0604020202020204" pitchFamily="34" charset="0"/>
                <a:cs typeface="Arial" panose="020B0604020202020204" pitchFamily="34" charset="0"/>
              </a:rPr>
              <a:t>other way. Provided </a:t>
            </a:r>
            <a:r>
              <a:rPr lang="en-US" b="1" dirty="0">
                <a:latin typeface="Arial" panose="020B0604020202020204" pitchFamily="34" charset="0"/>
                <a:cs typeface="Arial" panose="020B0604020202020204" pitchFamily="34" charset="0"/>
              </a:rPr>
              <a:t>that the person who relies on the necessity is not legally </a:t>
            </a:r>
            <a:r>
              <a:rPr lang="en-US" b="1" dirty="0" smtClean="0">
                <a:latin typeface="Arial" panose="020B0604020202020204" pitchFamily="34" charset="0"/>
                <a:cs typeface="Arial" panose="020B0604020202020204" pitchFamily="34" charset="0"/>
              </a:rPr>
              <a:t>compelled to </a:t>
            </a:r>
            <a:r>
              <a:rPr lang="en-US" b="1" dirty="0">
                <a:latin typeface="Arial" panose="020B0604020202020204" pitchFamily="34" charset="0"/>
                <a:cs typeface="Arial" panose="020B0604020202020204" pitchFamily="34" charset="0"/>
              </a:rPr>
              <a:t>endure the danger, and the interest protected by the act of </a:t>
            </a:r>
            <a:r>
              <a:rPr lang="en-US" b="1" dirty="0" err="1">
                <a:latin typeface="Arial" panose="020B0604020202020204" pitchFamily="34" charset="0"/>
                <a:cs typeface="Arial" panose="020B0604020202020204" pitchFamily="34" charset="0"/>
              </a:rPr>
              <a:t>defence</a:t>
            </a:r>
            <a:r>
              <a:rPr lang="en-US" b="1" dirty="0">
                <a:latin typeface="Arial" panose="020B0604020202020204" pitchFamily="34" charset="0"/>
                <a:cs typeface="Arial" panose="020B0604020202020204" pitchFamily="34" charset="0"/>
              </a:rPr>
              <a:t> is not </a:t>
            </a:r>
            <a:r>
              <a:rPr lang="en-US" b="1" dirty="0" smtClean="0">
                <a:latin typeface="Arial" panose="020B0604020202020204" pitchFamily="34" charset="0"/>
                <a:cs typeface="Arial" panose="020B0604020202020204" pitchFamily="34" charset="0"/>
              </a:rPr>
              <a:t>out of </a:t>
            </a:r>
            <a:r>
              <a:rPr lang="en-US" b="1" dirty="0">
                <a:latin typeface="Arial" panose="020B0604020202020204" pitchFamily="34" charset="0"/>
                <a:cs typeface="Arial" panose="020B0604020202020204" pitchFamily="34" charset="0"/>
              </a:rPr>
              <a:t>proportion to the interest threatened by such an act.</a:t>
            </a:r>
            <a:endParaRPr lang="en-ZA"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00718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panose="020B0604020202020204" pitchFamily="34" charset="0"/>
                <a:cs typeface="Arial" panose="020B0604020202020204" pitchFamily="34" charset="0"/>
              </a:rPr>
              <a:t>Necessity (continued)</a:t>
            </a:r>
            <a:endParaRPr lang="en-ZA"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92500" lnSpcReduction="10000"/>
          </a:bodyPr>
          <a:lstStyle/>
          <a:p>
            <a:pPr marL="0" indent="0" algn="just">
              <a:buNone/>
            </a:pPr>
            <a:r>
              <a:rPr lang="en-US" b="1" dirty="0">
                <a:latin typeface="Arial" panose="020B0604020202020204" pitchFamily="34" charset="0"/>
                <a:cs typeface="Arial" panose="020B0604020202020204" pitchFamily="34" charset="0"/>
              </a:rPr>
              <a:t>Requirements for a plea of necessity</a:t>
            </a:r>
          </a:p>
          <a:p>
            <a:pPr marL="0" indent="0" algn="just">
              <a:buNone/>
            </a:pPr>
            <a:r>
              <a:rPr lang="en-ZA" b="1" dirty="0">
                <a:latin typeface="Arial" panose="020B0604020202020204" pitchFamily="34" charset="0"/>
                <a:cs typeface="Arial" panose="020B0604020202020204" pitchFamily="34" charset="0"/>
              </a:rPr>
              <a:t>(1) legal interest </a:t>
            </a:r>
            <a:r>
              <a:rPr lang="en-ZA" b="1" dirty="0" smtClean="0">
                <a:latin typeface="Arial" panose="020B0604020202020204" pitchFamily="34" charset="0"/>
                <a:cs typeface="Arial" panose="020B0604020202020204" pitchFamily="34" charset="0"/>
              </a:rPr>
              <a:t>must be threatened</a:t>
            </a:r>
            <a:endParaRPr lang="en-ZA" b="1" dirty="0">
              <a:latin typeface="Arial" panose="020B0604020202020204" pitchFamily="34" charset="0"/>
              <a:cs typeface="Arial" panose="020B0604020202020204" pitchFamily="34" charset="0"/>
            </a:endParaRPr>
          </a:p>
          <a:p>
            <a:pPr marL="0" indent="0" algn="just">
              <a:buNone/>
            </a:pPr>
            <a:r>
              <a:rPr lang="en-US" b="1" dirty="0">
                <a:latin typeface="Arial" panose="020B0604020202020204" pitchFamily="34" charset="0"/>
                <a:cs typeface="Arial" panose="020B0604020202020204" pitchFamily="34" charset="0"/>
              </a:rPr>
              <a:t>(2) may also protect another</a:t>
            </a:r>
          </a:p>
          <a:p>
            <a:pPr marL="0" indent="0" algn="just">
              <a:buNone/>
            </a:pPr>
            <a:r>
              <a:rPr lang="en-US" b="1" dirty="0">
                <a:latin typeface="Arial" panose="020B0604020202020204" pitchFamily="34" charset="0"/>
                <a:cs typeface="Arial" panose="020B0604020202020204" pitchFamily="34" charset="0"/>
              </a:rPr>
              <a:t>(3) emergency already begun but not yet terminated</a:t>
            </a:r>
          </a:p>
          <a:p>
            <a:pPr marL="0" indent="0" algn="just">
              <a:buNone/>
            </a:pPr>
            <a:r>
              <a:rPr lang="en-US" b="1" dirty="0">
                <a:latin typeface="Arial" panose="020B0604020202020204" pitchFamily="34" charset="0"/>
                <a:cs typeface="Arial" panose="020B0604020202020204" pitchFamily="34" charset="0"/>
              </a:rPr>
              <a:t>(4) may rely on necessity even if personally responsible for emergency</a:t>
            </a:r>
          </a:p>
          <a:p>
            <a:pPr marL="0" indent="0" algn="just">
              <a:buNone/>
            </a:pPr>
            <a:r>
              <a:rPr lang="en-US" b="1" dirty="0">
                <a:latin typeface="Arial" panose="020B0604020202020204" pitchFamily="34" charset="0"/>
                <a:cs typeface="Arial" panose="020B0604020202020204" pitchFamily="34" charset="0"/>
              </a:rPr>
              <a:t>(5) not legally compelled to endure danger</a:t>
            </a:r>
          </a:p>
          <a:p>
            <a:pPr marL="0" indent="0" algn="just">
              <a:buNone/>
            </a:pPr>
            <a:r>
              <a:rPr lang="en-US" b="1" dirty="0">
                <a:latin typeface="Arial" panose="020B0604020202020204" pitchFamily="34" charset="0"/>
                <a:cs typeface="Arial" panose="020B0604020202020204" pitchFamily="34" charset="0"/>
              </a:rPr>
              <a:t>(6) only way to avert danger</a:t>
            </a:r>
          </a:p>
          <a:p>
            <a:pPr marL="0" indent="0" algn="just">
              <a:buNone/>
            </a:pPr>
            <a:r>
              <a:rPr lang="en-US" b="1" dirty="0">
                <a:latin typeface="Arial" panose="020B0604020202020204" pitchFamily="34" charset="0"/>
                <a:cs typeface="Arial" panose="020B0604020202020204" pitchFamily="34" charset="0"/>
              </a:rPr>
              <a:t>(7) conscious of fact that emergency exists</a:t>
            </a:r>
          </a:p>
          <a:p>
            <a:pPr marL="0" indent="0" algn="just">
              <a:buNone/>
            </a:pPr>
            <a:r>
              <a:rPr lang="en-US" b="1" dirty="0">
                <a:latin typeface="Arial" panose="020B0604020202020204" pitchFamily="34" charset="0"/>
                <a:cs typeface="Arial" panose="020B0604020202020204" pitchFamily="34" charset="0"/>
              </a:rPr>
              <a:t>(8) not </a:t>
            </a:r>
            <a:r>
              <a:rPr lang="en-US" b="1" dirty="0" smtClean="0">
                <a:latin typeface="Arial" panose="020B0604020202020204" pitchFamily="34" charset="0"/>
                <a:cs typeface="Arial" panose="020B0604020202020204" pitchFamily="34" charset="0"/>
              </a:rPr>
              <a:t>cause more </a:t>
            </a:r>
            <a:r>
              <a:rPr lang="en-US" b="1" dirty="0">
                <a:latin typeface="Arial" panose="020B0604020202020204" pitchFamily="34" charset="0"/>
                <a:cs typeface="Arial" panose="020B0604020202020204" pitchFamily="34" charset="0"/>
              </a:rPr>
              <a:t>harm </a:t>
            </a:r>
            <a:r>
              <a:rPr lang="en-US" b="1" dirty="0" smtClean="0">
                <a:latin typeface="Arial" panose="020B0604020202020204" pitchFamily="34" charset="0"/>
                <a:cs typeface="Arial" panose="020B0604020202020204" pitchFamily="34" charset="0"/>
              </a:rPr>
              <a:t>than </a:t>
            </a:r>
            <a:r>
              <a:rPr lang="en-US" b="1" dirty="0">
                <a:latin typeface="Arial" panose="020B0604020202020204" pitchFamily="34" charset="0"/>
                <a:cs typeface="Arial" panose="020B0604020202020204" pitchFamily="34" charset="0"/>
              </a:rPr>
              <a:t>necessary</a:t>
            </a:r>
            <a:endParaRPr lang="en-ZA"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06309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panose="020B0604020202020204" pitchFamily="34" charset="0"/>
                <a:cs typeface="Arial" panose="020B0604020202020204" pitchFamily="34" charset="0"/>
              </a:rPr>
              <a:t>Necessity (continued)</a:t>
            </a:r>
            <a:endParaRPr lang="en-ZA"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algn="just"/>
            <a:r>
              <a:rPr lang="en-ZA" sz="3200" b="1" u="sng" dirty="0" smtClean="0">
                <a:solidFill>
                  <a:srgbClr val="FF0000"/>
                </a:solidFill>
                <a:latin typeface="Arial" panose="020B0604020202020204" pitchFamily="34" charset="0"/>
                <a:cs typeface="Arial" panose="020B0604020202020204" pitchFamily="34" charset="0"/>
              </a:rPr>
              <a:t>Q: X </a:t>
            </a:r>
            <a:r>
              <a:rPr lang="en-ZA" sz="3200" b="1" u="sng" dirty="0">
                <a:solidFill>
                  <a:srgbClr val="FF0000"/>
                </a:solidFill>
                <a:latin typeface="Arial" panose="020B0604020202020204" pitchFamily="34" charset="0"/>
                <a:cs typeface="Arial" panose="020B0604020202020204" pitchFamily="34" charset="0"/>
              </a:rPr>
              <a:t>is walking home on an extremely hot afternoon. He notices a child locked in a car. The child is clearly suffocating from the intense heat. X breaks open the car window and pulls the child out of the car. A few days later the owner of the car lays a charge of damage to property against X. Which ground of justification can X rely on? Discuss in detail with reference to the requirements of this ground of justification.</a:t>
            </a:r>
            <a:r>
              <a:rPr lang="en-ZA" sz="3200" b="1" dirty="0">
                <a:solidFill>
                  <a:srgbClr val="FF0000"/>
                </a:solidFill>
                <a:latin typeface="Arial" panose="020B0604020202020204" pitchFamily="34" charset="0"/>
                <a:cs typeface="Arial" panose="020B0604020202020204" pitchFamily="34" charset="0"/>
              </a:rPr>
              <a:t>		[10]</a:t>
            </a:r>
          </a:p>
          <a:p>
            <a:endParaRPr lang="en-ZA" dirty="0"/>
          </a:p>
        </p:txBody>
      </p:sp>
    </p:spTree>
    <p:extLst>
      <p:ext uri="{BB962C8B-B14F-4D97-AF65-F5344CB8AC3E}">
        <p14:creationId xmlns:p14="http://schemas.microsoft.com/office/powerpoint/2010/main" val="26596016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Necessity (continued)</a:t>
            </a:r>
            <a:endParaRPr lang="en-ZA" dirty="0"/>
          </a:p>
        </p:txBody>
      </p:sp>
      <p:sp>
        <p:nvSpPr>
          <p:cNvPr id="3" name="Content Placeholder 2"/>
          <p:cNvSpPr>
            <a:spLocks noGrp="1"/>
          </p:cNvSpPr>
          <p:nvPr>
            <p:ph idx="1"/>
          </p:nvPr>
        </p:nvSpPr>
        <p:spPr/>
        <p:txBody>
          <a:bodyPr>
            <a:noAutofit/>
          </a:bodyPr>
          <a:lstStyle/>
          <a:p>
            <a:pPr algn="just"/>
            <a:r>
              <a:rPr lang="en-ZA" dirty="0">
                <a:solidFill>
                  <a:srgbClr val="FF0000"/>
                </a:solidFill>
                <a:latin typeface="Arial" panose="020B0604020202020204" pitchFamily="34" charset="0"/>
                <a:cs typeface="Arial" panose="020B0604020202020204" pitchFamily="34" charset="0"/>
              </a:rPr>
              <a:t>X can rely on the ground of justification known as necessity </a:t>
            </a:r>
            <a:r>
              <a:rPr lang="en-ZA" b="1" dirty="0">
                <a:solidFill>
                  <a:srgbClr val="FF0000"/>
                </a:solidFill>
                <a:latin typeface="Arial" panose="020B0604020202020204" pitchFamily="34" charset="0"/>
                <a:cs typeface="Arial" panose="020B0604020202020204" pitchFamily="34" charset="0"/>
              </a:rPr>
              <a:t>(1)</a:t>
            </a:r>
            <a:r>
              <a:rPr lang="en-ZA" dirty="0">
                <a:solidFill>
                  <a:srgbClr val="FF0000"/>
                </a:solidFill>
                <a:latin typeface="Arial" panose="020B0604020202020204" pitchFamily="34" charset="0"/>
                <a:cs typeface="Arial" panose="020B0604020202020204" pitchFamily="34" charset="0"/>
              </a:rPr>
              <a:t>. A person acts out of necessity if he acts in the protection of his own or somebody else’s life, physical integrity,  property or other legally recognised interest which is endangered by a threat of harm which has already begun or is immediately threatening and which cannot be averted in any other way; provided that the person who relies on the necessity is not legally compelled to endure the danger, and the interest protected by the act of defence is not out of proportion to the interest threatened by such an act. </a:t>
            </a:r>
            <a:r>
              <a:rPr lang="en-ZA" b="1" dirty="0">
                <a:solidFill>
                  <a:srgbClr val="FF0000"/>
                </a:solidFill>
                <a:latin typeface="Arial" panose="020B0604020202020204" pitchFamily="34" charset="0"/>
                <a:cs typeface="Arial" panose="020B0604020202020204" pitchFamily="34" charset="0"/>
              </a:rPr>
              <a:t>(1</a:t>
            </a:r>
            <a:r>
              <a:rPr lang="en-ZA" b="1" dirty="0" smtClean="0">
                <a:solidFill>
                  <a:srgbClr val="FF0000"/>
                </a:solidFill>
                <a:latin typeface="Arial" panose="020B0604020202020204" pitchFamily="34" charset="0"/>
                <a:cs typeface="Arial" panose="020B0604020202020204" pitchFamily="34" charset="0"/>
              </a:rPr>
              <a:t>)</a:t>
            </a:r>
            <a:endParaRPr lang="en-ZA"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41086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Necessity (continued)</a:t>
            </a:r>
            <a:endParaRPr lang="en-ZA" dirty="0"/>
          </a:p>
        </p:txBody>
      </p:sp>
      <p:sp>
        <p:nvSpPr>
          <p:cNvPr id="3" name="Content Placeholder 2"/>
          <p:cNvSpPr>
            <a:spLocks noGrp="1"/>
          </p:cNvSpPr>
          <p:nvPr>
            <p:ph idx="1"/>
          </p:nvPr>
        </p:nvSpPr>
        <p:spPr/>
        <p:txBody>
          <a:bodyPr>
            <a:normAutofit fontScale="25000" lnSpcReduction="20000"/>
          </a:bodyPr>
          <a:lstStyle/>
          <a:p>
            <a:pPr marL="0" indent="0" algn="just">
              <a:buNone/>
            </a:pPr>
            <a:endParaRPr lang="en-ZA" sz="12800" dirty="0" smtClean="0">
              <a:solidFill>
                <a:srgbClr val="FF0000"/>
              </a:solidFill>
              <a:latin typeface="Arial" panose="020B0604020202020204" pitchFamily="34" charset="0"/>
              <a:cs typeface="Arial" panose="020B0604020202020204" pitchFamily="34" charset="0"/>
            </a:endParaRPr>
          </a:p>
          <a:p>
            <a:pPr marL="0" indent="0" algn="just">
              <a:buNone/>
            </a:pPr>
            <a:r>
              <a:rPr lang="en-ZA" sz="12800" dirty="0" smtClean="0">
                <a:solidFill>
                  <a:srgbClr val="FF0000"/>
                </a:solidFill>
                <a:latin typeface="Arial" panose="020B0604020202020204" pitchFamily="34" charset="0"/>
                <a:cs typeface="Arial" panose="020B0604020202020204" pitchFamily="34" charset="0"/>
              </a:rPr>
              <a:t>The </a:t>
            </a:r>
            <a:r>
              <a:rPr lang="en-ZA" sz="12800" dirty="0">
                <a:solidFill>
                  <a:srgbClr val="FF0000"/>
                </a:solidFill>
                <a:latin typeface="Arial" panose="020B0604020202020204" pitchFamily="34" charset="0"/>
                <a:cs typeface="Arial" panose="020B0604020202020204" pitchFamily="34" charset="0"/>
              </a:rPr>
              <a:t>requirements for a plea of necessity are as follows:</a:t>
            </a:r>
          </a:p>
          <a:p>
            <a:pPr algn="just"/>
            <a:r>
              <a:rPr lang="en-ZA" sz="12800" i="1" dirty="0">
                <a:solidFill>
                  <a:srgbClr val="FF0000"/>
                </a:solidFill>
                <a:latin typeface="Arial" panose="020B0604020202020204" pitchFamily="34" charset="0"/>
                <a:cs typeface="Arial" panose="020B0604020202020204" pitchFamily="34" charset="0"/>
              </a:rPr>
              <a:t>A legal interest must be threatened</a:t>
            </a:r>
            <a:r>
              <a:rPr lang="en-ZA" sz="12800" dirty="0">
                <a:solidFill>
                  <a:srgbClr val="FF0000"/>
                </a:solidFill>
                <a:latin typeface="Arial" panose="020B0604020202020204" pitchFamily="34" charset="0"/>
                <a:cs typeface="Arial" panose="020B0604020202020204" pitchFamily="34" charset="0"/>
              </a:rPr>
              <a:t>: examples of legal interests are life, physical integrity and property. In the case in question, </a:t>
            </a:r>
            <a:r>
              <a:rPr lang="en-ZA" sz="12800" dirty="0" smtClean="0">
                <a:solidFill>
                  <a:srgbClr val="FF0000"/>
                </a:solidFill>
                <a:latin typeface="Arial" panose="020B0604020202020204" pitchFamily="34" charset="0"/>
                <a:cs typeface="Arial" panose="020B0604020202020204" pitchFamily="34" charset="0"/>
              </a:rPr>
              <a:t>a child’s life was </a:t>
            </a:r>
            <a:r>
              <a:rPr lang="en-ZA" sz="12800" dirty="0">
                <a:solidFill>
                  <a:srgbClr val="FF0000"/>
                </a:solidFill>
                <a:latin typeface="Arial" panose="020B0604020202020204" pitchFamily="34" charset="0"/>
                <a:cs typeface="Arial" panose="020B0604020202020204" pitchFamily="34" charset="0"/>
              </a:rPr>
              <a:t>at risk. </a:t>
            </a:r>
            <a:r>
              <a:rPr lang="en-ZA" sz="12800" dirty="0" smtClean="0">
                <a:solidFill>
                  <a:srgbClr val="FF0000"/>
                </a:solidFill>
                <a:latin typeface="Arial" panose="020B0604020202020204" pitchFamily="34" charset="0"/>
                <a:cs typeface="Arial" panose="020B0604020202020204" pitchFamily="34" charset="0"/>
              </a:rPr>
              <a:t>		</a:t>
            </a:r>
            <a:r>
              <a:rPr lang="en-ZA" sz="12800" b="1" dirty="0" smtClean="0">
                <a:solidFill>
                  <a:srgbClr val="FF0000"/>
                </a:solidFill>
                <a:latin typeface="Arial" panose="020B0604020202020204" pitchFamily="34" charset="0"/>
                <a:cs typeface="Arial" panose="020B0604020202020204" pitchFamily="34" charset="0"/>
              </a:rPr>
              <a:t>(</a:t>
            </a:r>
            <a:r>
              <a:rPr lang="en-ZA" sz="12800" b="1" dirty="0">
                <a:solidFill>
                  <a:srgbClr val="FF0000"/>
                </a:solidFill>
                <a:latin typeface="Arial" panose="020B0604020202020204" pitchFamily="34" charset="0"/>
                <a:cs typeface="Arial" panose="020B0604020202020204" pitchFamily="34" charset="0"/>
              </a:rPr>
              <a:t>1)</a:t>
            </a:r>
            <a:endParaRPr lang="en-ZA" sz="12800" dirty="0">
              <a:solidFill>
                <a:srgbClr val="FF0000"/>
              </a:solidFill>
              <a:latin typeface="Arial" panose="020B0604020202020204" pitchFamily="34" charset="0"/>
              <a:cs typeface="Arial" panose="020B0604020202020204" pitchFamily="34" charset="0"/>
            </a:endParaRPr>
          </a:p>
          <a:p>
            <a:pPr algn="just"/>
            <a:r>
              <a:rPr lang="en-ZA" sz="12800" i="1" dirty="0">
                <a:solidFill>
                  <a:srgbClr val="FF0000"/>
                </a:solidFill>
                <a:latin typeface="Arial" panose="020B0604020202020204" pitchFamily="34" charset="0"/>
                <a:cs typeface="Arial" panose="020B0604020202020204" pitchFamily="34" charset="0"/>
              </a:rPr>
              <a:t>One can act in a situation of emergency to protect another’s interest</a:t>
            </a:r>
            <a:r>
              <a:rPr lang="en-ZA" sz="12800" dirty="0">
                <a:solidFill>
                  <a:srgbClr val="FF0000"/>
                </a:solidFill>
                <a:latin typeface="Arial" panose="020B0604020202020204" pitchFamily="34" charset="0"/>
                <a:cs typeface="Arial" panose="020B0604020202020204" pitchFamily="34" charset="0"/>
              </a:rPr>
              <a:t>: Here X acts to protect the </a:t>
            </a:r>
            <a:r>
              <a:rPr lang="en-ZA" sz="12800" dirty="0" smtClean="0">
                <a:solidFill>
                  <a:srgbClr val="FF0000"/>
                </a:solidFill>
                <a:latin typeface="Arial" panose="020B0604020202020204" pitchFamily="34" charset="0"/>
                <a:cs typeface="Arial" panose="020B0604020202020204" pitchFamily="34" charset="0"/>
              </a:rPr>
              <a:t>life </a:t>
            </a:r>
            <a:r>
              <a:rPr lang="en-ZA" sz="12800" dirty="0">
                <a:solidFill>
                  <a:srgbClr val="FF0000"/>
                </a:solidFill>
                <a:latin typeface="Arial" panose="020B0604020202020204" pitchFamily="34" charset="0"/>
                <a:cs typeface="Arial" panose="020B0604020202020204" pitchFamily="34" charset="0"/>
              </a:rPr>
              <a:t>of </a:t>
            </a:r>
            <a:r>
              <a:rPr lang="en-ZA" sz="12800" dirty="0" smtClean="0">
                <a:solidFill>
                  <a:srgbClr val="FF0000"/>
                </a:solidFill>
                <a:latin typeface="Arial" panose="020B0604020202020204" pitchFamily="34" charset="0"/>
                <a:cs typeface="Arial" panose="020B0604020202020204" pitchFamily="34" charset="0"/>
              </a:rPr>
              <a:t>the child in </a:t>
            </a:r>
            <a:r>
              <a:rPr lang="en-ZA" sz="12800" dirty="0">
                <a:solidFill>
                  <a:srgbClr val="FF0000"/>
                </a:solidFill>
                <a:latin typeface="Arial" panose="020B0604020202020204" pitchFamily="34" charset="0"/>
                <a:cs typeface="Arial" panose="020B0604020202020204" pitchFamily="34" charset="0"/>
              </a:rPr>
              <a:t>the </a:t>
            </a:r>
            <a:r>
              <a:rPr lang="en-ZA" sz="12800" dirty="0" smtClean="0">
                <a:solidFill>
                  <a:srgbClr val="FF0000"/>
                </a:solidFill>
                <a:latin typeface="Arial" panose="020B0604020202020204" pitchFamily="34" charset="0"/>
                <a:cs typeface="Arial" panose="020B0604020202020204" pitchFamily="34" charset="0"/>
              </a:rPr>
              <a:t>locked car. 						</a:t>
            </a:r>
            <a:r>
              <a:rPr lang="en-ZA" sz="12800" b="1" dirty="0" smtClean="0">
                <a:solidFill>
                  <a:srgbClr val="FF0000"/>
                </a:solidFill>
                <a:latin typeface="Arial" panose="020B0604020202020204" pitchFamily="34" charset="0"/>
                <a:cs typeface="Arial" panose="020B0604020202020204" pitchFamily="34" charset="0"/>
              </a:rPr>
              <a:t>(</a:t>
            </a:r>
            <a:r>
              <a:rPr lang="en-ZA" sz="12800" b="1" dirty="0">
                <a:solidFill>
                  <a:srgbClr val="FF0000"/>
                </a:solidFill>
                <a:latin typeface="Arial" panose="020B0604020202020204" pitchFamily="34" charset="0"/>
                <a:cs typeface="Arial" panose="020B0604020202020204" pitchFamily="34" charset="0"/>
              </a:rPr>
              <a:t>1</a:t>
            </a:r>
            <a:r>
              <a:rPr lang="en-ZA" sz="12800" b="1" dirty="0" smtClean="0">
                <a:solidFill>
                  <a:srgbClr val="FF0000"/>
                </a:solidFill>
                <a:latin typeface="Arial" panose="020B0604020202020204" pitchFamily="34" charset="0"/>
                <a:cs typeface="Arial" panose="020B0604020202020204" pitchFamily="34" charset="0"/>
              </a:rPr>
              <a:t>)</a:t>
            </a:r>
            <a:r>
              <a:rPr lang="en-ZA" sz="12800" dirty="0" smtClean="0">
                <a:solidFill>
                  <a:srgbClr val="FF0000"/>
                </a:solidFill>
                <a:latin typeface="Arial" panose="020B0604020202020204" pitchFamily="34" charset="0"/>
                <a:cs typeface="Arial" panose="020B0604020202020204" pitchFamily="34" charset="0"/>
              </a:rPr>
              <a:t>				</a:t>
            </a:r>
            <a:endParaRPr lang="en-ZA" sz="12800" b="1" dirty="0">
              <a:latin typeface="Arial" panose="020B0604020202020204" pitchFamily="34" charset="0"/>
              <a:cs typeface="Arial" panose="020B0604020202020204" pitchFamily="34" charset="0"/>
            </a:endParaRPr>
          </a:p>
          <a:p>
            <a:pPr algn="just"/>
            <a:endParaRPr lang="en-ZA" sz="12800" b="1" dirty="0" smtClean="0">
              <a:latin typeface="Arial" panose="020B0604020202020204" pitchFamily="34" charset="0"/>
              <a:cs typeface="Arial" panose="020B0604020202020204" pitchFamily="34" charset="0"/>
            </a:endParaRPr>
          </a:p>
          <a:p>
            <a:pPr algn="just"/>
            <a:endParaRPr lang="en-ZA" sz="12800" b="1" dirty="0">
              <a:latin typeface="Arial" panose="020B0604020202020204" pitchFamily="34" charset="0"/>
              <a:cs typeface="Arial" panose="020B0604020202020204" pitchFamily="34" charset="0"/>
            </a:endParaRPr>
          </a:p>
          <a:p>
            <a:endParaRPr lang="en-ZA" b="1" dirty="0" smtClean="0"/>
          </a:p>
          <a:p>
            <a:endParaRPr lang="en-ZA" b="1" dirty="0"/>
          </a:p>
          <a:p>
            <a:endParaRPr lang="en-ZA" b="1" dirty="0" smtClean="0"/>
          </a:p>
          <a:p>
            <a:endParaRPr lang="en-ZA" b="1" dirty="0"/>
          </a:p>
          <a:p>
            <a:endParaRPr lang="en-ZA" b="1" dirty="0" smtClean="0"/>
          </a:p>
          <a:p>
            <a:endParaRPr lang="en-ZA" b="1" dirty="0"/>
          </a:p>
          <a:p>
            <a:endParaRPr lang="en-ZA" b="1" dirty="0" smtClean="0"/>
          </a:p>
          <a:p>
            <a:endParaRPr lang="en-ZA" b="1" dirty="0"/>
          </a:p>
          <a:p>
            <a:endParaRPr lang="en-ZA" b="1" dirty="0" smtClean="0"/>
          </a:p>
          <a:p>
            <a:endParaRPr lang="en-ZA" b="1" dirty="0"/>
          </a:p>
          <a:p>
            <a:endParaRPr lang="en-ZA" b="1" dirty="0" smtClean="0"/>
          </a:p>
          <a:p>
            <a:endParaRPr lang="en-ZA" b="1" dirty="0"/>
          </a:p>
          <a:p>
            <a:endParaRPr lang="en-ZA" b="1" dirty="0" smtClean="0"/>
          </a:p>
          <a:p>
            <a:endParaRPr lang="en-ZA" b="1" dirty="0"/>
          </a:p>
          <a:p>
            <a:endParaRPr lang="en-ZA" b="1" dirty="0" smtClean="0"/>
          </a:p>
          <a:p>
            <a:endParaRPr lang="en-ZA" b="1" dirty="0"/>
          </a:p>
          <a:p>
            <a:endParaRPr lang="en-ZA" b="1" dirty="0" smtClean="0"/>
          </a:p>
          <a:p>
            <a:endParaRPr lang="en-ZA" dirty="0"/>
          </a:p>
          <a:p>
            <a:endParaRPr lang="en-ZA" dirty="0"/>
          </a:p>
        </p:txBody>
      </p:sp>
    </p:spTree>
    <p:extLst>
      <p:ext uri="{BB962C8B-B14F-4D97-AF65-F5344CB8AC3E}">
        <p14:creationId xmlns:p14="http://schemas.microsoft.com/office/powerpoint/2010/main" val="28962334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Necessity (continued)</a:t>
            </a:r>
            <a:endParaRPr lang="en-ZA" dirty="0"/>
          </a:p>
        </p:txBody>
      </p:sp>
      <p:sp>
        <p:nvSpPr>
          <p:cNvPr id="3" name="Content Placeholder 2"/>
          <p:cNvSpPr>
            <a:spLocks noGrp="1"/>
          </p:cNvSpPr>
          <p:nvPr>
            <p:ph idx="1"/>
          </p:nvPr>
        </p:nvSpPr>
        <p:spPr/>
        <p:txBody>
          <a:bodyPr>
            <a:normAutofit fontScale="55000" lnSpcReduction="20000"/>
          </a:bodyPr>
          <a:lstStyle/>
          <a:p>
            <a:pPr algn="just"/>
            <a:endParaRPr lang="en-ZA" i="1" dirty="0" smtClean="0">
              <a:solidFill>
                <a:srgbClr val="FF0000"/>
              </a:solidFill>
            </a:endParaRPr>
          </a:p>
          <a:p>
            <a:pPr algn="just"/>
            <a:r>
              <a:rPr lang="en-ZA" sz="5900" i="1" dirty="0">
                <a:solidFill>
                  <a:srgbClr val="FF0000"/>
                </a:solidFill>
              </a:rPr>
              <a:t>The emergency must have already begun or be imminent but must not have terminated or be expected in the future</a:t>
            </a:r>
            <a:r>
              <a:rPr lang="en-ZA" sz="5900" dirty="0">
                <a:solidFill>
                  <a:srgbClr val="FF0000"/>
                </a:solidFill>
              </a:rPr>
              <a:t>. In this case the emergency had begun since the child was suffocating in the car.		</a:t>
            </a:r>
            <a:r>
              <a:rPr lang="en-ZA" sz="5900" b="1" dirty="0">
                <a:solidFill>
                  <a:srgbClr val="FF0000"/>
                </a:solidFill>
              </a:rPr>
              <a:t>(1)</a:t>
            </a:r>
            <a:endParaRPr lang="en-ZA" sz="5900" i="1" dirty="0">
              <a:solidFill>
                <a:srgbClr val="FF0000"/>
              </a:solidFill>
            </a:endParaRPr>
          </a:p>
          <a:p>
            <a:pPr algn="just"/>
            <a:r>
              <a:rPr lang="en-ZA" sz="5900" i="1" dirty="0" smtClean="0">
                <a:solidFill>
                  <a:srgbClr val="FF0000"/>
                </a:solidFill>
              </a:rPr>
              <a:t>If </a:t>
            </a:r>
            <a:r>
              <a:rPr lang="en-ZA" sz="5900" i="1" dirty="0">
                <a:solidFill>
                  <a:srgbClr val="FF0000"/>
                </a:solidFill>
              </a:rPr>
              <a:t>someone is legally compelled to endure the danger, he cannot rely on necessity</a:t>
            </a:r>
            <a:r>
              <a:rPr lang="en-ZA" sz="5900" dirty="0">
                <a:solidFill>
                  <a:srgbClr val="FF0000"/>
                </a:solidFill>
              </a:rPr>
              <a:t>. For example policemen and firemen cannot avert the dangers inherent in their jobs by infringing the rights of others. If the threat to the legal interest is lawful, X cannot rely on necessity. In this case, X is not legally compelled to endure the </a:t>
            </a:r>
            <a:r>
              <a:rPr lang="en-ZA" sz="5900" dirty="0" smtClean="0">
                <a:solidFill>
                  <a:srgbClr val="FF0000"/>
                </a:solidFill>
              </a:rPr>
              <a:t>danger.	</a:t>
            </a:r>
            <a:r>
              <a:rPr lang="en-ZA" sz="5900" b="1" dirty="0" smtClean="0">
                <a:solidFill>
                  <a:srgbClr val="FF0000"/>
                </a:solidFill>
              </a:rPr>
              <a:t>(1)</a:t>
            </a:r>
            <a:r>
              <a:rPr lang="en-ZA" sz="5900" dirty="0" smtClean="0">
                <a:solidFill>
                  <a:srgbClr val="FF0000"/>
                </a:solidFill>
              </a:rPr>
              <a:t> </a:t>
            </a:r>
            <a:endParaRPr lang="en-ZA" sz="5900" dirty="0"/>
          </a:p>
        </p:txBody>
      </p:sp>
    </p:spTree>
    <p:extLst>
      <p:ext uri="{BB962C8B-B14F-4D97-AF65-F5344CB8AC3E}">
        <p14:creationId xmlns:p14="http://schemas.microsoft.com/office/powerpoint/2010/main" val="32076595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Necessity (continued)</a:t>
            </a:r>
            <a:endParaRPr lang="en-ZA" dirty="0"/>
          </a:p>
        </p:txBody>
      </p:sp>
      <p:sp>
        <p:nvSpPr>
          <p:cNvPr id="3" name="Content Placeholder 2"/>
          <p:cNvSpPr>
            <a:spLocks noGrp="1"/>
          </p:cNvSpPr>
          <p:nvPr>
            <p:ph idx="1"/>
          </p:nvPr>
        </p:nvSpPr>
        <p:spPr/>
        <p:txBody>
          <a:bodyPr>
            <a:normAutofit/>
          </a:bodyPr>
          <a:lstStyle/>
          <a:p>
            <a:pPr algn="just"/>
            <a:r>
              <a:rPr lang="en-ZA" sz="3000" i="1" dirty="0" smtClean="0">
                <a:solidFill>
                  <a:srgbClr val="FF0000"/>
                </a:solidFill>
                <a:latin typeface="Arial" panose="020B0604020202020204" pitchFamily="34" charset="0"/>
                <a:cs typeface="Arial" panose="020B0604020202020204" pitchFamily="34" charset="0"/>
              </a:rPr>
              <a:t>The </a:t>
            </a:r>
            <a:r>
              <a:rPr lang="en-ZA" sz="3000" i="1" dirty="0">
                <a:solidFill>
                  <a:srgbClr val="FF0000"/>
                </a:solidFill>
                <a:latin typeface="Arial" panose="020B0604020202020204" pitchFamily="34" charset="0"/>
                <a:cs typeface="Arial" panose="020B0604020202020204" pitchFamily="34" charset="0"/>
              </a:rPr>
              <a:t>act committed in necessity is lawful only if it is the only way in which X can avert the danger.</a:t>
            </a:r>
            <a:r>
              <a:rPr lang="en-ZA" sz="3000" dirty="0">
                <a:solidFill>
                  <a:srgbClr val="FF0000"/>
                </a:solidFill>
                <a:latin typeface="Arial" panose="020B0604020202020204" pitchFamily="34" charset="0"/>
                <a:cs typeface="Arial" panose="020B0604020202020204" pitchFamily="34" charset="0"/>
              </a:rPr>
              <a:t> In the case in question, there is no other way for X to gain access to the car and save the child. He had to break open the car window. 				</a:t>
            </a:r>
            <a:r>
              <a:rPr lang="en-ZA" sz="3000" b="1" dirty="0" smtClean="0">
                <a:solidFill>
                  <a:srgbClr val="FF0000"/>
                </a:solidFill>
                <a:latin typeface="Arial" panose="020B0604020202020204" pitchFamily="34" charset="0"/>
                <a:cs typeface="Arial" panose="020B0604020202020204" pitchFamily="34" charset="0"/>
              </a:rPr>
              <a:t>(</a:t>
            </a:r>
            <a:r>
              <a:rPr lang="en-ZA" sz="3000" b="1" dirty="0">
                <a:solidFill>
                  <a:srgbClr val="FF0000"/>
                </a:solidFill>
                <a:latin typeface="Arial" panose="020B0604020202020204" pitchFamily="34" charset="0"/>
                <a:cs typeface="Arial" panose="020B0604020202020204" pitchFamily="34" charset="0"/>
              </a:rPr>
              <a:t>1)</a:t>
            </a:r>
            <a:endParaRPr lang="en-ZA" sz="3000" dirty="0">
              <a:solidFill>
                <a:srgbClr val="FF0000"/>
              </a:solidFill>
              <a:latin typeface="Arial" panose="020B0604020202020204" pitchFamily="34" charset="0"/>
              <a:cs typeface="Arial" panose="020B0604020202020204" pitchFamily="34" charset="0"/>
            </a:endParaRPr>
          </a:p>
          <a:p>
            <a:pPr algn="just"/>
            <a:r>
              <a:rPr lang="en-ZA" sz="3000" i="1" dirty="0" smtClean="0">
                <a:solidFill>
                  <a:srgbClr val="FF0000"/>
                </a:solidFill>
                <a:latin typeface="Arial" panose="020B0604020202020204" pitchFamily="34" charset="0"/>
                <a:cs typeface="Arial" panose="020B0604020202020204" pitchFamily="34" charset="0"/>
              </a:rPr>
              <a:t>X </a:t>
            </a:r>
            <a:r>
              <a:rPr lang="en-ZA" sz="3000" i="1" dirty="0">
                <a:solidFill>
                  <a:srgbClr val="FF0000"/>
                </a:solidFill>
                <a:latin typeface="Arial" panose="020B0604020202020204" pitchFamily="34" charset="0"/>
                <a:cs typeface="Arial" panose="020B0604020202020204" pitchFamily="34" charset="0"/>
              </a:rPr>
              <a:t>must be conscious of the fact that he is acting in necessity</a:t>
            </a:r>
            <a:r>
              <a:rPr lang="en-ZA" sz="3000" dirty="0">
                <a:solidFill>
                  <a:srgbClr val="FF0000"/>
                </a:solidFill>
                <a:latin typeface="Arial" panose="020B0604020202020204" pitchFamily="34" charset="0"/>
                <a:cs typeface="Arial" panose="020B0604020202020204" pitchFamily="34" charset="0"/>
              </a:rPr>
              <a:t>. There is no such thing as a ‘chance or accidental’ act of emergency. It seems that in this case, X is doing what he did out of his responsibility as a citizen and to save a child’s life. 	</a:t>
            </a:r>
            <a:r>
              <a:rPr lang="en-ZA" sz="3000" dirty="0">
                <a:solidFill>
                  <a:srgbClr val="FF0000"/>
                </a:solidFill>
              </a:rPr>
              <a:t>	</a:t>
            </a:r>
            <a:r>
              <a:rPr lang="en-ZA" dirty="0">
                <a:solidFill>
                  <a:srgbClr val="FF0000"/>
                </a:solidFill>
              </a:rPr>
              <a:t>			</a:t>
            </a:r>
            <a:r>
              <a:rPr lang="en-ZA" b="1" dirty="0">
                <a:solidFill>
                  <a:srgbClr val="FF0000"/>
                </a:solidFill>
              </a:rPr>
              <a:t>(1)</a:t>
            </a:r>
            <a:endParaRPr lang="en-ZA" dirty="0">
              <a:solidFill>
                <a:srgbClr val="FF0000"/>
              </a:solidFill>
            </a:endParaRPr>
          </a:p>
          <a:p>
            <a:endParaRPr lang="en-ZA" dirty="0"/>
          </a:p>
          <a:p>
            <a:endParaRPr lang="en-ZA" dirty="0"/>
          </a:p>
        </p:txBody>
      </p:sp>
    </p:spTree>
    <p:extLst>
      <p:ext uri="{BB962C8B-B14F-4D97-AF65-F5344CB8AC3E}">
        <p14:creationId xmlns:p14="http://schemas.microsoft.com/office/powerpoint/2010/main" val="15986174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Necessity (continued)</a:t>
            </a:r>
            <a:endParaRPr lang="en-ZA" dirty="0"/>
          </a:p>
        </p:txBody>
      </p:sp>
      <p:sp>
        <p:nvSpPr>
          <p:cNvPr id="3" name="Content Placeholder 2"/>
          <p:cNvSpPr>
            <a:spLocks noGrp="1"/>
          </p:cNvSpPr>
          <p:nvPr>
            <p:ph idx="1"/>
          </p:nvPr>
        </p:nvSpPr>
        <p:spPr/>
        <p:txBody>
          <a:bodyPr>
            <a:normAutofit/>
          </a:bodyPr>
          <a:lstStyle/>
          <a:p>
            <a:pPr algn="just"/>
            <a:r>
              <a:rPr lang="en-ZA" sz="3200" i="1" dirty="0">
                <a:solidFill>
                  <a:srgbClr val="FF0000"/>
                </a:solidFill>
                <a:latin typeface="Arial" panose="020B0604020202020204" pitchFamily="34" charset="0"/>
                <a:cs typeface="Arial" panose="020B0604020202020204" pitchFamily="34" charset="0"/>
              </a:rPr>
              <a:t>The harm cause by the defensive act must not be out of proportion to the interest threatened </a:t>
            </a:r>
            <a:r>
              <a:rPr lang="en-ZA" sz="3200" dirty="0">
                <a:solidFill>
                  <a:srgbClr val="FF0000"/>
                </a:solidFill>
                <a:latin typeface="Arial" panose="020B0604020202020204" pitchFamily="34" charset="0"/>
                <a:cs typeface="Arial" panose="020B0604020202020204" pitchFamily="34" charset="0"/>
              </a:rPr>
              <a:t>and therefore X must not cause more harm than is necessary to escape the danger. </a:t>
            </a:r>
            <a:r>
              <a:rPr lang="en-ZA" sz="3200" dirty="0" smtClean="0">
                <a:solidFill>
                  <a:srgbClr val="FF0000"/>
                </a:solidFill>
                <a:latin typeface="Arial" panose="020B0604020202020204" pitchFamily="34" charset="0"/>
                <a:cs typeface="Arial" panose="020B0604020202020204" pitchFamily="34" charset="0"/>
              </a:rPr>
              <a:t>In </a:t>
            </a:r>
            <a:r>
              <a:rPr lang="en-ZA" sz="3200" dirty="0">
                <a:solidFill>
                  <a:srgbClr val="FF0000"/>
                </a:solidFill>
                <a:latin typeface="Arial" panose="020B0604020202020204" pitchFamily="34" charset="0"/>
                <a:cs typeface="Arial" panose="020B0604020202020204" pitchFamily="34" charset="0"/>
              </a:rPr>
              <a:t>this case, X damages the </a:t>
            </a:r>
            <a:r>
              <a:rPr lang="en-ZA" sz="3200" dirty="0" smtClean="0">
                <a:solidFill>
                  <a:srgbClr val="FF0000"/>
                </a:solidFill>
                <a:latin typeface="Arial" panose="020B0604020202020204" pitchFamily="34" charset="0"/>
                <a:cs typeface="Arial" panose="020B0604020202020204" pitchFamily="34" charset="0"/>
              </a:rPr>
              <a:t>car window </a:t>
            </a:r>
            <a:r>
              <a:rPr lang="en-ZA" sz="3200" dirty="0">
                <a:solidFill>
                  <a:srgbClr val="FF0000"/>
                </a:solidFill>
                <a:latin typeface="Arial" panose="020B0604020202020204" pitchFamily="34" charset="0"/>
                <a:cs typeface="Arial" panose="020B0604020202020204" pitchFamily="34" charset="0"/>
              </a:rPr>
              <a:t>to save the </a:t>
            </a:r>
            <a:r>
              <a:rPr lang="en-ZA" sz="3200" dirty="0" smtClean="0">
                <a:solidFill>
                  <a:srgbClr val="FF0000"/>
                </a:solidFill>
                <a:latin typeface="Arial" panose="020B0604020202020204" pitchFamily="34" charset="0"/>
                <a:cs typeface="Arial" panose="020B0604020202020204" pitchFamily="34" charset="0"/>
              </a:rPr>
              <a:t>life </a:t>
            </a:r>
            <a:r>
              <a:rPr lang="en-ZA" sz="3200" dirty="0">
                <a:solidFill>
                  <a:srgbClr val="FF0000"/>
                </a:solidFill>
                <a:latin typeface="Arial" panose="020B0604020202020204" pitchFamily="34" charset="0"/>
                <a:cs typeface="Arial" panose="020B0604020202020204" pitchFamily="34" charset="0"/>
              </a:rPr>
              <a:t>of </a:t>
            </a:r>
            <a:r>
              <a:rPr lang="en-ZA" sz="3200" dirty="0" smtClean="0">
                <a:solidFill>
                  <a:srgbClr val="FF0000"/>
                </a:solidFill>
                <a:latin typeface="Arial" panose="020B0604020202020204" pitchFamily="34" charset="0"/>
                <a:cs typeface="Arial" panose="020B0604020202020204" pitchFamily="34" charset="0"/>
              </a:rPr>
              <a:t>a child. </a:t>
            </a:r>
            <a:r>
              <a:rPr lang="en-ZA" sz="3200" dirty="0">
                <a:solidFill>
                  <a:srgbClr val="FF0000"/>
                </a:solidFill>
                <a:latin typeface="Arial" panose="020B0604020202020204" pitchFamily="34" charset="0"/>
                <a:cs typeface="Arial" panose="020B0604020202020204" pitchFamily="34" charset="0"/>
              </a:rPr>
              <a:t>One has to balance the interests of </a:t>
            </a:r>
            <a:r>
              <a:rPr lang="en-ZA" sz="3200" dirty="0" smtClean="0">
                <a:solidFill>
                  <a:srgbClr val="FF0000"/>
                </a:solidFill>
                <a:latin typeface="Arial" panose="020B0604020202020204" pitchFamily="34" charset="0"/>
                <a:cs typeface="Arial" panose="020B0604020202020204" pitchFamily="34" charset="0"/>
              </a:rPr>
              <a:t>a child’s life </a:t>
            </a:r>
            <a:r>
              <a:rPr lang="en-ZA" sz="3200" dirty="0">
                <a:solidFill>
                  <a:srgbClr val="FF0000"/>
                </a:solidFill>
                <a:latin typeface="Arial" panose="020B0604020202020204" pitchFamily="34" charset="0"/>
                <a:cs typeface="Arial" panose="020B0604020202020204" pitchFamily="34" charset="0"/>
              </a:rPr>
              <a:t>against property. It is clear that the </a:t>
            </a:r>
            <a:r>
              <a:rPr lang="en-ZA" sz="3200" dirty="0" smtClean="0">
                <a:solidFill>
                  <a:srgbClr val="FF0000"/>
                </a:solidFill>
                <a:latin typeface="Arial" panose="020B0604020202020204" pitchFamily="34" charset="0"/>
                <a:cs typeface="Arial" panose="020B0604020202020204" pitchFamily="34" charset="0"/>
              </a:rPr>
              <a:t>life </a:t>
            </a:r>
            <a:r>
              <a:rPr lang="en-ZA" sz="3200" dirty="0">
                <a:solidFill>
                  <a:srgbClr val="FF0000"/>
                </a:solidFill>
                <a:latin typeface="Arial" panose="020B0604020202020204" pitchFamily="34" charset="0"/>
                <a:cs typeface="Arial" panose="020B0604020202020204" pitchFamily="34" charset="0"/>
              </a:rPr>
              <a:t>of </a:t>
            </a:r>
            <a:r>
              <a:rPr lang="en-ZA" sz="3200" dirty="0" smtClean="0">
                <a:solidFill>
                  <a:srgbClr val="FF0000"/>
                </a:solidFill>
                <a:latin typeface="Arial" panose="020B0604020202020204" pitchFamily="34" charset="0"/>
                <a:cs typeface="Arial" panose="020B0604020202020204" pitchFamily="34" charset="0"/>
              </a:rPr>
              <a:t>a child is </a:t>
            </a:r>
            <a:r>
              <a:rPr lang="en-ZA" sz="3200" dirty="0">
                <a:solidFill>
                  <a:srgbClr val="FF0000"/>
                </a:solidFill>
                <a:latin typeface="Arial" panose="020B0604020202020204" pitchFamily="34" charset="0"/>
                <a:cs typeface="Arial" panose="020B0604020202020204" pitchFamily="34" charset="0"/>
              </a:rPr>
              <a:t>more important and that X has not caused more harm than necessary by breaking the </a:t>
            </a:r>
            <a:r>
              <a:rPr lang="en-ZA" sz="3200" dirty="0" smtClean="0">
                <a:solidFill>
                  <a:srgbClr val="FF0000"/>
                </a:solidFill>
                <a:latin typeface="Arial" panose="020B0604020202020204" pitchFamily="34" charset="0"/>
                <a:cs typeface="Arial" panose="020B0604020202020204" pitchFamily="34" charset="0"/>
              </a:rPr>
              <a:t>car window. 								</a:t>
            </a:r>
            <a:r>
              <a:rPr lang="en-ZA" sz="3200" b="1" dirty="0" smtClean="0">
                <a:solidFill>
                  <a:srgbClr val="FF0000"/>
                </a:solidFill>
                <a:latin typeface="Arial" panose="020B0604020202020204" pitchFamily="34" charset="0"/>
                <a:cs typeface="Arial" panose="020B0604020202020204" pitchFamily="34" charset="0"/>
              </a:rPr>
              <a:t>(</a:t>
            </a:r>
            <a:r>
              <a:rPr lang="en-ZA" sz="3200" b="1" dirty="0">
                <a:solidFill>
                  <a:srgbClr val="FF0000"/>
                </a:solidFill>
                <a:latin typeface="Arial" panose="020B0604020202020204" pitchFamily="34" charset="0"/>
                <a:cs typeface="Arial" panose="020B0604020202020204" pitchFamily="34" charset="0"/>
              </a:rPr>
              <a:t>1)</a:t>
            </a:r>
            <a:endParaRPr lang="en-ZA" sz="3200" dirty="0">
              <a:solidFill>
                <a:srgbClr val="FF0000"/>
              </a:solidFill>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35177669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Necessity (continued)</a:t>
            </a:r>
            <a:endParaRPr lang="en-ZA" dirty="0"/>
          </a:p>
        </p:txBody>
      </p:sp>
      <p:sp>
        <p:nvSpPr>
          <p:cNvPr id="3" name="Content Placeholder 2"/>
          <p:cNvSpPr>
            <a:spLocks noGrp="1"/>
          </p:cNvSpPr>
          <p:nvPr>
            <p:ph idx="1"/>
          </p:nvPr>
        </p:nvSpPr>
        <p:spPr/>
        <p:txBody>
          <a:bodyPr>
            <a:normAutofit/>
          </a:bodyPr>
          <a:lstStyle/>
          <a:p>
            <a:pPr marL="0" indent="0" algn="just">
              <a:buNone/>
            </a:pPr>
            <a:r>
              <a:rPr lang="en-ZA" sz="3600" dirty="0" smtClean="0">
                <a:solidFill>
                  <a:srgbClr val="FF0000"/>
                </a:solidFill>
                <a:latin typeface="Arial" panose="020B0604020202020204" pitchFamily="34" charset="0"/>
                <a:cs typeface="Arial" panose="020B0604020202020204" pitchFamily="34" charset="0"/>
              </a:rPr>
              <a:t>Conclusion:</a:t>
            </a:r>
          </a:p>
          <a:p>
            <a:pPr algn="just"/>
            <a:r>
              <a:rPr lang="en-ZA" sz="3600" dirty="0" smtClean="0">
                <a:solidFill>
                  <a:srgbClr val="FF0000"/>
                </a:solidFill>
                <a:latin typeface="Arial" panose="020B0604020202020204" pitchFamily="34" charset="0"/>
                <a:cs typeface="Arial" panose="020B0604020202020204" pitchFamily="34" charset="0"/>
              </a:rPr>
              <a:t>It </a:t>
            </a:r>
            <a:r>
              <a:rPr lang="en-ZA" sz="3600" dirty="0">
                <a:solidFill>
                  <a:srgbClr val="FF0000"/>
                </a:solidFill>
                <a:latin typeface="Arial" panose="020B0604020202020204" pitchFamily="34" charset="0"/>
                <a:cs typeface="Arial" panose="020B0604020202020204" pitchFamily="34" charset="0"/>
              </a:rPr>
              <a:t>is clear that X’s conduct in saving the </a:t>
            </a:r>
            <a:r>
              <a:rPr lang="en-ZA" sz="3600" dirty="0" smtClean="0">
                <a:solidFill>
                  <a:srgbClr val="FF0000"/>
                </a:solidFill>
                <a:latin typeface="Arial" panose="020B0604020202020204" pitchFamily="34" charset="0"/>
                <a:cs typeface="Arial" panose="020B0604020202020204" pitchFamily="34" charset="0"/>
              </a:rPr>
              <a:t>child </a:t>
            </a:r>
            <a:r>
              <a:rPr lang="en-ZA" sz="3600" dirty="0">
                <a:solidFill>
                  <a:srgbClr val="FF0000"/>
                </a:solidFill>
                <a:latin typeface="Arial" panose="020B0604020202020204" pitchFamily="34" charset="0"/>
                <a:cs typeface="Arial" panose="020B0604020202020204" pitchFamily="34" charset="0"/>
              </a:rPr>
              <a:t>in the </a:t>
            </a:r>
            <a:r>
              <a:rPr lang="en-ZA" sz="3600" dirty="0" smtClean="0">
                <a:solidFill>
                  <a:srgbClr val="FF0000"/>
                </a:solidFill>
                <a:latin typeface="Arial" panose="020B0604020202020204" pitchFamily="34" charset="0"/>
                <a:cs typeface="Arial" panose="020B0604020202020204" pitchFamily="34" charset="0"/>
              </a:rPr>
              <a:t>car </a:t>
            </a:r>
            <a:r>
              <a:rPr lang="en-ZA" sz="3600" dirty="0">
                <a:solidFill>
                  <a:srgbClr val="FF0000"/>
                </a:solidFill>
                <a:latin typeface="Arial" panose="020B0604020202020204" pitchFamily="34" charset="0"/>
                <a:cs typeface="Arial" panose="020B0604020202020204" pitchFamily="34" charset="0"/>
              </a:rPr>
              <a:t>complies with the requirements of the ground of justification of necessity. </a:t>
            </a:r>
            <a:r>
              <a:rPr lang="en-ZA" sz="3600" b="1" dirty="0">
                <a:solidFill>
                  <a:srgbClr val="FF0000"/>
                </a:solidFill>
                <a:latin typeface="Arial" panose="020B0604020202020204" pitchFamily="34" charset="0"/>
                <a:cs typeface="Arial" panose="020B0604020202020204" pitchFamily="34" charset="0"/>
              </a:rPr>
              <a:t>(1) </a:t>
            </a:r>
            <a:endParaRPr lang="en-ZA" sz="36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58022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panose="020B0604020202020204" pitchFamily="34" charset="0"/>
                <a:cs typeface="Arial" panose="020B0604020202020204" pitchFamily="34" charset="0"/>
              </a:rPr>
              <a:t>Consent</a:t>
            </a:r>
            <a:endParaRPr lang="en-ZA"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85000" lnSpcReduction="20000"/>
          </a:bodyPr>
          <a:lstStyle/>
          <a:p>
            <a:pPr algn="just">
              <a:lnSpc>
                <a:spcPct val="150000"/>
              </a:lnSpc>
            </a:pPr>
            <a:r>
              <a:rPr lang="en-US" sz="3300" b="1" dirty="0">
                <a:latin typeface="Arial" panose="020B0604020202020204" pitchFamily="34" charset="0"/>
                <a:cs typeface="Arial" panose="020B0604020202020204" pitchFamily="34" charset="0"/>
              </a:rPr>
              <a:t>In those crimes in which consent may operate as a ground </a:t>
            </a:r>
            <a:r>
              <a:rPr lang="en-US" sz="3300" b="1" dirty="0" smtClean="0">
                <a:latin typeface="Arial" panose="020B0604020202020204" pitchFamily="34" charset="0"/>
                <a:cs typeface="Arial" panose="020B0604020202020204" pitchFamily="34" charset="0"/>
              </a:rPr>
              <a:t>of justification the </a:t>
            </a:r>
            <a:r>
              <a:rPr lang="en-US" sz="3300" b="1" dirty="0">
                <a:latin typeface="Arial" panose="020B0604020202020204" pitchFamily="34" charset="0"/>
                <a:cs typeface="Arial" panose="020B0604020202020204" pitchFamily="34" charset="0"/>
              </a:rPr>
              <a:t>consent must comply with certain requirements in order to be </a:t>
            </a:r>
            <a:r>
              <a:rPr lang="en-US" sz="3300" b="1" dirty="0" smtClean="0">
                <a:latin typeface="Arial" panose="020B0604020202020204" pitchFamily="34" charset="0"/>
                <a:cs typeface="Arial" panose="020B0604020202020204" pitchFamily="34" charset="0"/>
              </a:rPr>
              <a:t>valid.</a:t>
            </a:r>
          </a:p>
          <a:p>
            <a:pPr algn="just">
              <a:lnSpc>
                <a:spcPct val="150000"/>
              </a:lnSpc>
            </a:pPr>
            <a:r>
              <a:rPr lang="en-US" sz="3300" b="1" dirty="0" smtClean="0">
                <a:latin typeface="Arial" panose="020B0604020202020204" pitchFamily="34" charset="0"/>
                <a:cs typeface="Arial" panose="020B0604020202020204" pitchFamily="34" charset="0"/>
              </a:rPr>
              <a:t>Consent can never operate as a ground of justification to the crime of murder.</a:t>
            </a:r>
          </a:p>
          <a:p>
            <a:pPr algn="just">
              <a:lnSpc>
                <a:spcPct val="150000"/>
              </a:lnSpc>
            </a:pPr>
            <a:r>
              <a:rPr lang="en-US" sz="3300" b="1" dirty="0" smtClean="0">
                <a:latin typeface="Arial" panose="020B0604020202020204" pitchFamily="34" charset="0"/>
                <a:cs typeface="Arial" panose="020B0604020202020204" pitchFamily="34" charset="0"/>
              </a:rPr>
              <a:t>Consent could operate as a ground of justification to the crime of rape.</a:t>
            </a:r>
          </a:p>
          <a:p>
            <a:pPr marL="0" indent="0" algn="just">
              <a:buNone/>
            </a:pPr>
            <a:endParaRPr lang="en-ZA" dirty="0"/>
          </a:p>
        </p:txBody>
      </p:sp>
    </p:spTree>
    <p:extLst>
      <p:ext uri="{BB962C8B-B14F-4D97-AF65-F5344CB8AC3E}">
        <p14:creationId xmlns:p14="http://schemas.microsoft.com/office/powerpoint/2010/main" val="18342596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panose="020B0604020202020204" pitchFamily="34" charset="0"/>
                <a:cs typeface="Arial" panose="020B0604020202020204" pitchFamily="34" charset="0"/>
              </a:rPr>
              <a:t>Consent (continued)</a:t>
            </a:r>
            <a:endParaRPr lang="en-ZA"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pPr marL="0" indent="0">
              <a:buNone/>
            </a:pPr>
            <a:r>
              <a:rPr lang="en-ZA" b="1" dirty="0" smtClean="0">
                <a:latin typeface="Arial" panose="020B0604020202020204" pitchFamily="34" charset="0"/>
                <a:cs typeface="Arial" panose="020B0604020202020204" pitchFamily="34" charset="0"/>
              </a:rPr>
              <a:t>Requirements for valid consent:</a:t>
            </a:r>
          </a:p>
          <a:p>
            <a:pPr marL="0" indent="0">
              <a:buNone/>
            </a:pPr>
            <a:r>
              <a:rPr lang="en-ZA" b="1" dirty="0" smtClean="0">
                <a:latin typeface="Arial" panose="020B0604020202020204" pitchFamily="34" charset="0"/>
                <a:cs typeface="Arial" panose="020B0604020202020204" pitchFamily="34" charset="0"/>
              </a:rPr>
              <a:t>The </a:t>
            </a:r>
            <a:r>
              <a:rPr lang="en-ZA" b="1" dirty="0">
                <a:latin typeface="Arial" panose="020B0604020202020204" pitchFamily="34" charset="0"/>
                <a:cs typeface="Arial" panose="020B0604020202020204" pitchFamily="34" charset="0"/>
              </a:rPr>
              <a:t>consent must be</a:t>
            </a:r>
          </a:p>
          <a:p>
            <a:pPr marL="0" indent="0">
              <a:buNone/>
            </a:pPr>
            <a:r>
              <a:rPr lang="en-ZA" b="1" dirty="0">
                <a:latin typeface="Arial" panose="020B0604020202020204" pitchFamily="34" charset="0"/>
                <a:cs typeface="Arial" panose="020B0604020202020204" pitchFamily="34" charset="0"/>
              </a:rPr>
              <a:t>(1) given voluntarily</a:t>
            </a:r>
          </a:p>
          <a:p>
            <a:pPr marL="0" indent="0">
              <a:buNone/>
            </a:pPr>
            <a:r>
              <a:rPr lang="en-US" b="1" dirty="0">
                <a:latin typeface="Arial" panose="020B0604020202020204" pitchFamily="34" charset="0"/>
                <a:cs typeface="Arial" panose="020B0604020202020204" pitchFamily="34" charset="0"/>
              </a:rPr>
              <a:t>(2) given by a person who has certain minimum mental </a:t>
            </a:r>
            <a:r>
              <a:rPr lang="en-US" b="1" dirty="0" smtClean="0">
                <a:latin typeface="Arial" panose="020B0604020202020204" pitchFamily="34" charset="0"/>
                <a:cs typeface="Arial" panose="020B0604020202020204" pitchFamily="34" charset="0"/>
              </a:rPr>
              <a:t>	abilities</a:t>
            </a:r>
            <a:endParaRPr lang="en-US" b="1" dirty="0">
              <a:latin typeface="Arial" panose="020B0604020202020204" pitchFamily="34" charset="0"/>
              <a:cs typeface="Arial" panose="020B0604020202020204" pitchFamily="34" charset="0"/>
            </a:endParaRPr>
          </a:p>
          <a:p>
            <a:pPr marL="0" indent="0">
              <a:buNone/>
            </a:pPr>
            <a:r>
              <a:rPr lang="en-US" b="1" dirty="0">
                <a:latin typeface="Arial" panose="020B0604020202020204" pitchFamily="34" charset="0"/>
                <a:cs typeface="Arial" panose="020B0604020202020204" pitchFamily="34" charset="0"/>
              </a:rPr>
              <a:t>(3) based upon knowledge of the true and material facts</a:t>
            </a:r>
          </a:p>
          <a:p>
            <a:pPr marL="0" indent="0">
              <a:buNone/>
            </a:pPr>
            <a:r>
              <a:rPr lang="en-US" b="1" dirty="0">
                <a:latin typeface="Arial" panose="020B0604020202020204" pitchFamily="34" charset="0"/>
                <a:cs typeface="Arial" panose="020B0604020202020204" pitchFamily="34" charset="0"/>
              </a:rPr>
              <a:t>(4) given either expressly or tacitly</a:t>
            </a:r>
          </a:p>
          <a:p>
            <a:pPr marL="0" indent="0">
              <a:buNone/>
            </a:pPr>
            <a:r>
              <a:rPr lang="en-US" b="1" dirty="0">
                <a:latin typeface="Arial" panose="020B0604020202020204" pitchFamily="34" charset="0"/>
                <a:cs typeface="Arial" panose="020B0604020202020204" pitchFamily="34" charset="0"/>
              </a:rPr>
              <a:t>(5) given before the commission of the act</a:t>
            </a:r>
          </a:p>
          <a:p>
            <a:pPr marL="0" indent="0">
              <a:buNone/>
            </a:pPr>
            <a:r>
              <a:rPr lang="en-US" b="1" dirty="0">
                <a:latin typeface="Arial" panose="020B0604020202020204" pitchFamily="34" charset="0"/>
                <a:cs typeface="Arial" panose="020B0604020202020204" pitchFamily="34" charset="0"/>
              </a:rPr>
              <a:t>(6) given by the complainant </a:t>
            </a:r>
            <a:r>
              <a:rPr lang="en-US" b="1" dirty="0" smtClean="0">
                <a:latin typeface="Arial" panose="020B0604020202020204" pitchFamily="34" charset="0"/>
                <a:cs typeface="Arial" panose="020B0604020202020204" pitchFamily="34" charset="0"/>
              </a:rPr>
              <a:t>herself.</a:t>
            </a:r>
            <a:endParaRPr lang="en-ZA"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01915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smtClean="0">
                <a:latin typeface="Arial" panose="020B0604020202020204" pitchFamily="34" charset="0"/>
                <a:cs typeface="Arial" panose="020B0604020202020204" pitchFamily="34" charset="0"/>
              </a:rPr>
              <a:t>Consent (continued)</a:t>
            </a:r>
            <a:endParaRPr lang="en-ZA"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algn="just"/>
            <a:r>
              <a:rPr lang="en-ZA" sz="4000" b="1" dirty="0" smtClean="0">
                <a:solidFill>
                  <a:srgbClr val="FF0000"/>
                </a:solidFill>
                <a:latin typeface="Arial" panose="020B0604020202020204" pitchFamily="34" charset="0"/>
                <a:cs typeface="Arial" panose="020B0604020202020204" pitchFamily="34" charset="0"/>
              </a:rPr>
              <a:t>Q</a:t>
            </a:r>
            <a:r>
              <a:rPr lang="en-ZA" sz="4000" dirty="0" smtClean="0">
                <a:solidFill>
                  <a:srgbClr val="FF0000"/>
                </a:solidFill>
                <a:latin typeface="Arial" panose="020B0604020202020204" pitchFamily="34" charset="0"/>
                <a:cs typeface="Arial" panose="020B0604020202020204" pitchFamily="34" charset="0"/>
              </a:rPr>
              <a:t>: </a:t>
            </a:r>
            <a:r>
              <a:rPr lang="en-ZA" sz="4000" b="1" u="sng" dirty="0" smtClean="0">
                <a:solidFill>
                  <a:srgbClr val="FF0000"/>
                </a:solidFill>
                <a:latin typeface="Arial" panose="020B0604020202020204" pitchFamily="34" charset="0"/>
                <a:cs typeface="Arial" panose="020B0604020202020204" pitchFamily="34" charset="0"/>
              </a:rPr>
              <a:t>Can X rely on consent in the following scenario: X </a:t>
            </a:r>
            <a:r>
              <a:rPr lang="en-ZA" sz="4000" b="1" u="sng" dirty="0">
                <a:solidFill>
                  <a:srgbClr val="FF0000"/>
                </a:solidFill>
                <a:latin typeface="Arial" panose="020B0604020202020204" pitchFamily="34" charset="0"/>
                <a:cs typeface="Arial" panose="020B0604020202020204" pitchFamily="34" charset="0"/>
              </a:rPr>
              <a:t>is a doctor. After examining Y, a healthy </a:t>
            </a:r>
            <a:r>
              <a:rPr lang="en-ZA" sz="4000" b="1" u="sng" dirty="0" smtClean="0">
                <a:solidFill>
                  <a:srgbClr val="FF0000"/>
                </a:solidFill>
                <a:latin typeface="Arial" panose="020B0604020202020204" pitchFamily="34" charset="0"/>
                <a:cs typeface="Arial" panose="020B0604020202020204" pitchFamily="34" charset="0"/>
              </a:rPr>
              <a:t>10-year </a:t>
            </a:r>
            <a:r>
              <a:rPr lang="en-ZA" sz="4000" b="1" u="sng" dirty="0">
                <a:solidFill>
                  <a:srgbClr val="FF0000"/>
                </a:solidFill>
                <a:latin typeface="Arial" panose="020B0604020202020204" pitchFamily="34" charset="0"/>
                <a:cs typeface="Arial" panose="020B0604020202020204" pitchFamily="34" charset="0"/>
              </a:rPr>
              <a:t>old girl, X obtains consent from Y and performs an operation on her to remove her </a:t>
            </a:r>
            <a:r>
              <a:rPr lang="en-ZA" sz="4000" b="1" u="sng" dirty="0" smtClean="0">
                <a:solidFill>
                  <a:srgbClr val="FF0000"/>
                </a:solidFill>
                <a:latin typeface="Arial" panose="020B0604020202020204" pitchFamily="34" charset="0"/>
                <a:cs typeface="Arial" panose="020B0604020202020204" pitchFamily="34" charset="0"/>
              </a:rPr>
              <a:t>tonsils. </a:t>
            </a:r>
            <a:r>
              <a:rPr lang="en-ZA" sz="4000" b="1" dirty="0">
                <a:solidFill>
                  <a:srgbClr val="FF0000"/>
                </a:solidFill>
                <a:latin typeface="Arial" panose="020B0604020202020204" pitchFamily="34" charset="0"/>
                <a:cs typeface="Arial" panose="020B0604020202020204" pitchFamily="34" charset="0"/>
              </a:rPr>
              <a:t>	</a:t>
            </a:r>
            <a:r>
              <a:rPr lang="en-ZA" sz="4000" b="1" dirty="0" smtClean="0">
                <a:solidFill>
                  <a:srgbClr val="FF0000"/>
                </a:solidFill>
                <a:latin typeface="Arial" panose="020B0604020202020204" pitchFamily="34" charset="0"/>
                <a:cs typeface="Arial" panose="020B0604020202020204" pitchFamily="34" charset="0"/>
              </a:rPr>
              <a:t>								[</a:t>
            </a:r>
            <a:r>
              <a:rPr lang="en-ZA" sz="4000" b="1" dirty="0">
                <a:solidFill>
                  <a:srgbClr val="FF0000"/>
                </a:solidFill>
                <a:latin typeface="Arial" panose="020B0604020202020204" pitchFamily="34" charset="0"/>
                <a:cs typeface="Arial" panose="020B0604020202020204" pitchFamily="34" charset="0"/>
              </a:rPr>
              <a:t>2]</a:t>
            </a:r>
            <a:endParaRPr lang="en-ZA" sz="4000" dirty="0">
              <a:solidFill>
                <a:srgbClr val="FF0000"/>
              </a:solidFill>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14488824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Consent (continued)</a:t>
            </a:r>
            <a:endParaRPr lang="en-ZA" dirty="0"/>
          </a:p>
        </p:txBody>
      </p:sp>
      <p:sp>
        <p:nvSpPr>
          <p:cNvPr id="3" name="Content Placeholder 2"/>
          <p:cNvSpPr>
            <a:spLocks noGrp="1"/>
          </p:cNvSpPr>
          <p:nvPr>
            <p:ph idx="1"/>
          </p:nvPr>
        </p:nvSpPr>
        <p:spPr/>
        <p:txBody>
          <a:bodyPr/>
          <a:lstStyle/>
          <a:p>
            <a:pPr algn="just"/>
            <a:r>
              <a:rPr lang="en-ZA" sz="3200" b="1" dirty="0">
                <a:solidFill>
                  <a:srgbClr val="FF0000"/>
                </a:solidFill>
                <a:latin typeface="Arial" panose="020B0604020202020204" pitchFamily="34" charset="0"/>
                <a:cs typeface="Arial" panose="020B0604020202020204" pitchFamily="34" charset="0"/>
              </a:rPr>
              <a:t>No. X cannot rely on consent in this case. While in principle consent can only be given by the complainant herself, in certain cases someone else may give consent on her behalf as where a parent gives consent to an operation being performed on her child. Since Y is only </a:t>
            </a:r>
            <a:r>
              <a:rPr lang="en-ZA" sz="3200" b="1" dirty="0" smtClean="0">
                <a:solidFill>
                  <a:srgbClr val="FF0000"/>
                </a:solidFill>
                <a:latin typeface="Arial" panose="020B0604020202020204" pitchFamily="34" charset="0"/>
                <a:cs typeface="Arial" panose="020B0604020202020204" pitchFamily="34" charset="0"/>
              </a:rPr>
              <a:t>10 </a:t>
            </a:r>
            <a:r>
              <a:rPr lang="en-ZA" sz="3200" b="1" dirty="0">
                <a:solidFill>
                  <a:srgbClr val="FF0000"/>
                </a:solidFill>
                <a:latin typeface="Arial" panose="020B0604020202020204" pitchFamily="34" charset="0"/>
                <a:cs typeface="Arial" panose="020B0604020202020204" pitchFamily="34" charset="0"/>
              </a:rPr>
              <a:t>years old she is a child (she does not have minimum mental abilities) and her parents </a:t>
            </a:r>
            <a:r>
              <a:rPr lang="en-ZA" sz="3200" b="1" dirty="0" smtClean="0">
                <a:solidFill>
                  <a:srgbClr val="FF0000"/>
                </a:solidFill>
                <a:latin typeface="Arial" panose="020B0604020202020204" pitchFamily="34" charset="0"/>
                <a:cs typeface="Arial" panose="020B0604020202020204" pitchFamily="34" charset="0"/>
              </a:rPr>
              <a:t>should </a:t>
            </a:r>
            <a:r>
              <a:rPr lang="en-ZA" sz="3200" b="1" dirty="0">
                <a:solidFill>
                  <a:srgbClr val="FF0000"/>
                </a:solidFill>
                <a:latin typeface="Arial" panose="020B0604020202020204" pitchFamily="34" charset="0"/>
                <a:cs typeface="Arial" panose="020B0604020202020204" pitchFamily="34" charset="0"/>
              </a:rPr>
              <a:t>have given consent to the removal of her </a:t>
            </a:r>
            <a:r>
              <a:rPr lang="en-ZA" sz="3200" b="1" dirty="0" smtClean="0">
                <a:solidFill>
                  <a:srgbClr val="FF0000"/>
                </a:solidFill>
                <a:latin typeface="Arial" panose="020B0604020202020204" pitchFamily="34" charset="0"/>
                <a:cs typeface="Arial" panose="020B0604020202020204" pitchFamily="34" charset="0"/>
              </a:rPr>
              <a:t>tonsils. </a:t>
            </a:r>
            <a:r>
              <a:rPr lang="en-ZA" sz="3200" b="1" dirty="0">
                <a:solidFill>
                  <a:srgbClr val="FF0000"/>
                </a:solidFill>
                <a:latin typeface="Arial" panose="020B0604020202020204" pitchFamily="34" charset="0"/>
                <a:cs typeface="Arial" panose="020B0604020202020204" pitchFamily="34" charset="0"/>
              </a:rPr>
              <a:t>(2)</a:t>
            </a:r>
          </a:p>
          <a:p>
            <a:endParaRPr lang="en-ZA" dirty="0"/>
          </a:p>
        </p:txBody>
      </p:sp>
    </p:spTree>
    <p:extLst>
      <p:ext uri="{BB962C8B-B14F-4D97-AF65-F5344CB8AC3E}">
        <p14:creationId xmlns:p14="http://schemas.microsoft.com/office/powerpoint/2010/main" val="16287991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ZA" sz="4000" b="1" dirty="0" smtClean="0">
                <a:latin typeface="Arial" panose="020B0604020202020204" pitchFamily="34" charset="0"/>
                <a:cs typeface="Arial" panose="020B0604020202020204" pitchFamily="34" charset="0"/>
              </a:rPr>
              <a:t>OFFICIAL CAPACITY</a:t>
            </a:r>
            <a:endParaRPr lang="en-ZA" sz="40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pPr marL="0" indent="0" algn="just">
              <a:buNone/>
            </a:pPr>
            <a:r>
              <a:rPr lang="en-US" b="1" dirty="0">
                <a:latin typeface="Arial" panose="020B0604020202020204" pitchFamily="34" charset="0"/>
                <a:cs typeface="Arial" panose="020B0604020202020204" pitchFamily="34" charset="0"/>
              </a:rPr>
              <a:t>An act that would otherwise be unlawful </a:t>
            </a:r>
            <a:r>
              <a:rPr lang="en-US" b="1" dirty="0" smtClean="0">
                <a:latin typeface="Arial" panose="020B0604020202020204" pitchFamily="34" charset="0"/>
                <a:cs typeface="Arial" panose="020B0604020202020204" pitchFamily="34" charset="0"/>
              </a:rPr>
              <a:t>may be justified </a:t>
            </a:r>
            <a:r>
              <a:rPr lang="en-US" b="1" dirty="0">
                <a:latin typeface="Arial" panose="020B0604020202020204" pitchFamily="34" charset="0"/>
                <a:cs typeface="Arial" panose="020B0604020202020204" pitchFamily="34" charset="0"/>
              </a:rPr>
              <a:t>if X, by virtue of her </a:t>
            </a:r>
            <a:r>
              <a:rPr lang="en-US" b="1" dirty="0" smtClean="0">
                <a:latin typeface="Arial" panose="020B0604020202020204" pitchFamily="34" charset="0"/>
                <a:cs typeface="Arial" panose="020B0604020202020204" pitchFamily="34" charset="0"/>
              </a:rPr>
              <a:t>holding a </a:t>
            </a:r>
            <a:r>
              <a:rPr lang="en-US" b="1" dirty="0">
                <a:latin typeface="Arial" panose="020B0604020202020204" pitchFamily="34" charset="0"/>
                <a:cs typeface="Arial" panose="020B0604020202020204" pitchFamily="34" charset="0"/>
              </a:rPr>
              <a:t>public </a:t>
            </a:r>
            <a:r>
              <a:rPr lang="en-US" b="1" dirty="0" smtClean="0">
                <a:latin typeface="Arial" panose="020B0604020202020204" pitchFamily="34" charset="0"/>
                <a:cs typeface="Arial" panose="020B0604020202020204" pitchFamily="34" charset="0"/>
              </a:rPr>
              <a:t>office</a:t>
            </a:r>
            <a:r>
              <a:rPr lang="en-US" b="1" dirty="0">
                <a:latin typeface="Arial" panose="020B0604020202020204" pitchFamily="34" charset="0"/>
                <a:cs typeface="Arial" panose="020B0604020202020204" pitchFamily="34" charset="0"/>
              </a:rPr>
              <a:t>, is </a:t>
            </a:r>
            <a:r>
              <a:rPr lang="en-US" b="1" dirty="0" err="1">
                <a:latin typeface="Arial" panose="020B0604020202020204" pitchFamily="34" charset="0"/>
                <a:cs typeface="Arial" panose="020B0604020202020204" pitchFamily="34" charset="0"/>
              </a:rPr>
              <a:t>authorised</a:t>
            </a:r>
            <a:r>
              <a:rPr lang="en-US" b="1" dirty="0">
                <a:latin typeface="Arial" panose="020B0604020202020204" pitchFamily="34" charset="0"/>
                <a:cs typeface="Arial" panose="020B0604020202020204" pitchFamily="34" charset="0"/>
              </a:rPr>
              <a:t> to perform the act, provided the act is performed </a:t>
            </a:r>
            <a:r>
              <a:rPr lang="en-US" b="1" dirty="0" smtClean="0">
                <a:latin typeface="Arial" panose="020B0604020202020204" pitchFamily="34" charset="0"/>
                <a:cs typeface="Arial" panose="020B0604020202020204" pitchFamily="34" charset="0"/>
              </a:rPr>
              <a:t>in the </a:t>
            </a:r>
            <a:r>
              <a:rPr lang="en-US" b="1" dirty="0">
                <a:latin typeface="Arial" panose="020B0604020202020204" pitchFamily="34" charset="0"/>
                <a:cs typeface="Arial" panose="020B0604020202020204" pitchFamily="34" charset="0"/>
              </a:rPr>
              <a:t>course of the exercise of her duties</a:t>
            </a:r>
            <a:r>
              <a:rPr lang="en-US" dirty="0" smtClean="0">
                <a:latin typeface="Arial" panose="020B0604020202020204" pitchFamily="34" charset="0"/>
                <a:cs typeface="Arial" panose="020B0604020202020204" pitchFamily="34" charset="0"/>
              </a:rPr>
              <a:t>.</a:t>
            </a:r>
          </a:p>
          <a:p>
            <a:pPr marL="0" indent="0" algn="just">
              <a:buNone/>
            </a:pPr>
            <a:r>
              <a:rPr lang="en-US" b="1" dirty="0" smtClean="0">
                <a:latin typeface="Arial" panose="020B0604020202020204" pitchFamily="34" charset="0"/>
                <a:cs typeface="Arial" panose="020B0604020202020204" pitchFamily="34" charset="0"/>
              </a:rPr>
              <a:t>EXAMPLES:</a:t>
            </a:r>
          </a:p>
          <a:p>
            <a:pPr algn="just"/>
            <a:r>
              <a:rPr lang="en-US" b="1" dirty="0" smtClean="0">
                <a:latin typeface="Arial" panose="020B0604020202020204" pitchFamily="34" charset="0"/>
                <a:cs typeface="Arial" panose="020B0604020202020204" pitchFamily="34" charset="0"/>
              </a:rPr>
              <a:t>If X possesses drugs it could amount to a crime. But NOT if X is a </a:t>
            </a:r>
            <a:r>
              <a:rPr lang="en-US" b="1" u="sng" dirty="0" smtClean="0">
                <a:latin typeface="Arial" panose="020B0604020202020204" pitchFamily="34" charset="0"/>
                <a:cs typeface="Arial" panose="020B0604020202020204" pitchFamily="34" charset="0"/>
              </a:rPr>
              <a:t>clerk of the court </a:t>
            </a:r>
            <a:r>
              <a:rPr lang="en-US" b="1" dirty="0" smtClean="0">
                <a:latin typeface="Arial" panose="020B0604020202020204" pitchFamily="34" charset="0"/>
                <a:cs typeface="Arial" panose="020B0604020202020204" pitchFamily="34" charset="0"/>
              </a:rPr>
              <a:t>and the drugs are an exhibit in a current court case.</a:t>
            </a:r>
          </a:p>
          <a:p>
            <a:pPr algn="just"/>
            <a:r>
              <a:rPr lang="en-US" b="1" dirty="0" smtClean="0">
                <a:latin typeface="Arial" panose="020B0604020202020204" pitchFamily="34" charset="0"/>
                <a:cs typeface="Arial" panose="020B0604020202020204" pitchFamily="34" charset="0"/>
              </a:rPr>
              <a:t>X cannot search or touch someone without consent. This could amount to assault/ </a:t>
            </a:r>
            <a:r>
              <a:rPr lang="en-US" b="1" i="1" dirty="0" err="1" smtClean="0">
                <a:latin typeface="Arial" panose="020B0604020202020204" pitchFamily="34" charset="0"/>
                <a:cs typeface="Arial" panose="020B0604020202020204" pitchFamily="34" charset="0"/>
              </a:rPr>
              <a:t>crimen</a:t>
            </a:r>
            <a:r>
              <a:rPr lang="en-US" b="1" i="1" dirty="0" smtClean="0">
                <a:latin typeface="Arial" panose="020B0604020202020204" pitchFamily="34" charset="0"/>
                <a:cs typeface="Arial" panose="020B0604020202020204" pitchFamily="34" charset="0"/>
              </a:rPr>
              <a:t> </a:t>
            </a:r>
            <a:r>
              <a:rPr lang="en-US" b="1" i="1" dirty="0" err="1" smtClean="0">
                <a:latin typeface="Arial" panose="020B0604020202020204" pitchFamily="34" charset="0"/>
                <a:cs typeface="Arial" panose="020B0604020202020204" pitchFamily="34" charset="0"/>
              </a:rPr>
              <a:t>iniuria</a:t>
            </a:r>
            <a:r>
              <a:rPr lang="en-US" b="1" dirty="0" smtClean="0">
                <a:latin typeface="Arial" panose="020B0604020202020204" pitchFamily="34" charset="0"/>
                <a:cs typeface="Arial" panose="020B0604020202020204" pitchFamily="34" charset="0"/>
              </a:rPr>
              <a:t>. But not if X is a </a:t>
            </a:r>
            <a:r>
              <a:rPr lang="en-US" b="1" u="sng" dirty="0" smtClean="0">
                <a:latin typeface="Arial" panose="020B0604020202020204" pitchFamily="34" charset="0"/>
                <a:cs typeface="Arial" panose="020B0604020202020204" pitchFamily="34" charset="0"/>
              </a:rPr>
              <a:t>security officer </a:t>
            </a:r>
            <a:r>
              <a:rPr lang="en-US" b="1" dirty="0" smtClean="0">
                <a:latin typeface="Arial" panose="020B0604020202020204" pitchFamily="34" charset="0"/>
                <a:cs typeface="Arial" panose="020B0604020202020204" pitchFamily="34" charset="0"/>
              </a:rPr>
              <a:t>at an international airport.</a:t>
            </a:r>
          </a:p>
          <a:p>
            <a:pPr marL="0" indent="0" algn="just">
              <a:buNone/>
            </a:pPr>
            <a:endParaRPr lang="en-ZA" dirty="0"/>
          </a:p>
        </p:txBody>
      </p:sp>
    </p:spTree>
    <p:extLst>
      <p:ext uri="{BB962C8B-B14F-4D97-AF65-F5344CB8AC3E}">
        <p14:creationId xmlns:p14="http://schemas.microsoft.com/office/powerpoint/2010/main" val="31123922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ZA" sz="3600" b="1" dirty="0" smtClean="0">
                <a:latin typeface="Arial" panose="020B0604020202020204" pitchFamily="34" charset="0"/>
                <a:cs typeface="Arial" panose="020B0604020202020204" pitchFamily="34" charset="0"/>
              </a:rPr>
              <a:t>OBEDIENCE TO ORDERS</a:t>
            </a:r>
            <a:endParaRPr lang="en-ZA" sz="36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lgn="just">
              <a:buNone/>
            </a:pPr>
            <a:r>
              <a:rPr lang="en-ZA" sz="3200" b="1" dirty="0" smtClean="0">
                <a:latin typeface="Arial" panose="020B0604020202020204" pitchFamily="34" charset="0"/>
                <a:cs typeface="Arial" panose="020B0604020202020204" pitchFamily="34" charset="0"/>
              </a:rPr>
              <a:t>Where X is employed in the </a:t>
            </a:r>
            <a:r>
              <a:rPr lang="en-ZA" sz="3200" b="1" u="sng" dirty="0" smtClean="0">
                <a:latin typeface="Arial" panose="020B0604020202020204" pitchFamily="34" charset="0"/>
                <a:cs typeface="Arial" panose="020B0604020202020204" pitchFamily="34" charset="0"/>
              </a:rPr>
              <a:t>armed forces </a:t>
            </a:r>
            <a:r>
              <a:rPr lang="en-ZA" sz="3200" b="1" dirty="0" smtClean="0">
                <a:latin typeface="Arial" panose="020B0604020202020204" pitchFamily="34" charset="0"/>
                <a:cs typeface="Arial" panose="020B0604020202020204" pitchFamily="34" charset="0"/>
              </a:rPr>
              <a:t>or </a:t>
            </a:r>
            <a:r>
              <a:rPr lang="en-ZA" sz="3200" b="1" u="sng" dirty="0" smtClean="0">
                <a:latin typeface="Arial" panose="020B0604020202020204" pitchFamily="34" charset="0"/>
                <a:cs typeface="Arial" panose="020B0604020202020204" pitchFamily="34" charset="0"/>
              </a:rPr>
              <a:t>police service</a:t>
            </a:r>
            <a:r>
              <a:rPr lang="en-ZA" sz="3200" b="1" dirty="0" smtClean="0">
                <a:latin typeface="Arial" panose="020B0604020202020204" pitchFamily="34" charset="0"/>
                <a:cs typeface="Arial" panose="020B0604020202020204" pitchFamily="34" charset="0"/>
              </a:rPr>
              <a:t> and when obeying the orders of his superior, he (X) commits an offence, he may have a valid ground of justification. But the following requirements must be met:</a:t>
            </a:r>
          </a:p>
          <a:p>
            <a:pPr algn="just"/>
            <a:r>
              <a:rPr lang="en-ZA" sz="3200" b="1" dirty="0" smtClean="0">
                <a:latin typeface="Arial" panose="020B0604020202020204" pitchFamily="34" charset="0"/>
                <a:cs typeface="Arial" panose="020B0604020202020204" pitchFamily="34" charset="0"/>
              </a:rPr>
              <a:t>The order must be lawful</a:t>
            </a:r>
          </a:p>
          <a:p>
            <a:pPr algn="just"/>
            <a:r>
              <a:rPr lang="en-ZA" sz="3200" b="1" dirty="0" smtClean="0">
                <a:latin typeface="Arial" panose="020B0604020202020204" pitchFamily="34" charset="0"/>
                <a:cs typeface="Arial" panose="020B0604020202020204" pitchFamily="34" charset="0"/>
              </a:rPr>
              <a:t>The order must be given by a competent person</a:t>
            </a:r>
          </a:p>
          <a:p>
            <a:pPr algn="just"/>
            <a:r>
              <a:rPr lang="en-ZA" sz="3200" b="1" dirty="0" smtClean="0">
                <a:latin typeface="Arial" panose="020B0604020202020204" pitchFamily="34" charset="0"/>
                <a:cs typeface="Arial" panose="020B0604020202020204" pitchFamily="34" charset="0"/>
              </a:rPr>
              <a:t>X must only do what he was ordered to do. </a:t>
            </a:r>
            <a:endParaRPr lang="en-ZA"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98329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OBEDIENCE TO ORDERS</a:t>
            </a:r>
            <a:endParaRPr lang="en-ZA" dirty="0"/>
          </a:p>
        </p:txBody>
      </p:sp>
      <p:sp>
        <p:nvSpPr>
          <p:cNvPr id="3" name="Content Placeholder 2"/>
          <p:cNvSpPr>
            <a:spLocks noGrp="1"/>
          </p:cNvSpPr>
          <p:nvPr>
            <p:ph idx="1"/>
          </p:nvPr>
        </p:nvSpPr>
        <p:spPr/>
        <p:txBody>
          <a:bodyPr/>
          <a:lstStyle/>
          <a:p>
            <a:pPr algn="just"/>
            <a:r>
              <a:rPr lang="en-ZA" sz="4000" b="1" u="sng" dirty="0" smtClean="0">
                <a:solidFill>
                  <a:srgbClr val="FF0000"/>
                </a:solidFill>
                <a:latin typeface="Arial" panose="020B0604020202020204" pitchFamily="34" charset="0"/>
                <a:cs typeface="Arial" panose="020B0604020202020204" pitchFamily="34" charset="0"/>
              </a:rPr>
              <a:t>Q: What </a:t>
            </a:r>
            <a:r>
              <a:rPr lang="en-ZA" sz="4000" b="1" u="sng" dirty="0">
                <a:solidFill>
                  <a:srgbClr val="FF0000"/>
                </a:solidFill>
                <a:latin typeface="Arial" panose="020B0604020202020204" pitchFamily="34" charset="0"/>
                <a:cs typeface="Arial" panose="020B0604020202020204" pitchFamily="34" charset="0"/>
              </a:rPr>
              <a:t>are the three requirements of the ground of justification obedience to orders? </a:t>
            </a:r>
            <a:r>
              <a:rPr lang="en-ZA" sz="4000" b="1" dirty="0">
                <a:solidFill>
                  <a:srgbClr val="FF0000"/>
                </a:solidFill>
                <a:latin typeface="Arial" panose="020B0604020202020204" pitchFamily="34" charset="0"/>
                <a:cs typeface="Arial" panose="020B0604020202020204" pitchFamily="34" charset="0"/>
              </a:rPr>
              <a:t>[3]</a:t>
            </a:r>
            <a:endParaRPr lang="en-ZA" sz="4000" dirty="0">
              <a:solidFill>
                <a:srgbClr val="FF0000"/>
              </a:solidFill>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13119520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panose="020B0604020202020204" pitchFamily="34" charset="0"/>
                <a:cs typeface="Arial" panose="020B0604020202020204" pitchFamily="34" charset="0"/>
              </a:rPr>
              <a:t>OBEDIENCE TO </a:t>
            </a:r>
            <a:r>
              <a:rPr lang="en-ZA" b="1" dirty="0" smtClean="0">
                <a:latin typeface="Arial" panose="020B0604020202020204" pitchFamily="34" charset="0"/>
                <a:cs typeface="Arial" panose="020B0604020202020204" pitchFamily="34" charset="0"/>
              </a:rPr>
              <a:t>ORDERS (</a:t>
            </a:r>
            <a:r>
              <a:rPr lang="en-ZA" b="1" dirty="0" err="1" smtClean="0">
                <a:latin typeface="Arial" panose="020B0604020202020204" pitchFamily="34" charset="0"/>
                <a:cs typeface="Arial" panose="020B0604020202020204" pitchFamily="34" charset="0"/>
              </a:rPr>
              <a:t>contd</a:t>
            </a:r>
            <a:r>
              <a:rPr lang="en-ZA" b="1" dirty="0" smtClean="0">
                <a:latin typeface="Arial" panose="020B0604020202020204" pitchFamily="34" charset="0"/>
                <a:cs typeface="Arial" panose="020B0604020202020204" pitchFamily="34" charset="0"/>
              </a:rPr>
              <a:t>)</a:t>
            </a:r>
            <a:endParaRPr lang="en-ZA" dirty="0"/>
          </a:p>
        </p:txBody>
      </p:sp>
      <p:sp>
        <p:nvSpPr>
          <p:cNvPr id="3" name="Content Placeholder 2"/>
          <p:cNvSpPr>
            <a:spLocks noGrp="1"/>
          </p:cNvSpPr>
          <p:nvPr>
            <p:ph idx="1"/>
          </p:nvPr>
        </p:nvSpPr>
        <p:spPr/>
        <p:txBody>
          <a:bodyPr>
            <a:normAutofit/>
          </a:bodyPr>
          <a:lstStyle/>
          <a:p>
            <a:pPr lvl="0" algn="just"/>
            <a:r>
              <a:rPr lang="en-ZA" sz="3200" b="1" dirty="0">
                <a:solidFill>
                  <a:srgbClr val="FF0000"/>
                </a:solidFill>
                <a:latin typeface="Arial" panose="020B0604020202020204" pitchFamily="34" charset="0"/>
                <a:cs typeface="Arial" panose="020B0604020202020204" pitchFamily="34" charset="0"/>
              </a:rPr>
              <a:t>The order must emanate from a person in lawful authority over the accused </a:t>
            </a:r>
            <a:r>
              <a:rPr lang="en-ZA" sz="3200" b="1" dirty="0" smtClean="0">
                <a:solidFill>
                  <a:srgbClr val="FF0000"/>
                </a:solidFill>
                <a:latin typeface="Arial" panose="020B0604020202020204" pitchFamily="34" charset="0"/>
                <a:cs typeface="Arial" panose="020B0604020202020204" pitchFamily="34" charset="0"/>
              </a:rPr>
              <a:t>				(</a:t>
            </a:r>
            <a:r>
              <a:rPr lang="en-ZA" sz="3200" b="1" dirty="0">
                <a:solidFill>
                  <a:srgbClr val="FF0000"/>
                </a:solidFill>
                <a:latin typeface="Arial" panose="020B0604020202020204" pitchFamily="34" charset="0"/>
                <a:cs typeface="Arial" panose="020B0604020202020204" pitchFamily="34" charset="0"/>
              </a:rPr>
              <a:t>1)</a:t>
            </a:r>
          </a:p>
          <a:p>
            <a:pPr lvl="0" algn="just"/>
            <a:r>
              <a:rPr lang="en-ZA" sz="3200" b="1" dirty="0">
                <a:solidFill>
                  <a:srgbClr val="FF0000"/>
                </a:solidFill>
                <a:latin typeface="Arial" panose="020B0604020202020204" pitchFamily="34" charset="0"/>
                <a:cs typeface="Arial" panose="020B0604020202020204" pitchFamily="34" charset="0"/>
              </a:rPr>
              <a:t>The accused must have been under a duty to obey the order. Section 199(6) of the Constitution dictates that the order must not be manifestly unlawful. </a:t>
            </a:r>
            <a:r>
              <a:rPr lang="en-ZA" sz="3200" b="1" dirty="0" smtClean="0">
                <a:solidFill>
                  <a:srgbClr val="FF0000"/>
                </a:solidFill>
                <a:latin typeface="Arial" panose="020B0604020202020204" pitchFamily="34" charset="0"/>
                <a:cs typeface="Arial" panose="020B0604020202020204" pitchFamily="34" charset="0"/>
              </a:rPr>
              <a:t>(</a:t>
            </a:r>
            <a:r>
              <a:rPr lang="en-ZA" sz="3200" b="1" dirty="0">
                <a:solidFill>
                  <a:srgbClr val="FF0000"/>
                </a:solidFill>
                <a:latin typeface="Arial" panose="020B0604020202020204" pitchFamily="34" charset="0"/>
                <a:cs typeface="Arial" panose="020B0604020202020204" pitchFamily="34" charset="0"/>
              </a:rPr>
              <a:t>1)</a:t>
            </a:r>
          </a:p>
          <a:p>
            <a:pPr lvl="0" algn="just"/>
            <a:r>
              <a:rPr lang="en-ZA" sz="3200" b="1" dirty="0">
                <a:solidFill>
                  <a:srgbClr val="FF0000"/>
                </a:solidFill>
                <a:latin typeface="Arial" panose="020B0604020202020204" pitchFamily="34" charset="0"/>
                <a:cs typeface="Arial" panose="020B0604020202020204" pitchFamily="34" charset="0"/>
              </a:rPr>
              <a:t>The accused must have done no more harm than was necessary to carry out the order</a:t>
            </a:r>
            <a:r>
              <a:rPr lang="en-ZA" sz="3200" b="1">
                <a:solidFill>
                  <a:srgbClr val="FF0000"/>
                </a:solidFill>
                <a:latin typeface="Arial" panose="020B0604020202020204" pitchFamily="34" charset="0"/>
                <a:cs typeface="Arial" panose="020B0604020202020204" pitchFamily="34" charset="0"/>
              </a:rPr>
              <a:t>. </a:t>
            </a:r>
            <a:r>
              <a:rPr lang="en-ZA" sz="3200" b="1" dirty="0" smtClean="0">
                <a:solidFill>
                  <a:srgbClr val="FF0000"/>
                </a:solidFill>
                <a:latin typeface="Arial" panose="020B0604020202020204" pitchFamily="34" charset="0"/>
                <a:cs typeface="Arial" panose="020B0604020202020204" pitchFamily="34" charset="0"/>
              </a:rPr>
              <a:t>		(</a:t>
            </a:r>
            <a:r>
              <a:rPr lang="en-ZA" sz="3200" b="1" dirty="0">
                <a:solidFill>
                  <a:srgbClr val="FF0000"/>
                </a:solidFill>
                <a:latin typeface="Arial" panose="020B0604020202020204" pitchFamily="34" charset="0"/>
                <a:cs typeface="Arial" panose="020B0604020202020204" pitchFamily="34" charset="0"/>
              </a:rPr>
              <a:t>1)</a:t>
            </a:r>
          </a:p>
          <a:p>
            <a:r>
              <a:rPr lang="en-ZA" b="1" i="1" dirty="0" smtClean="0">
                <a:solidFill>
                  <a:srgbClr val="FF0000"/>
                </a:solidFill>
              </a:rPr>
              <a:t>See further the case of: S </a:t>
            </a:r>
            <a:r>
              <a:rPr lang="en-ZA" b="1" i="1" dirty="0">
                <a:solidFill>
                  <a:srgbClr val="FF0000"/>
                </a:solidFill>
              </a:rPr>
              <a:t>v </a:t>
            </a:r>
            <a:r>
              <a:rPr lang="en-ZA" b="1" i="1" dirty="0" err="1">
                <a:solidFill>
                  <a:srgbClr val="FF0000"/>
                </a:solidFill>
              </a:rPr>
              <a:t>Mostert</a:t>
            </a:r>
            <a:r>
              <a:rPr lang="en-ZA" b="1" i="1" dirty="0">
                <a:solidFill>
                  <a:srgbClr val="FF0000"/>
                </a:solidFill>
              </a:rPr>
              <a:t> 2006 (1)SACR 560 (N)</a:t>
            </a:r>
            <a:endParaRPr lang="en-ZA" dirty="0">
              <a:solidFill>
                <a:srgbClr val="FF0000"/>
              </a:solidFill>
            </a:endParaRPr>
          </a:p>
        </p:txBody>
      </p:sp>
    </p:spTree>
    <p:extLst>
      <p:ext uri="{BB962C8B-B14F-4D97-AF65-F5344CB8AC3E}">
        <p14:creationId xmlns:p14="http://schemas.microsoft.com/office/powerpoint/2010/main" val="42447613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Arial Black" panose="020B0A04020102020204" pitchFamily="34" charset="0"/>
              </a:rPr>
              <a:t>CULPABILITY</a:t>
            </a:r>
            <a:endParaRPr lang="en-ZA" dirty="0"/>
          </a:p>
        </p:txBody>
      </p:sp>
      <p:sp>
        <p:nvSpPr>
          <p:cNvPr id="3" name="Content Placeholder 2"/>
          <p:cNvSpPr>
            <a:spLocks noGrp="1"/>
          </p:cNvSpPr>
          <p:nvPr>
            <p:ph idx="1"/>
          </p:nvPr>
        </p:nvSpPr>
        <p:spPr/>
        <p:txBody>
          <a:bodyPr/>
          <a:lstStyle/>
          <a:p>
            <a:pPr algn="just"/>
            <a:r>
              <a:rPr lang="en-US" sz="3200" dirty="0">
                <a:latin typeface="Arial" panose="020B0604020202020204" pitchFamily="34" charset="0"/>
                <a:cs typeface="Arial" panose="020B0604020202020204" pitchFamily="34" charset="0"/>
              </a:rPr>
              <a:t>The mere fact that a person has committed an act that complies with the definitional elements and is unlawful is not sufficient to render him criminally liable. </a:t>
            </a:r>
            <a:endParaRPr lang="en-ZA" sz="3200" dirty="0">
              <a:latin typeface="Arial" panose="020B0604020202020204" pitchFamily="34" charset="0"/>
              <a:cs typeface="Arial" panose="020B0604020202020204" pitchFamily="34" charset="0"/>
            </a:endParaRPr>
          </a:p>
          <a:p>
            <a:pPr algn="just"/>
            <a:r>
              <a:rPr lang="en-US" sz="3200" dirty="0">
                <a:latin typeface="Arial" panose="020B0604020202020204" pitchFamily="34" charset="0"/>
                <a:cs typeface="Arial" panose="020B0604020202020204" pitchFamily="34" charset="0"/>
              </a:rPr>
              <a:t>X’s conduct must have been accompanied by </a:t>
            </a:r>
            <a:r>
              <a:rPr lang="en-US" sz="3200" b="1" dirty="0">
                <a:latin typeface="Arial" panose="020B0604020202020204" pitchFamily="34" charset="0"/>
                <a:cs typeface="Arial" panose="020B0604020202020204" pitchFamily="34" charset="0"/>
              </a:rPr>
              <a:t>culpability</a:t>
            </a:r>
            <a:r>
              <a:rPr lang="en-US" sz="3200" dirty="0">
                <a:latin typeface="Arial" panose="020B0604020202020204" pitchFamily="34" charset="0"/>
                <a:cs typeface="Arial" panose="020B0604020202020204" pitchFamily="34" charset="0"/>
              </a:rPr>
              <a:t>. i.e. he must have committed the unlawful act with a </a:t>
            </a:r>
            <a:r>
              <a:rPr lang="en-US" sz="3200" b="1" dirty="0">
                <a:latin typeface="Arial" panose="020B0604020202020204" pitchFamily="34" charset="0"/>
                <a:cs typeface="Arial" panose="020B0604020202020204" pitchFamily="34" charset="0"/>
              </a:rPr>
              <a:t>blameworthy state of mind</a:t>
            </a:r>
            <a:r>
              <a:rPr lang="en-US" sz="3200" dirty="0">
                <a:latin typeface="Arial" panose="020B0604020202020204" pitchFamily="34" charset="0"/>
                <a:cs typeface="Arial" panose="020B0604020202020204" pitchFamily="34" charset="0"/>
              </a:rPr>
              <a:t>. </a:t>
            </a:r>
          </a:p>
          <a:p>
            <a:pPr algn="just"/>
            <a:r>
              <a:rPr lang="en-US" sz="3200" dirty="0">
                <a:latin typeface="Arial" panose="020B0604020202020204" pitchFamily="34" charset="0"/>
                <a:cs typeface="Arial" panose="020B0604020202020204" pitchFamily="34" charset="0"/>
              </a:rPr>
              <a:t>In the following circumstances, X </a:t>
            </a:r>
            <a:r>
              <a:rPr lang="en-US" sz="3200" b="1" dirty="0">
                <a:latin typeface="Arial" panose="020B0604020202020204" pitchFamily="34" charset="0"/>
                <a:cs typeface="Arial" panose="020B0604020202020204" pitchFamily="34" charset="0"/>
              </a:rPr>
              <a:t>CANNOT</a:t>
            </a:r>
            <a:r>
              <a:rPr lang="en-US" sz="3200" dirty="0">
                <a:latin typeface="Arial" panose="020B0604020202020204" pitchFamily="34" charset="0"/>
                <a:cs typeface="Arial" panose="020B0604020202020204" pitchFamily="34" charset="0"/>
              </a:rPr>
              <a:t> be blamed for his conduct:</a:t>
            </a:r>
            <a:endParaRPr lang="en-ZA" sz="3200"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34657052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Arial Black" panose="020B0A04020102020204" pitchFamily="34" charset="0"/>
              </a:rPr>
              <a:t>CULPABILITY (continued)</a:t>
            </a:r>
            <a:endParaRPr lang="en-ZA" dirty="0"/>
          </a:p>
        </p:txBody>
      </p:sp>
      <p:sp>
        <p:nvSpPr>
          <p:cNvPr id="3" name="Content Placeholder 2"/>
          <p:cNvSpPr>
            <a:spLocks noGrp="1"/>
          </p:cNvSpPr>
          <p:nvPr>
            <p:ph idx="1"/>
          </p:nvPr>
        </p:nvSpPr>
        <p:spPr/>
        <p:txBody>
          <a:bodyPr/>
          <a:lstStyle/>
          <a:p>
            <a:r>
              <a:rPr lang="en-US" sz="3200" dirty="0">
                <a:latin typeface="Arial" panose="020B0604020202020204" pitchFamily="34" charset="0"/>
                <a:cs typeface="Arial" panose="020B0604020202020204" pitchFamily="34" charset="0"/>
              </a:rPr>
              <a:t>A </a:t>
            </a:r>
            <a:r>
              <a:rPr lang="en-US" sz="3200" b="1" dirty="0">
                <a:latin typeface="Arial" panose="020B0604020202020204" pitchFamily="34" charset="0"/>
                <a:cs typeface="Arial" panose="020B0604020202020204" pitchFamily="34" charset="0"/>
              </a:rPr>
              <a:t>mentally ill (“insane) person </a:t>
            </a:r>
            <a:endParaRPr lang="en-US" sz="3200" b="1" dirty="0" smtClean="0">
              <a:latin typeface="Arial" panose="020B0604020202020204" pitchFamily="34" charset="0"/>
              <a:cs typeface="Arial" panose="020B0604020202020204" pitchFamily="34" charset="0"/>
            </a:endParaRPr>
          </a:p>
          <a:p>
            <a:r>
              <a:rPr lang="en-US" sz="3200" b="1" dirty="0" smtClean="0">
                <a:latin typeface="Arial" panose="020B0604020202020204" pitchFamily="34" charset="0"/>
                <a:cs typeface="Arial" panose="020B0604020202020204" pitchFamily="34" charset="0"/>
              </a:rPr>
              <a:t>A </a:t>
            </a:r>
            <a:r>
              <a:rPr lang="en-US" sz="3200" b="1" dirty="0">
                <a:latin typeface="Arial" panose="020B0604020202020204" pitchFamily="34" charset="0"/>
                <a:cs typeface="Arial" panose="020B0604020202020204" pitchFamily="34" charset="0"/>
              </a:rPr>
              <a:t>six – year old child </a:t>
            </a:r>
            <a:endParaRPr lang="en-US" sz="3200" b="1" dirty="0" smtClean="0">
              <a:latin typeface="Arial" panose="020B0604020202020204" pitchFamily="34" charset="0"/>
              <a:cs typeface="Arial" panose="020B0604020202020204" pitchFamily="34" charset="0"/>
            </a:endParaRPr>
          </a:p>
          <a:p>
            <a:pPr algn="just"/>
            <a:r>
              <a:rPr lang="en-US" sz="3200" b="1" dirty="0" smtClean="0">
                <a:latin typeface="Arial" panose="020B0604020202020204" pitchFamily="34" charset="0"/>
                <a:cs typeface="Arial" panose="020B0604020202020204" pitchFamily="34" charset="0"/>
              </a:rPr>
              <a:t>If the above persons</a:t>
            </a:r>
            <a:r>
              <a:rPr lang="en-US" sz="3200" dirty="0" smtClean="0">
                <a:latin typeface="Arial" panose="020B0604020202020204" pitchFamily="34" charset="0"/>
                <a:cs typeface="Arial" panose="020B0604020202020204" pitchFamily="34" charset="0"/>
              </a:rPr>
              <a:t> commit an </a:t>
            </a:r>
            <a:r>
              <a:rPr lang="en-US" sz="3200" dirty="0">
                <a:latin typeface="Arial" panose="020B0604020202020204" pitchFamily="34" charset="0"/>
                <a:cs typeface="Arial" panose="020B0604020202020204" pitchFamily="34" charset="0"/>
              </a:rPr>
              <a:t>unlawful </a:t>
            </a:r>
            <a:r>
              <a:rPr lang="en-US" sz="3200" dirty="0" smtClean="0">
                <a:latin typeface="Arial" panose="020B0604020202020204" pitchFamily="34" charset="0"/>
                <a:cs typeface="Arial" panose="020B0604020202020204" pitchFamily="34" charset="0"/>
              </a:rPr>
              <a:t>act they </a:t>
            </a:r>
            <a:r>
              <a:rPr lang="en-US" sz="3200" dirty="0">
                <a:latin typeface="Arial" panose="020B0604020202020204" pitchFamily="34" charset="0"/>
                <a:cs typeface="Arial" panose="020B0604020202020204" pitchFamily="34" charset="0"/>
              </a:rPr>
              <a:t>cannot be blamed for that act, since they cannot be expected to act lawfully. </a:t>
            </a:r>
            <a:endParaRPr lang="en-US" sz="3200" dirty="0" smtClean="0">
              <a:latin typeface="Arial" panose="020B0604020202020204" pitchFamily="34" charset="0"/>
              <a:cs typeface="Arial" panose="020B0604020202020204" pitchFamily="34" charset="0"/>
            </a:endParaRPr>
          </a:p>
          <a:p>
            <a:r>
              <a:rPr lang="en-US" sz="3200" dirty="0" smtClean="0">
                <a:latin typeface="Arial" panose="020B0604020202020204" pitchFamily="34" charset="0"/>
                <a:cs typeface="Arial" panose="020B0604020202020204" pitchFamily="34" charset="0"/>
              </a:rPr>
              <a:t>They lack culpability.</a:t>
            </a:r>
            <a:endParaRPr lang="en-ZA" sz="3200"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24462184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Arial Black" panose="020B0A04020102020204" pitchFamily="34" charset="0"/>
              </a:rPr>
              <a:t>CULPABILITY (continued)</a:t>
            </a:r>
            <a:endParaRPr lang="en-ZA" dirty="0"/>
          </a:p>
        </p:txBody>
      </p:sp>
      <p:sp>
        <p:nvSpPr>
          <p:cNvPr id="3" name="Content Placeholder 2"/>
          <p:cNvSpPr>
            <a:spLocks noGrp="1"/>
          </p:cNvSpPr>
          <p:nvPr>
            <p:ph idx="1"/>
          </p:nvPr>
        </p:nvSpPr>
        <p:spPr/>
        <p:txBody>
          <a:bodyPr/>
          <a:lstStyle/>
          <a:p>
            <a:pPr algn="just"/>
            <a:r>
              <a:rPr lang="en-US" sz="3200" dirty="0">
                <a:latin typeface="Arial" panose="020B0604020202020204" pitchFamily="34" charset="0"/>
                <a:cs typeface="Arial" panose="020B0604020202020204" pitchFamily="34" charset="0"/>
              </a:rPr>
              <a:t>NB. </a:t>
            </a:r>
            <a:r>
              <a:rPr lang="en-US" sz="3200" i="1" dirty="0">
                <a:latin typeface="Arial" panose="020B0604020202020204" pitchFamily="34" charset="0"/>
                <a:cs typeface="Arial" panose="020B0604020202020204" pitchFamily="34" charset="0"/>
              </a:rPr>
              <a:t>The</a:t>
            </a:r>
            <a:r>
              <a:rPr lang="en-US" sz="3200" dirty="0">
                <a:latin typeface="Arial" panose="020B0604020202020204" pitchFamily="34" charset="0"/>
                <a:cs typeface="Arial" panose="020B0604020202020204" pitchFamily="34" charset="0"/>
              </a:rPr>
              <a:t> </a:t>
            </a:r>
            <a:r>
              <a:rPr lang="en-US" sz="3200" i="1" dirty="0">
                <a:latin typeface="Arial" panose="020B0604020202020204" pitchFamily="34" charset="0"/>
                <a:cs typeface="Arial" panose="020B0604020202020204" pitchFamily="34" charset="0"/>
              </a:rPr>
              <a:t>fundamental question that one must ask is, whether this particular person – considering his personal characteristics, aptitudes, gifts, talents, shortcoming, mental abilities and knowledge – can be blamed for his commission</a:t>
            </a:r>
            <a:r>
              <a:rPr lang="en-US" sz="3200" dirty="0">
                <a:latin typeface="Arial" panose="020B0604020202020204" pitchFamily="34" charset="0"/>
                <a:cs typeface="Arial" panose="020B0604020202020204" pitchFamily="34" charset="0"/>
              </a:rPr>
              <a:t>  </a:t>
            </a:r>
            <a:r>
              <a:rPr lang="en-US" sz="3200" i="1" dirty="0">
                <a:latin typeface="Arial" panose="020B0604020202020204" pitchFamily="34" charset="0"/>
                <a:cs typeface="Arial" panose="020B0604020202020204" pitchFamily="34" charset="0"/>
              </a:rPr>
              <a:t>of the unlawful act</a:t>
            </a:r>
            <a:r>
              <a:rPr lang="en-US" sz="3200" dirty="0">
                <a:latin typeface="Arial" panose="020B0604020202020204" pitchFamily="34" charset="0"/>
                <a:cs typeface="Arial" panose="020B0604020202020204" pitchFamily="34" charset="0"/>
              </a:rPr>
              <a:t>.</a:t>
            </a:r>
            <a:endParaRPr lang="en-ZA" sz="3200" dirty="0">
              <a:latin typeface="Arial" panose="020B0604020202020204" pitchFamily="34" charset="0"/>
              <a:cs typeface="Arial" panose="020B0604020202020204" pitchFamily="34" charset="0"/>
            </a:endParaRPr>
          </a:p>
          <a:p>
            <a:pPr algn="just"/>
            <a:r>
              <a:rPr lang="en-US" sz="3200" dirty="0">
                <a:latin typeface="Arial" panose="020B0604020202020204" pitchFamily="34" charset="0"/>
                <a:cs typeface="Arial" panose="020B0604020202020204" pitchFamily="34" charset="0"/>
              </a:rPr>
              <a:t> The most commonly used Latin term is “</a:t>
            </a:r>
            <a:r>
              <a:rPr lang="en-US" sz="3200" b="1" dirty="0" err="1">
                <a:latin typeface="Arial" panose="020B0604020202020204" pitchFamily="34" charset="0"/>
                <a:cs typeface="Arial" panose="020B0604020202020204" pitchFamily="34" charset="0"/>
              </a:rPr>
              <a:t>mens</a:t>
            </a:r>
            <a:r>
              <a:rPr lang="en-US" sz="3200" b="1" dirty="0">
                <a:latin typeface="Arial" panose="020B0604020202020204" pitchFamily="34" charset="0"/>
                <a:cs typeface="Arial" panose="020B0604020202020204" pitchFamily="34" charset="0"/>
              </a:rPr>
              <a:t> rea</a:t>
            </a:r>
            <a:r>
              <a:rPr lang="en-US" sz="3200" dirty="0">
                <a:latin typeface="Arial" panose="020B0604020202020204" pitchFamily="34" charset="0"/>
                <a:cs typeface="Arial" panose="020B0604020202020204" pitchFamily="34" charset="0"/>
              </a:rPr>
              <a:t>” or fault” or INTENTION.</a:t>
            </a:r>
            <a:endParaRPr lang="en-ZA" sz="3200"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16044307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Black" panose="020B0A04020102020204" pitchFamily="34" charset="0"/>
              </a:rPr>
              <a:t>INTENTION </a:t>
            </a:r>
            <a:endParaRPr lang="en-ZA" dirty="0"/>
          </a:p>
        </p:txBody>
      </p:sp>
      <p:sp>
        <p:nvSpPr>
          <p:cNvPr id="3" name="Content Placeholder 2"/>
          <p:cNvSpPr>
            <a:spLocks noGrp="1"/>
          </p:cNvSpPr>
          <p:nvPr>
            <p:ph idx="1"/>
          </p:nvPr>
        </p:nvSpPr>
        <p:spPr/>
        <p:txBody>
          <a:bodyPr/>
          <a:lstStyle/>
          <a:p>
            <a:pPr algn="just"/>
            <a:r>
              <a:rPr lang="en-US" dirty="0">
                <a:latin typeface="Arial" panose="020B0604020202020204" pitchFamily="34" charset="0"/>
                <a:cs typeface="Arial" panose="020B0604020202020204" pitchFamily="34" charset="0"/>
              </a:rPr>
              <a:t>Intention, consists of two elements, namely: Cognitive and Conative </a:t>
            </a:r>
            <a:endParaRPr lang="en-ZA" dirty="0">
              <a:latin typeface="Arial" panose="020B0604020202020204" pitchFamily="34" charset="0"/>
              <a:cs typeface="Arial" panose="020B0604020202020204" pitchFamily="34" charset="0"/>
            </a:endParaRPr>
          </a:p>
          <a:p>
            <a:pPr algn="just"/>
            <a:r>
              <a:rPr lang="en-US" b="1" dirty="0">
                <a:latin typeface="Arial" panose="020B0604020202020204" pitchFamily="34" charset="0"/>
                <a:cs typeface="Arial" panose="020B0604020202020204" pitchFamily="34" charset="0"/>
              </a:rPr>
              <a:t> Cognitive element: </a:t>
            </a:r>
            <a:r>
              <a:rPr lang="en-US" dirty="0">
                <a:latin typeface="Arial" panose="020B0604020202020204" pitchFamily="34" charset="0"/>
                <a:cs typeface="Arial" panose="020B0604020202020204" pitchFamily="34" charset="0"/>
              </a:rPr>
              <a:t>consist of X’s </a:t>
            </a:r>
            <a:r>
              <a:rPr lang="en-US" b="1" dirty="0">
                <a:latin typeface="Arial" panose="020B0604020202020204" pitchFamily="34" charset="0"/>
                <a:cs typeface="Arial" panose="020B0604020202020204" pitchFamily="34" charset="0"/>
              </a:rPr>
              <a:t>knowledge or awareness </a:t>
            </a:r>
            <a:r>
              <a:rPr lang="en-US" dirty="0">
                <a:latin typeface="Arial" panose="020B0604020202020204" pitchFamily="34" charset="0"/>
                <a:cs typeface="Arial" panose="020B0604020202020204" pitchFamily="34" charset="0"/>
              </a:rPr>
              <a:t>of: </a:t>
            </a:r>
            <a:endParaRPr lang="en-ZA" dirty="0">
              <a:latin typeface="Arial" panose="020B0604020202020204" pitchFamily="34" charset="0"/>
              <a:cs typeface="Arial" panose="020B0604020202020204" pitchFamily="34" charset="0"/>
            </a:endParaRPr>
          </a:p>
          <a:p>
            <a:pPr lvl="0" algn="just"/>
            <a:r>
              <a:rPr lang="en-US" dirty="0">
                <a:latin typeface="Arial" panose="020B0604020202020204" pitchFamily="34" charset="0"/>
                <a:cs typeface="Arial" panose="020B0604020202020204" pitchFamily="34" charset="0"/>
              </a:rPr>
              <a:t>the act (or the nature of the act), the existence of </a:t>
            </a:r>
            <a:r>
              <a:rPr lang="en-US" b="1" dirty="0">
                <a:latin typeface="Arial" panose="020B0604020202020204" pitchFamily="34" charset="0"/>
                <a:cs typeface="Arial" panose="020B0604020202020204" pitchFamily="34" charset="0"/>
              </a:rPr>
              <a:t>the definitional elements &amp; </a:t>
            </a: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unlawfulness </a:t>
            </a:r>
            <a:r>
              <a:rPr lang="en-US" dirty="0">
                <a:latin typeface="Arial" panose="020B0604020202020204" pitchFamily="34" charset="0"/>
                <a:cs typeface="Arial" panose="020B0604020202020204" pitchFamily="34" charset="0"/>
              </a:rPr>
              <a:t>of the act </a:t>
            </a:r>
            <a:endParaRPr lang="en-ZA" dirty="0">
              <a:latin typeface="Arial" panose="020B0604020202020204" pitchFamily="34" charset="0"/>
              <a:cs typeface="Arial" panose="020B0604020202020204" pitchFamily="34" charset="0"/>
            </a:endParaRPr>
          </a:p>
          <a:p>
            <a:pPr algn="just"/>
            <a:r>
              <a:rPr lang="en-US" b="1" dirty="0">
                <a:latin typeface="Arial" panose="020B0604020202020204" pitchFamily="34" charset="0"/>
                <a:cs typeface="Arial" panose="020B0604020202020204" pitchFamily="34" charset="0"/>
              </a:rPr>
              <a:t>Conative</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element:</a:t>
            </a:r>
            <a:r>
              <a:rPr lang="en-US" dirty="0">
                <a:latin typeface="Arial" panose="020B0604020202020204" pitchFamily="34" charset="0"/>
                <a:cs typeface="Arial" panose="020B0604020202020204" pitchFamily="34" charset="0"/>
              </a:rPr>
              <a:t> consists in X </a:t>
            </a:r>
            <a:r>
              <a:rPr lang="en-US" b="1" dirty="0" smtClean="0">
                <a:latin typeface="Arial" panose="020B0604020202020204" pitchFamily="34" charset="0"/>
                <a:cs typeface="Arial" panose="020B0604020202020204" pitchFamily="34" charset="0"/>
              </a:rPr>
              <a:t>directing </a:t>
            </a:r>
            <a:r>
              <a:rPr lang="en-US" b="1" dirty="0">
                <a:latin typeface="Arial" panose="020B0604020202020204" pitchFamily="34" charset="0"/>
                <a:cs typeface="Arial" panose="020B0604020202020204" pitchFamily="34" charset="0"/>
              </a:rPr>
              <a:t>his will towards a certain </a:t>
            </a:r>
            <a:r>
              <a:rPr lang="en-US" b="1" dirty="0" smtClean="0">
                <a:latin typeface="Arial" panose="020B0604020202020204" pitchFamily="34" charset="0"/>
                <a:cs typeface="Arial" panose="020B0604020202020204" pitchFamily="34" charset="0"/>
              </a:rPr>
              <a:t>act/results</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For example, X is executing what has been in his thoughts or imagination. X takes the gun and shoots at Y, and Y dies instantly.</a:t>
            </a:r>
            <a:endParaRPr lang="en-ZA" dirty="0"/>
          </a:p>
        </p:txBody>
      </p:sp>
    </p:spTree>
    <p:extLst>
      <p:ext uri="{BB962C8B-B14F-4D97-AF65-F5344CB8AC3E}">
        <p14:creationId xmlns:p14="http://schemas.microsoft.com/office/powerpoint/2010/main" val="20700876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a:latin typeface="Arial Black" panose="020B0A04020102020204" pitchFamily="34" charset="0"/>
              </a:rPr>
              <a:t>INTENTION (continued)</a:t>
            </a:r>
            <a:endParaRPr lang="en-ZA" dirty="0"/>
          </a:p>
        </p:txBody>
      </p:sp>
      <p:sp>
        <p:nvSpPr>
          <p:cNvPr id="3" name="Content Placeholder 2"/>
          <p:cNvSpPr>
            <a:spLocks noGrp="1"/>
          </p:cNvSpPr>
          <p:nvPr>
            <p:ph idx="1"/>
          </p:nvPr>
        </p:nvSpPr>
        <p:spPr/>
        <p:txBody>
          <a:bodyPr/>
          <a:lstStyle/>
          <a:p>
            <a:pPr marL="0" indent="0" algn="just">
              <a:buNone/>
            </a:pPr>
            <a:r>
              <a:rPr lang="en-US" sz="3200" b="1" dirty="0">
                <a:latin typeface="Arial" panose="020B0604020202020204" pitchFamily="34" charset="0"/>
                <a:cs typeface="Arial" panose="020B0604020202020204" pitchFamily="34" charset="0"/>
              </a:rPr>
              <a:t>Definition</a:t>
            </a:r>
            <a:endParaRPr lang="en-ZA" sz="3200" dirty="0">
              <a:latin typeface="Arial" panose="020B0604020202020204" pitchFamily="34" charset="0"/>
              <a:cs typeface="Arial" panose="020B0604020202020204" pitchFamily="34" charset="0"/>
            </a:endParaRPr>
          </a:p>
          <a:p>
            <a:pPr marL="0" indent="0" algn="just">
              <a:buNone/>
            </a:pPr>
            <a:r>
              <a:rPr lang="en-US" sz="3200" dirty="0">
                <a:latin typeface="Arial" panose="020B0604020202020204" pitchFamily="34" charset="0"/>
                <a:cs typeface="Arial" panose="020B0604020202020204" pitchFamily="34" charset="0"/>
              </a:rPr>
              <a:t>A person acts or causes a results intentionally if,</a:t>
            </a:r>
            <a:endParaRPr lang="en-ZA" sz="3200" dirty="0">
              <a:latin typeface="Arial" panose="020B0604020202020204" pitchFamily="34" charset="0"/>
              <a:cs typeface="Arial" panose="020B0604020202020204" pitchFamily="34" charset="0"/>
            </a:endParaRPr>
          </a:p>
          <a:p>
            <a:pPr marL="0" indent="0" algn="just">
              <a:buNone/>
            </a:pPr>
            <a:r>
              <a:rPr lang="en-US" sz="3200" dirty="0">
                <a:latin typeface="Arial" panose="020B0604020202020204" pitchFamily="34" charset="0"/>
                <a:cs typeface="Arial" panose="020B0604020202020204" pitchFamily="34" charset="0"/>
              </a:rPr>
              <a:t>* he wills the act or result </a:t>
            </a:r>
            <a:endParaRPr lang="en-ZA" sz="3200" dirty="0">
              <a:latin typeface="Arial" panose="020B0604020202020204" pitchFamily="34" charset="0"/>
              <a:cs typeface="Arial" panose="020B0604020202020204" pitchFamily="34" charset="0"/>
            </a:endParaRPr>
          </a:p>
          <a:p>
            <a:pPr marL="0" indent="0" algn="just">
              <a:buNone/>
            </a:pPr>
            <a:r>
              <a:rPr lang="en-US" sz="3200" dirty="0">
                <a:latin typeface="Arial" panose="020B0604020202020204" pitchFamily="34" charset="0"/>
                <a:cs typeface="Arial" panose="020B0604020202020204" pitchFamily="34" charset="0"/>
              </a:rPr>
              <a:t>*in the knowledge    </a:t>
            </a:r>
            <a:endParaRPr lang="en-ZA" sz="3200" dirty="0">
              <a:latin typeface="Arial" panose="020B0604020202020204" pitchFamily="34" charset="0"/>
              <a:cs typeface="Arial" panose="020B0604020202020204" pitchFamily="34" charset="0"/>
            </a:endParaRPr>
          </a:p>
          <a:p>
            <a:pPr marL="0" indent="0" algn="just">
              <a:buNone/>
            </a:pPr>
            <a:r>
              <a:rPr lang="en-US" sz="3200" dirty="0">
                <a:latin typeface="Arial" panose="020B0604020202020204" pitchFamily="34" charset="0"/>
                <a:cs typeface="Arial" panose="020B0604020202020204" pitchFamily="34" charset="0"/>
              </a:rPr>
              <a:t>Defined more concisely, we can say that </a:t>
            </a:r>
            <a:r>
              <a:rPr lang="en-US" sz="3200" b="1" dirty="0">
                <a:latin typeface="Arial" panose="020B0604020202020204" pitchFamily="34" charset="0"/>
                <a:cs typeface="Arial" panose="020B0604020202020204" pitchFamily="34" charset="0"/>
              </a:rPr>
              <a:t>intention is to know and to will an act or the results</a:t>
            </a:r>
            <a:r>
              <a:rPr lang="en-US" sz="3200" dirty="0">
                <a:latin typeface="Arial" panose="020B0604020202020204" pitchFamily="34" charset="0"/>
                <a:cs typeface="Arial" panose="020B0604020202020204" pitchFamily="34" charset="0"/>
              </a:rPr>
              <a:t>. </a:t>
            </a:r>
            <a:endParaRPr lang="en-ZA" sz="3200"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33751681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a:latin typeface="Arial Black" panose="020B0A04020102020204" pitchFamily="34" charset="0"/>
              </a:rPr>
              <a:t>INTENTION (continued)</a:t>
            </a:r>
            <a:endParaRPr lang="en-ZA" dirty="0"/>
          </a:p>
        </p:txBody>
      </p:sp>
      <p:sp>
        <p:nvSpPr>
          <p:cNvPr id="3" name="Content Placeholder 2"/>
          <p:cNvSpPr>
            <a:spLocks noGrp="1"/>
          </p:cNvSpPr>
          <p:nvPr>
            <p:ph idx="1"/>
          </p:nvPr>
        </p:nvSpPr>
        <p:spPr/>
        <p:txBody>
          <a:bodyPr/>
          <a:lstStyle/>
          <a:p>
            <a:pPr marL="0" indent="0" algn="just">
              <a:buNone/>
            </a:pPr>
            <a:r>
              <a:rPr lang="en-US" sz="3200" dirty="0">
                <a:latin typeface="Arial" panose="020B0604020202020204" pitchFamily="34" charset="0"/>
                <a:cs typeface="Arial" panose="020B0604020202020204" pitchFamily="34" charset="0"/>
              </a:rPr>
              <a:t>Intention may take the following forms:</a:t>
            </a:r>
            <a:endParaRPr lang="en-ZA" sz="3200" dirty="0">
              <a:latin typeface="Arial" panose="020B0604020202020204" pitchFamily="34" charset="0"/>
              <a:cs typeface="Arial" panose="020B0604020202020204" pitchFamily="34" charset="0"/>
            </a:endParaRPr>
          </a:p>
          <a:p>
            <a:pPr lvl="0" algn="just"/>
            <a:r>
              <a:rPr lang="en-US" sz="3200" dirty="0">
                <a:latin typeface="Arial" panose="020B0604020202020204" pitchFamily="34" charset="0"/>
                <a:cs typeface="Arial" panose="020B0604020202020204" pitchFamily="34" charset="0"/>
              </a:rPr>
              <a:t>Direct intention (</a:t>
            </a:r>
            <a:r>
              <a:rPr lang="en-US" sz="3200" b="1" i="1" dirty="0" err="1">
                <a:latin typeface="Arial" panose="020B0604020202020204" pitchFamily="34" charset="0"/>
                <a:cs typeface="Arial" panose="020B0604020202020204" pitchFamily="34" charset="0"/>
              </a:rPr>
              <a:t>dolus</a:t>
            </a:r>
            <a:r>
              <a:rPr lang="en-US" sz="3200" b="1" i="1" dirty="0">
                <a:latin typeface="Arial" panose="020B0604020202020204" pitchFamily="34" charset="0"/>
                <a:cs typeface="Arial" panose="020B0604020202020204" pitchFamily="34" charset="0"/>
              </a:rPr>
              <a:t> </a:t>
            </a:r>
            <a:r>
              <a:rPr lang="en-US" sz="3200" b="1" i="1" dirty="0" err="1">
                <a:latin typeface="Arial" panose="020B0604020202020204" pitchFamily="34" charset="0"/>
                <a:cs typeface="Arial" panose="020B0604020202020204" pitchFamily="34" charset="0"/>
              </a:rPr>
              <a:t>directus</a:t>
            </a:r>
            <a:r>
              <a:rPr lang="en-US" sz="3200" dirty="0">
                <a:latin typeface="Arial" panose="020B0604020202020204" pitchFamily="34" charset="0"/>
                <a:cs typeface="Arial" panose="020B0604020202020204" pitchFamily="34" charset="0"/>
              </a:rPr>
              <a:t>)</a:t>
            </a:r>
            <a:endParaRPr lang="en-ZA" sz="3200" dirty="0">
              <a:latin typeface="Arial" panose="020B0604020202020204" pitchFamily="34" charset="0"/>
              <a:cs typeface="Arial" panose="020B0604020202020204" pitchFamily="34" charset="0"/>
            </a:endParaRPr>
          </a:p>
          <a:p>
            <a:pPr lvl="0" algn="just"/>
            <a:r>
              <a:rPr lang="en-US" sz="3200" dirty="0">
                <a:latin typeface="Arial" panose="020B0604020202020204" pitchFamily="34" charset="0"/>
                <a:cs typeface="Arial" panose="020B0604020202020204" pitchFamily="34" charset="0"/>
              </a:rPr>
              <a:t>Indirect intention (</a:t>
            </a:r>
            <a:r>
              <a:rPr lang="en-US" sz="3200" b="1" i="1" dirty="0" err="1">
                <a:latin typeface="Arial" panose="020B0604020202020204" pitchFamily="34" charset="0"/>
                <a:cs typeface="Arial" panose="020B0604020202020204" pitchFamily="34" charset="0"/>
              </a:rPr>
              <a:t>dolus</a:t>
            </a:r>
            <a:r>
              <a:rPr lang="en-US" sz="3200" b="1" i="1" dirty="0">
                <a:latin typeface="Arial" panose="020B0604020202020204" pitchFamily="34" charset="0"/>
                <a:cs typeface="Arial" panose="020B0604020202020204" pitchFamily="34" charset="0"/>
              </a:rPr>
              <a:t> </a:t>
            </a:r>
            <a:r>
              <a:rPr lang="en-US" sz="3200" b="1" i="1" dirty="0" err="1">
                <a:latin typeface="Arial" panose="020B0604020202020204" pitchFamily="34" charset="0"/>
                <a:cs typeface="Arial" panose="020B0604020202020204" pitchFamily="34" charset="0"/>
              </a:rPr>
              <a:t>indectus</a:t>
            </a:r>
            <a:r>
              <a:rPr lang="en-US" sz="3200" b="1" i="1"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a:t>
            </a:r>
            <a:endParaRPr lang="en-ZA" sz="3200" dirty="0">
              <a:latin typeface="Arial" panose="020B0604020202020204" pitchFamily="34" charset="0"/>
              <a:cs typeface="Arial" panose="020B0604020202020204" pitchFamily="34" charset="0"/>
            </a:endParaRPr>
          </a:p>
          <a:p>
            <a:pPr lvl="0" algn="just"/>
            <a:r>
              <a:rPr lang="en-US" sz="3200" b="1" i="1" dirty="0" err="1">
                <a:latin typeface="Arial" panose="020B0604020202020204" pitchFamily="34" charset="0"/>
                <a:cs typeface="Arial" panose="020B0604020202020204" pitchFamily="34" charset="0"/>
              </a:rPr>
              <a:t>Dolus</a:t>
            </a:r>
            <a:r>
              <a:rPr lang="en-US" sz="3200" b="1" i="1" dirty="0">
                <a:latin typeface="Arial" panose="020B0604020202020204" pitchFamily="34" charset="0"/>
                <a:cs typeface="Arial" panose="020B0604020202020204" pitchFamily="34" charset="0"/>
              </a:rPr>
              <a:t> </a:t>
            </a:r>
            <a:r>
              <a:rPr lang="en-US" sz="3200" b="1" i="1" dirty="0" err="1">
                <a:latin typeface="Arial" panose="020B0604020202020204" pitchFamily="34" charset="0"/>
                <a:cs typeface="Arial" panose="020B0604020202020204" pitchFamily="34" charset="0"/>
              </a:rPr>
              <a:t>eventualis</a:t>
            </a:r>
            <a:r>
              <a:rPr lang="en-US" sz="3200" b="1" i="1" dirty="0">
                <a:latin typeface="Arial" panose="020B0604020202020204" pitchFamily="34" charset="0"/>
                <a:cs typeface="Arial" panose="020B0604020202020204" pitchFamily="34" charset="0"/>
              </a:rPr>
              <a:t> or intention by foresight.</a:t>
            </a:r>
            <a:r>
              <a:rPr lang="en-US" sz="3200" dirty="0">
                <a:latin typeface="Arial" panose="020B0604020202020204" pitchFamily="34" charset="0"/>
                <a:cs typeface="Arial" panose="020B0604020202020204" pitchFamily="34" charset="0"/>
              </a:rPr>
              <a:t>  </a:t>
            </a:r>
            <a:endParaRPr lang="en-ZA" sz="3200" dirty="0">
              <a:latin typeface="Arial" panose="020B0604020202020204" pitchFamily="34" charset="0"/>
              <a:cs typeface="Arial" panose="020B0604020202020204" pitchFamily="34" charset="0"/>
            </a:endParaRPr>
          </a:p>
          <a:p>
            <a:pPr marL="0" indent="0" algn="just">
              <a:buNone/>
            </a:pPr>
            <a:endParaRPr lang="en-US" sz="3200" dirty="0">
              <a:latin typeface="Arial" panose="020B0604020202020204" pitchFamily="34" charset="0"/>
              <a:cs typeface="Arial" panose="020B0604020202020204" pitchFamily="34" charset="0"/>
            </a:endParaRPr>
          </a:p>
          <a:p>
            <a:pPr marL="0" indent="0" algn="just">
              <a:buNone/>
            </a:pPr>
            <a:r>
              <a:rPr lang="en-US" sz="3200" dirty="0">
                <a:latin typeface="Arial" panose="020B0604020202020204" pitchFamily="34" charset="0"/>
                <a:cs typeface="Arial" panose="020B0604020202020204" pitchFamily="34" charset="0"/>
              </a:rPr>
              <a:t>In any crime that requires intention as a requirement, it will be satisfied if X executed his act by complying with one of the above forms.</a:t>
            </a:r>
            <a:r>
              <a:rPr lang="en-US" sz="3200" dirty="0"/>
              <a:t> </a:t>
            </a:r>
            <a:endParaRPr lang="en-ZA" sz="3200" dirty="0"/>
          </a:p>
          <a:p>
            <a:endParaRPr lang="en-ZA" dirty="0"/>
          </a:p>
        </p:txBody>
      </p:sp>
    </p:spTree>
    <p:extLst>
      <p:ext uri="{BB962C8B-B14F-4D97-AF65-F5344CB8AC3E}">
        <p14:creationId xmlns:p14="http://schemas.microsoft.com/office/powerpoint/2010/main" val="25175294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b="1" dirty="0">
                <a:latin typeface="Arial Black" panose="020B0A04020102020204" pitchFamily="34" charset="0"/>
              </a:rPr>
              <a:t>DIRECT INTENTION</a:t>
            </a:r>
            <a:endParaRPr lang="en-ZA" dirty="0"/>
          </a:p>
        </p:txBody>
      </p:sp>
      <p:sp>
        <p:nvSpPr>
          <p:cNvPr id="3" name="Content Placeholder 2"/>
          <p:cNvSpPr>
            <a:spLocks noGrp="1"/>
          </p:cNvSpPr>
          <p:nvPr>
            <p:ph idx="1"/>
          </p:nvPr>
        </p:nvSpPr>
        <p:spPr/>
        <p:txBody>
          <a:bodyPr/>
          <a:lstStyle/>
          <a:p>
            <a:pPr algn="just"/>
            <a:r>
              <a:rPr lang="en-US" sz="3600" b="1" i="1" dirty="0">
                <a:latin typeface="Arial" panose="020B0604020202020204" pitchFamily="34" charset="0"/>
                <a:cs typeface="Arial" panose="020B0604020202020204" pitchFamily="34" charset="0"/>
              </a:rPr>
              <a:t>Definition –A person acts with direct intention if the causing of the forbidden results is his aim or goal.</a:t>
            </a:r>
            <a:endParaRPr lang="en-ZA" sz="3600" dirty="0">
              <a:latin typeface="Arial" panose="020B0604020202020204" pitchFamily="34" charset="0"/>
              <a:cs typeface="Arial" panose="020B0604020202020204" pitchFamily="34" charset="0"/>
            </a:endParaRPr>
          </a:p>
          <a:p>
            <a:pPr algn="just"/>
            <a:r>
              <a:rPr lang="en-US" sz="3600" dirty="0">
                <a:latin typeface="Arial" panose="020B0604020202020204" pitchFamily="34" charset="0"/>
                <a:cs typeface="Arial" panose="020B0604020202020204" pitchFamily="34" charset="0"/>
              </a:rPr>
              <a:t>X want to kill Y. X takes his revolver, presses it against Y `s head and pulls the trigger. The shot goes off and strikes Y in the head. Y dies instantly. This is </a:t>
            </a:r>
            <a:r>
              <a:rPr lang="en-US" sz="3600" b="1" i="1" dirty="0" err="1">
                <a:latin typeface="Arial" panose="020B0604020202020204" pitchFamily="34" charset="0"/>
                <a:cs typeface="Arial" panose="020B0604020202020204" pitchFamily="34" charset="0"/>
              </a:rPr>
              <a:t>dolus</a:t>
            </a:r>
            <a:r>
              <a:rPr lang="en-US" sz="3600" b="1" i="1" dirty="0">
                <a:latin typeface="Arial" panose="020B0604020202020204" pitchFamily="34" charset="0"/>
                <a:cs typeface="Arial" panose="020B0604020202020204" pitchFamily="34" charset="0"/>
              </a:rPr>
              <a:t> </a:t>
            </a:r>
            <a:r>
              <a:rPr lang="en-US" sz="3600" b="1" i="1" dirty="0" err="1">
                <a:latin typeface="Arial" panose="020B0604020202020204" pitchFamily="34" charset="0"/>
                <a:cs typeface="Arial" panose="020B0604020202020204" pitchFamily="34" charset="0"/>
              </a:rPr>
              <a:t>directus</a:t>
            </a:r>
            <a:r>
              <a:rPr lang="en-US" sz="3600" dirty="0">
                <a:latin typeface="Arial" panose="020B0604020202020204" pitchFamily="34" charset="0"/>
                <a:cs typeface="Arial" panose="020B0604020202020204" pitchFamily="34" charset="0"/>
              </a:rPr>
              <a:t>.</a:t>
            </a:r>
            <a:endParaRPr lang="en-ZA" sz="3600"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3470560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a:latin typeface="Arial Black" panose="020B0A04020102020204" pitchFamily="34" charset="0"/>
              </a:rPr>
              <a:t>INDIRECT INTENTION</a:t>
            </a:r>
            <a:endParaRPr lang="en-ZA" dirty="0"/>
          </a:p>
        </p:txBody>
      </p:sp>
      <p:sp>
        <p:nvSpPr>
          <p:cNvPr id="3" name="Content Placeholder 2"/>
          <p:cNvSpPr>
            <a:spLocks noGrp="1"/>
          </p:cNvSpPr>
          <p:nvPr>
            <p:ph idx="1"/>
          </p:nvPr>
        </p:nvSpPr>
        <p:spPr/>
        <p:txBody>
          <a:bodyPr/>
          <a:lstStyle/>
          <a:p>
            <a:pPr marL="0" indent="0" algn="just">
              <a:buNone/>
            </a:pPr>
            <a:r>
              <a:rPr lang="en-US" b="1" i="1" dirty="0">
                <a:latin typeface="Arial" panose="020B0604020202020204" pitchFamily="34" charset="0"/>
                <a:cs typeface="Arial" panose="020B0604020202020204" pitchFamily="34" charset="0"/>
              </a:rPr>
              <a:t>Definition – Indirect intention (</a:t>
            </a:r>
            <a:r>
              <a:rPr lang="en-US" b="1" i="1" dirty="0" err="1">
                <a:latin typeface="Arial" panose="020B0604020202020204" pitchFamily="34" charset="0"/>
                <a:cs typeface="Arial" panose="020B0604020202020204" pitchFamily="34" charset="0"/>
              </a:rPr>
              <a:t>dolus</a:t>
            </a:r>
            <a:r>
              <a:rPr lang="en-US" b="1" i="1" dirty="0">
                <a:latin typeface="Arial" panose="020B0604020202020204" pitchFamily="34" charset="0"/>
                <a:cs typeface="Arial" panose="020B0604020202020204" pitchFamily="34" charset="0"/>
              </a:rPr>
              <a:t> </a:t>
            </a:r>
            <a:r>
              <a:rPr lang="en-US" b="1" i="1" dirty="0" err="1">
                <a:latin typeface="Arial" panose="020B0604020202020204" pitchFamily="34" charset="0"/>
                <a:cs typeface="Arial" panose="020B0604020202020204" pitchFamily="34" charset="0"/>
              </a:rPr>
              <a:t>indirectus</a:t>
            </a:r>
            <a:r>
              <a:rPr lang="en-US" b="1" i="1" dirty="0">
                <a:latin typeface="Arial" panose="020B0604020202020204" pitchFamily="34" charset="0"/>
                <a:cs typeface="Arial" panose="020B0604020202020204" pitchFamily="34" charset="0"/>
              </a:rPr>
              <a:t>)</a:t>
            </a:r>
            <a:endParaRPr lang="en-ZA" dirty="0">
              <a:latin typeface="Arial" panose="020B0604020202020204" pitchFamily="34" charset="0"/>
              <a:cs typeface="Arial" panose="020B0604020202020204" pitchFamily="34" charset="0"/>
            </a:endParaRPr>
          </a:p>
          <a:p>
            <a:pPr marL="0" indent="0" algn="just">
              <a:buNone/>
            </a:pPr>
            <a:r>
              <a:rPr lang="en-US" b="1" i="1" dirty="0">
                <a:latin typeface="Arial" panose="020B0604020202020204" pitchFamily="34" charset="0"/>
                <a:cs typeface="Arial" panose="020B0604020202020204" pitchFamily="34" charset="0"/>
              </a:rPr>
              <a:t>A person acts with indirect intention if causing of the forbidden result is not his main aim or goal, but he realizes that, in achieving his main aim, his conduct will necessary cause the result in question.  </a:t>
            </a:r>
            <a:endParaRPr lang="en-ZA" dirty="0">
              <a:latin typeface="Arial" panose="020B0604020202020204" pitchFamily="34" charset="0"/>
              <a:cs typeface="Arial" panose="020B0604020202020204" pitchFamily="34" charset="0"/>
            </a:endParaRPr>
          </a:p>
          <a:p>
            <a:pPr marL="0" indent="0" algn="just">
              <a:buNone/>
            </a:pPr>
            <a:r>
              <a:rPr lang="en-US" dirty="0" smtClean="0">
                <a:latin typeface="Arial" panose="020B0604020202020204" pitchFamily="34" charset="0"/>
                <a:cs typeface="Arial" panose="020B0604020202020204" pitchFamily="34" charset="0"/>
              </a:rPr>
              <a:t>X wants to shoot and kill Y. Y is sitting behind a glass window. Therefore, X will have to shoot Y through the window. X pulls the trigger of the gun and shoots Y through the window. The window shatters and breaks and Y is killed. (</a:t>
            </a:r>
            <a:r>
              <a:rPr lang="en-US" dirty="0" smtClean="0">
                <a:solidFill>
                  <a:srgbClr val="FF0000"/>
                </a:solidFill>
                <a:latin typeface="Arial" panose="020B0604020202020204" pitchFamily="34" charset="0"/>
                <a:cs typeface="Arial" panose="020B0604020202020204" pitchFamily="34" charset="0"/>
              </a:rPr>
              <a:t>Damage to property – Indirect Intention</a:t>
            </a:r>
            <a:r>
              <a:rPr lang="en-US" dirty="0" smtClean="0">
                <a:latin typeface="Arial" panose="020B0604020202020204" pitchFamily="34" charset="0"/>
                <a:cs typeface="Arial" panose="020B0604020202020204" pitchFamily="34" charset="0"/>
              </a:rPr>
              <a:t>) + (Murder Direct Intention).</a:t>
            </a:r>
            <a:endParaRPr lang="en-ZA" dirty="0"/>
          </a:p>
        </p:txBody>
      </p:sp>
    </p:spTree>
    <p:extLst>
      <p:ext uri="{BB962C8B-B14F-4D97-AF65-F5344CB8AC3E}">
        <p14:creationId xmlns:p14="http://schemas.microsoft.com/office/powerpoint/2010/main" val="31178960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a:latin typeface="Arial Black" panose="020B0A04020102020204" pitchFamily="34" charset="0"/>
              </a:rPr>
              <a:t>DOLUS EVENTUALIS</a:t>
            </a:r>
            <a:endParaRPr lang="en-ZA" dirty="0"/>
          </a:p>
        </p:txBody>
      </p:sp>
      <p:sp>
        <p:nvSpPr>
          <p:cNvPr id="3" name="Content Placeholder 2"/>
          <p:cNvSpPr>
            <a:spLocks noGrp="1"/>
          </p:cNvSpPr>
          <p:nvPr>
            <p:ph idx="1"/>
          </p:nvPr>
        </p:nvSpPr>
        <p:spPr/>
        <p:txBody>
          <a:bodyPr/>
          <a:lstStyle/>
          <a:p>
            <a:pPr marL="0" indent="0" algn="just">
              <a:buNone/>
            </a:pPr>
            <a:r>
              <a:rPr lang="en-US" b="1" dirty="0" err="1">
                <a:latin typeface="Arial" panose="020B0604020202020204" pitchFamily="34" charset="0"/>
                <a:cs typeface="Arial" panose="020B0604020202020204" pitchFamily="34" charset="0"/>
              </a:rPr>
              <a:t>Dolus</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eventualis</a:t>
            </a:r>
            <a:r>
              <a:rPr lang="en-US" b="1" dirty="0">
                <a:latin typeface="Arial" panose="020B0604020202020204" pitchFamily="34" charset="0"/>
                <a:cs typeface="Arial" panose="020B0604020202020204" pitchFamily="34" charset="0"/>
              </a:rPr>
              <a:t> </a:t>
            </a:r>
            <a:endParaRPr lang="en-ZA" b="1" dirty="0">
              <a:latin typeface="Arial" panose="020B0604020202020204" pitchFamily="34" charset="0"/>
              <a:cs typeface="Arial" panose="020B0604020202020204" pitchFamily="34" charset="0"/>
            </a:endParaRPr>
          </a:p>
          <a:p>
            <a:pPr marL="0" indent="0" algn="just">
              <a:buNone/>
            </a:pPr>
            <a:r>
              <a:rPr lang="en-US" dirty="0">
                <a:latin typeface="Arial" panose="020B0604020202020204" pitchFamily="34" charset="0"/>
                <a:cs typeface="Arial" panose="020B0604020202020204" pitchFamily="34" charset="0"/>
              </a:rPr>
              <a:t>Definition- A person act with </a:t>
            </a:r>
            <a:r>
              <a:rPr lang="en-US" b="1" dirty="0" err="1">
                <a:latin typeface="Arial" panose="020B0604020202020204" pitchFamily="34" charset="0"/>
                <a:cs typeface="Arial" panose="020B0604020202020204" pitchFamily="34" charset="0"/>
              </a:rPr>
              <a:t>dolus</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eventualis</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if the causing of the forbidden result is not his main aim, but: </a:t>
            </a:r>
            <a:endParaRPr lang="en-ZA" dirty="0">
              <a:latin typeface="Arial" panose="020B0604020202020204" pitchFamily="34" charset="0"/>
              <a:cs typeface="Arial" panose="020B0604020202020204" pitchFamily="34" charset="0"/>
            </a:endParaRPr>
          </a:p>
          <a:p>
            <a:pPr lvl="0" algn="just"/>
            <a:r>
              <a:rPr lang="en-US" dirty="0">
                <a:latin typeface="Arial" panose="020B0604020202020204" pitchFamily="34" charset="0"/>
                <a:cs typeface="Arial" panose="020B0604020202020204" pitchFamily="34" charset="0"/>
              </a:rPr>
              <a:t>he subjectively foresees the possibility that, in striving towards his main aim, his conduct may cause the forbidden result and </a:t>
            </a:r>
            <a:endParaRPr lang="en-ZA" dirty="0">
              <a:latin typeface="Arial" panose="020B0604020202020204" pitchFamily="34" charset="0"/>
              <a:cs typeface="Arial" panose="020B0604020202020204" pitchFamily="34" charset="0"/>
            </a:endParaRPr>
          </a:p>
          <a:p>
            <a:pPr lvl="0" algn="just"/>
            <a:r>
              <a:rPr lang="en-US" dirty="0">
                <a:latin typeface="Arial" panose="020B0604020202020204" pitchFamily="34" charset="0"/>
                <a:cs typeface="Arial" panose="020B0604020202020204" pitchFamily="34" charset="0"/>
              </a:rPr>
              <a:t>he reconciles himself to this possibility.  </a:t>
            </a:r>
            <a:endParaRPr lang="en-ZA"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It is often said that X must have been reckless with regard to performance of the act or the causing of the results</a:t>
            </a:r>
            <a:endParaRPr lang="en-ZA"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26537889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a:latin typeface="Arial Black" panose="020B0A04020102020204" pitchFamily="34" charset="0"/>
              </a:rPr>
              <a:t>DOLUS </a:t>
            </a:r>
            <a:r>
              <a:rPr lang="en-ZA" dirty="0" smtClean="0">
                <a:latin typeface="Arial Black" panose="020B0A04020102020204" pitchFamily="34" charset="0"/>
              </a:rPr>
              <a:t>EVENTUALIS (</a:t>
            </a:r>
            <a:r>
              <a:rPr lang="en-ZA" dirty="0" err="1" smtClean="0">
                <a:latin typeface="Arial Black" panose="020B0A04020102020204" pitchFamily="34" charset="0"/>
              </a:rPr>
              <a:t>contd</a:t>
            </a:r>
            <a:r>
              <a:rPr lang="en-ZA" dirty="0" smtClean="0">
                <a:latin typeface="Arial Black" panose="020B0A04020102020204" pitchFamily="34" charset="0"/>
              </a:rPr>
              <a:t>)</a:t>
            </a:r>
            <a:endParaRPr lang="en-ZA" dirty="0"/>
          </a:p>
        </p:txBody>
      </p:sp>
      <p:sp>
        <p:nvSpPr>
          <p:cNvPr id="3" name="Content Placeholder 2"/>
          <p:cNvSpPr>
            <a:spLocks noGrp="1"/>
          </p:cNvSpPr>
          <p:nvPr>
            <p:ph idx="1"/>
          </p:nvPr>
        </p:nvSpPr>
        <p:spPr/>
        <p:txBody>
          <a:bodyPr/>
          <a:lstStyle/>
          <a:p>
            <a:pPr marL="0" indent="0" algn="ctr">
              <a:buNone/>
            </a:pPr>
            <a:r>
              <a:rPr lang="en-ZA" dirty="0" smtClean="0"/>
              <a:t>EXAMPLE OF DOLUS EVENTUALIS:</a:t>
            </a:r>
          </a:p>
          <a:p>
            <a:pPr algn="just"/>
            <a:r>
              <a:rPr lang="en-ZA" sz="3600" dirty="0" smtClean="0"/>
              <a:t>X wants to burn down a building. He foresees that Y may be inside the building but reconciles himself with this foresight and goes ahead and burns down the building. Y was indeed inside the building and died as a result of the fire.</a:t>
            </a:r>
            <a:endParaRPr lang="en-ZA" sz="3600" dirty="0"/>
          </a:p>
        </p:txBody>
      </p:sp>
    </p:spTree>
    <p:extLst>
      <p:ext uri="{BB962C8B-B14F-4D97-AF65-F5344CB8AC3E}">
        <p14:creationId xmlns:p14="http://schemas.microsoft.com/office/powerpoint/2010/main" val="29007183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a:latin typeface="Arial Black" panose="020B0A04020102020204" pitchFamily="34" charset="0"/>
              </a:rPr>
              <a:t>TEST FOR INTENTION</a:t>
            </a:r>
            <a:endParaRPr lang="en-ZA" dirty="0"/>
          </a:p>
        </p:txBody>
      </p:sp>
      <p:sp>
        <p:nvSpPr>
          <p:cNvPr id="3" name="Content Placeholder 2"/>
          <p:cNvSpPr>
            <a:spLocks noGrp="1"/>
          </p:cNvSpPr>
          <p:nvPr>
            <p:ph idx="1"/>
          </p:nvPr>
        </p:nvSpPr>
        <p:spPr/>
        <p:txBody>
          <a:bodyPr/>
          <a:lstStyle/>
          <a:p>
            <a:pPr algn="just"/>
            <a:r>
              <a:rPr lang="en-US" sz="3200" dirty="0">
                <a:latin typeface="Arial" panose="020B0604020202020204" pitchFamily="34" charset="0"/>
                <a:cs typeface="Arial" panose="020B0604020202020204" pitchFamily="34" charset="0"/>
              </a:rPr>
              <a:t>The test for intention is purely subjective. The court must determine what the state of mind of that particular person – the accused (X) – was when he committed the act. </a:t>
            </a:r>
            <a:endParaRPr lang="en-ZA" sz="3200" dirty="0">
              <a:latin typeface="Arial" panose="020B0604020202020204" pitchFamily="34" charset="0"/>
              <a:cs typeface="Arial" panose="020B0604020202020204" pitchFamily="34" charset="0"/>
            </a:endParaRPr>
          </a:p>
          <a:p>
            <a:pPr algn="just"/>
            <a:r>
              <a:rPr lang="en-US" sz="3200" dirty="0">
                <a:latin typeface="Arial" panose="020B0604020202020204" pitchFamily="34" charset="0"/>
                <a:cs typeface="Arial" panose="020B0604020202020204" pitchFamily="34" charset="0"/>
              </a:rPr>
              <a:t>X `s state of mind at the time of the commission of an unlawful act, i.e. whether he had intention at that point. </a:t>
            </a:r>
            <a:endParaRPr lang="en-ZA" sz="3200" dirty="0">
              <a:latin typeface="Arial" panose="020B0604020202020204" pitchFamily="34" charset="0"/>
              <a:cs typeface="Arial" panose="020B0604020202020204" pitchFamily="34" charset="0"/>
            </a:endParaRPr>
          </a:p>
          <a:p>
            <a:pPr algn="just"/>
            <a:r>
              <a:rPr lang="en-US" sz="3200" dirty="0">
                <a:latin typeface="Arial" panose="020B0604020202020204" pitchFamily="34" charset="0"/>
                <a:cs typeface="Arial" panose="020B0604020202020204" pitchFamily="34" charset="0"/>
              </a:rPr>
              <a:t>The onus of proof lies with the court; they must prove intention either directly or indirectly. Direct proof may take the form of  a Confession. </a:t>
            </a:r>
            <a:endParaRPr lang="en-ZA" sz="3200"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5531294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Black" panose="020B0A04020102020204" pitchFamily="34" charset="0"/>
              </a:rPr>
              <a:t>CRIMINAL CAPACITY</a:t>
            </a:r>
            <a:endParaRPr lang="en-ZA" dirty="0"/>
          </a:p>
        </p:txBody>
      </p:sp>
      <p:sp>
        <p:nvSpPr>
          <p:cNvPr id="3" name="Content Placeholder 2"/>
          <p:cNvSpPr>
            <a:spLocks noGrp="1"/>
          </p:cNvSpPr>
          <p:nvPr>
            <p:ph idx="1"/>
          </p:nvPr>
        </p:nvSpPr>
        <p:spPr/>
        <p:txBody>
          <a:bodyPr>
            <a:normAutofit/>
          </a:bodyPr>
          <a:lstStyle/>
          <a:p>
            <a:pPr marL="0" indent="0" algn="just">
              <a:buNone/>
            </a:pPr>
            <a:r>
              <a:rPr lang="en-US" b="1" dirty="0">
                <a:latin typeface="Arial" panose="020B0604020202020204" pitchFamily="34" charset="0"/>
                <a:cs typeface="Arial" panose="020B0604020202020204" pitchFamily="34" charset="0"/>
              </a:rPr>
              <a:t>Definition: The term “criminal capacity “refers to the mental abilities or capacities that a person must have in order to act with culpability and to incur criminal liability</a:t>
            </a:r>
            <a:r>
              <a:rPr lang="en-US" b="1" i="1" dirty="0">
                <a:latin typeface="Arial" panose="020B0604020202020204" pitchFamily="34" charset="0"/>
                <a:cs typeface="Arial" panose="020B0604020202020204" pitchFamily="34" charset="0"/>
              </a:rPr>
              <a:t>.</a:t>
            </a:r>
            <a:endParaRPr lang="en-ZA" dirty="0">
              <a:latin typeface="Arial" panose="020B0604020202020204" pitchFamily="34" charset="0"/>
              <a:cs typeface="Arial" panose="020B0604020202020204" pitchFamily="34" charset="0"/>
            </a:endParaRPr>
          </a:p>
          <a:p>
            <a:pPr marL="0" indent="0" algn="just">
              <a:buNone/>
            </a:pPr>
            <a:r>
              <a:rPr lang="en-US" b="1" i="1" dirty="0" smtClean="0">
                <a:latin typeface="Arial" panose="020B0604020202020204" pitchFamily="34" charset="0"/>
                <a:cs typeface="Arial" panose="020B0604020202020204" pitchFamily="34" charset="0"/>
              </a:rPr>
              <a:t>A </a:t>
            </a:r>
            <a:r>
              <a:rPr lang="en-US" b="1" i="1" dirty="0">
                <a:latin typeface="Arial" panose="020B0604020202020204" pitchFamily="34" charset="0"/>
                <a:cs typeface="Arial" panose="020B0604020202020204" pitchFamily="34" charset="0"/>
              </a:rPr>
              <a:t>person is endowed with criminal capacity if he has the mental ability to </a:t>
            </a:r>
            <a:endParaRPr lang="en-ZA" dirty="0">
              <a:latin typeface="Arial" panose="020B0604020202020204" pitchFamily="34" charset="0"/>
              <a:cs typeface="Arial" panose="020B0604020202020204" pitchFamily="34" charset="0"/>
            </a:endParaRPr>
          </a:p>
          <a:p>
            <a:pPr lvl="0" algn="just"/>
            <a:r>
              <a:rPr lang="en-US" b="1" i="1" dirty="0">
                <a:latin typeface="Arial" panose="020B0604020202020204" pitchFamily="34" charset="0"/>
                <a:cs typeface="Arial" panose="020B0604020202020204" pitchFamily="34" charset="0"/>
              </a:rPr>
              <a:t>appreciate the wrongfulness of his act or omission, and </a:t>
            </a:r>
            <a:endParaRPr lang="en-ZA" dirty="0">
              <a:latin typeface="Arial" panose="020B0604020202020204" pitchFamily="34" charset="0"/>
              <a:cs typeface="Arial" panose="020B0604020202020204" pitchFamily="34" charset="0"/>
            </a:endParaRPr>
          </a:p>
          <a:p>
            <a:pPr lvl="0" algn="just"/>
            <a:r>
              <a:rPr lang="en-US" b="1" i="1" dirty="0">
                <a:latin typeface="Arial" panose="020B0604020202020204" pitchFamily="34" charset="0"/>
                <a:cs typeface="Arial" panose="020B0604020202020204" pitchFamily="34" charset="0"/>
              </a:rPr>
              <a:t>act in accordance with such an appreciation of the wrongfulness of his act or omission. </a:t>
            </a:r>
            <a:endParaRPr lang="en-Z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44332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Black" panose="020B0A04020102020204" pitchFamily="34" charset="0"/>
              </a:rPr>
              <a:t>CRIMINAL CAPACITY (continued)</a:t>
            </a:r>
            <a:endParaRPr lang="en-ZA" dirty="0"/>
          </a:p>
        </p:txBody>
      </p:sp>
      <p:sp>
        <p:nvSpPr>
          <p:cNvPr id="3" name="Content Placeholder 2"/>
          <p:cNvSpPr>
            <a:spLocks noGrp="1"/>
          </p:cNvSpPr>
          <p:nvPr>
            <p:ph idx="1"/>
          </p:nvPr>
        </p:nvSpPr>
        <p:spPr/>
        <p:txBody>
          <a:bodyPr/>
          <a:lstStyle/>
          <a:p>
            <a:pPr marL="0" indent="0">
              <a:buNone/>
            </a:pPr>
            <a:r>
              <a:rPr lang="en-US" dirty="0">
                <a:latin typeface="Arial" panose="020B0604020202020204" pitchFamily="34" charset="0"/>
                <a:cs typeface="Arial" panose="020B0604020202020204" pitchFamily="34" charset="0"/>
              </a:rPr>
              <a:t>NB- The two psychological components / legs of the test for criminal capacity:</a:t>
            </a:r>
            <a:endParaRPr lang="en-ZA" dirty="0">
              <a:latin typeface="Arial" panose="020B0604020202020204" pitchFamily="34" charset="0"/>
              <a:cs typeface="Arial" panose="020B0604020202020204" pitchFamily="34" charset="0"/>
            </a:endParaRPr>
          </a:p>
          <a:p>
            <a:pPr lvl="0"/>
            <a:r>
              <a:rPr lang="en-US" dirty="0" smtClean="0">
                <a:latin typeface="Arial" panose="020B0604020202020204" pitchFamily="34" charset="0"/>
                <a:cs typeface="Arial" panose="020B0604020202020204" pitchFamily="34" charset="0"/>
              </a:rPr>
              <a:t>Ability </a:t>
            </a:r>
            <a:r>
              <a:rPr lang="en-US" dirty="0">
                <a:latin typeface="Arial" panose="020B0604020202020204" pitchFamily="34" charset="0"/>
                <a:cs typeface="Arial" panose="020B0604020202020204" pitchFamily="34" charset="0"/>
              </a:rPr>
              <a:t>to appreciate </a:t>
            </a:r>
            <a:r>
              <a:rPr lang="en-US" dirty="0" smtClean="0">
                <a:latin typeface="Arial" panose="020B0604020202020204" pitchFamily="34" charset="0"/>
                <a:cs typeface="Arial" panose="020B0604020202020204" pitchFamily="34" charset="0"/>
              </a:rPr>
              <a:t>wrongfulness</a:t>
            </a:r>
            <a:endParaRPr lang="en-ZA" dirty="0">
              <a:latin typeface="Arial" panose="020B0604020202020204" pitchFamily="34" charset="0"/>
              <a:cs typeface="Arial" panose="020B0604020202020204" pitchFamily="34" charset="0"/>
            </a:endParaRPr>
          </a:p>
          <a:p>
            <a:pPr lvl="0"/>
            <a:r>
              <a:rPr lang="en-US" dirty="0" smtClean="0">
                <a:latin typeface="Arial" panose="020B0604020202020204" pitchFamily="34" charset="0"/>
                <a:cs typeface="Arial" panose="020B0604020202020204" pitchFamily="34" charset="0"/>
              </a:rPr>
              <a:t>Ability </a:t>
            </a:r>
            <a:r>
              <a:rPr lang="en-US" dirty="0">
                <a:latin typeface="Arial" panose="020B0604020202020204" pitchFamily="34" charset="0"/>
                <a:cs typeface="Arial" panose="020B0604020202020204" pitchFamily="34" charset="0"/>
              </a:rPr>
              <a:t>to act in accordance with such </a:t>
            </a:r>
            <a:r>
              <a:rPr lang="en-US" dirty="0" smtClean="0">
                <a:latin typeface="Arial" panose="020B0604020202020204" pitchFamily="34" charset="0"/>
                <a:cs typeface="Arial" panose="020B0604020202020204" pitchFamily="34" charset="0"/>
              </a:rPr>
              <a:t>appreciation</a:t>
            </a:r>
            <a:endParaRPr lang="en-ZA" dirty="0">
              <a:latin typeface="Arial" panose="020B0604020202020204" pitchFamily="34" charset="0"/>
              <a:cs typeface="Arial" panose="020B0604020202020204" pitchFamily="34" charset="0"/>
            </a:endParaRPr>
          </a:p>
          <a:p>
            <a:pPr marL="0" indent="0">
              <a:buNone/>
            </a:pPr>
            <a:r>
              <a:rPr lang="en-US" b="1" dirty="0" err="1"/>
              <a:t>Defences</a:t>
            </a:r>
            <a:r>
              <a:rPr lang="en-US" dirty="0"/>
              <a:t> excluding criminal capacity:</a:t>
            </a:r>
            <a:endParaRPr lang="en-ZA" dirty="0"/>
          </a:p>
          <a:p>
            <a:pPr lvl="0"/>
            <a:r>
              <a:rPr lang="en-US" b="1" dirty="0"/>
              <a:t>The </a:t>
            </a:r>
            <a:r>
              <a:rPr lang="en-US" b="1" dirty="0" err="1"/>
              <a:t>defence</a:t>
            </a:r>
            <a:r>
              <a:rPr lang="en-US" b="1" dirty="0"/>
              <a:t> of mental illness, which is dealt with statutorily in sections 77 to 79 of the Criminal Procedure act 51 of 1977</a:t>
            </a:r>
            <a:endParaRPr lang="en-ZA" dirty="0"/>
          </a:p>
          <a:p>
            <a:pPr lvl="0"/>
            <a:r>
              <a:rPr lang="en-US" b="1" dirty="0"/>
              <a:t> The </a:t>
            </a:r>
            <a:r>
              <a:rPr lang="en-US" b="1" dirty="0" err="1"/>
              <a:t>defence</a:t>
            </a:r>
            <a:r>
              <a:rPr lang="en-US" b="1" dirty="0"/>
              <a:t> of youthful age</a:t>
            </a:r>
            <a:r>
              <a:rPr lang="en-US" dirty="0"/>
              <a:t>. </a:t>
            </a:r>
            <a:endParaRPr lang="en-ZA" dirty="0"/>
          </a:p>
          <a:p>
            <a:endParaRPr lang="en-ZA" dirty="0"/>
          </a:p>
        </p:txBody>
      </p:sp>
    </p:spTree>
    <p:extLst>
      <p:ext uri="{BB962C8B-B14F-4D97-AF65-F5344CB8AC3E}">
        <p14:creationId xmlns:p14="http://schemas.microsoft.com/office/powerpoint/2010/main" val="6066958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Black" panose="020B0A04020102020204" pitchFamily="34" charset="0"/>
              </a:rPr>
              <a:t>MISTAKE </a:t>
            </a:r>
            <a:endParaRPr lang="en-ZA" dirty="0"/>
          </a:p>
        </p:txBody>
      </p:sp>
      <p:sp>
        <p:nvSpPr>
          <p:cNvPr id="3" name="Content Placeholder 2"/>
          <p:cNvSpPr>
            <a:spLocks noGrp="1"/>
          </p:cNvSpPr>
          <p:nvPr>
            <p:ph idx="1"/>
          </p:nvPr>
        </p:nvSpPr>
        <p:spPr/>
        <p:txBody>
          <a:bodyPr>
            <a:normAutofit/>
          </a:bodyPr>
          <a:lstStyle/>
          <a:p>
            <a:pPr algn="just"/>
            <a:r>
              <a:rPr lang="en-US" sz="3200" b="1" i="1" dirty="0">
                <a:latin typeface="Arial" panose="020B0604020202020204" pitchFamily="34" charset="0"/>
                <a:cs typeface="Arial" panose="020B0604020202020204" pitchFamily="34" charset="0"/>
              </a:rPr>
              <a:t>Remember the </a:t>
            </a:r>
            <a:r>
              <a:rPr lang="en-US" sz="3200" b="1" i="1" dirty="0" smtClean="0">
                <a:latin typeface="Arial" panose="020B0604020202020204" pitchFamily="34" charset="0"/>
                <a:cs typeface="Arial" panose="020B0604020202020204" pitchFamily="34" charset="0"/>
              </a:rPr>
              <a:t>principle: if </a:t>
            </a:r>
            <a:r>
              <a:rPr lang="en-US" sz="3200" b="1" i="1" dirty="0">
                <a:latin typeface="Arial" panose="020B0604020202020204" pitchFamily="34" charset="0"/>
                <a:cs typeface="Arial" panose="020B0604020202020204" pitchFamily="34" charset="0"/>
              </a:rPr>
              <a:t>X is unaware of any of the elements of a crime (act, unlawfulness, definitional elements), it cannot be said that he intended to commit the crime. If such knowledge or awareness is absent, it is said that there is a “mistake “or “</a:t>
            </a:r>
            <a:r>
              <a:rPr lang="en-US" sz="3200" b="1" i="1" dirty="0" smtClean="0">
                <a:latin typeface="Arial" panose="020B0604020202020204" pitchFamily="34" charset="0"/>
                <a:cs typeface="Arial" panose="020B0604020202020204" pitchFamily="34" charset="0"/>
              </a:rPr>
              <a:t>error” on </a:t>
            </a:r>
            <a:r>
              <a:rPr lang="en-US" sz="3200" b="1" i="1" dirty="0">
                <a:latin typeface="Arial" panose="020B0604020202020204" pitchFamily="34" charset="0"/>
                <a:cs typeface="Arial" panose="020B0604020202020204" pitchFamily="34" charset="0"/>
              </a:rPr>
              <a:t>the part of X.  He imagined the facts to be different from what </a:t>
            </a:r>
            <a:r>
              <a:rPr lang="en-US" sz="3200" b="1" i="1" dirty="0" smtClean="0">
                <a:latin typeface="Arial" panose="020B0604020202020204" pitchFamily="34" charset="0"/>
                <a:cs typeface="Arial" panose="020B0604020202020204" pitchFamily="34" charset="0"/>
              </a:rPr>
              <a:t>they </a:t>
            </a:r>
            <a:r>
              <a:rPr lang="en-US" sz="3200" b="1" i="1" dirty="0">
                <a:latin typeface="Arial" panose="020B0604020202020204" pitchFamily="34" charset="0"/>
                <a:cs typeface="Arial" panose="020B0604020202020204" pitchFamily="34" charset="0"/>
              </a:rPr>
              <a:t>in fact, were. In other words, mistake exclude or nullifies the existence of intention</a:t>
            </a:r>
            <a:endParaRPr lang="en-ZA" sz="3200" b="1" dirty="0"/>
          </a:p>
        </p:txBody>
      </p:sp>
    </p:spTree>
    <p:extLst>
      <p:ext uri="{BB962C8B-B14F-4D97-AF65-F5344CB8AC3E}">
        <p14:creationId xmlns:p14="http://schemas.microsoft.com/office/powerpoint/2010/main" val="490742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Black" panose="020B0A04020102020204" pitchFamily="34" charset="0"/>
              </a:rPr>
              <a:t>MISTAKE (continued) </a:t>
            </a:r>
            <a:endParaRPr lang="en-ZA" dirty="0"/>
          </a:p>
        </p:txBody>
      </p:sp>
      <p:sp>
        <p:nvSpPr>
          <p:cNvPr id="3" name="Content Placeholder 2"/>
          <p:cNvSpPr>
            <a:spLocks noGrp="1"/>
          </p:cNvSpPr>
          <p:nvPr>
            <p:ph idx="1"/>
          </p:nvPr>
        </p:nvSpPr>
        <p:spPr/>
        <p:txBody>
          <a:bodyPr/>
          <a:lstStyle/>
          <a:p>
            <a:pPr marL="0" lvl="0" indent="0" algn="just">
              <a:buNone/>
            </a:pPr>
            <a:r>
              <a:rPr lang="en-US" b="1" dirty="0">
                <a:latin typeface="Arial" panose="020B0604020202020204" pitchFamily="34" charset="0"/>
                <a:cs typeface="Arial" panose="020B0604020202020204" pitchFamily="34" charset="0"/>
              </a:rPr>
              <a:t>The following are two example of mistake relating to the act or the nature of the act.</a:t>
            </a:r>
            <a:endParaRPr lang="en-ZA" dirty="0">
              <a:latin typeface="Arial" panose="020B0604020202020204" pitchFamily="34" charset="0"/>
              <a:cs typeface="Arial" panose="020B0604020202020204" pitchFamily="34" charset="0"/>
            </a:endParaRPr>
          </a:p>
          <a:p>
            <a:pPr lvl="0" algn="just"/>
            <a:r>
              <a:rPr lang="en-US" dirty="0">
                <a:latin typeface="Arial" panose="020B0604020202020204" pitchFamily="34" charset="0"/>
                <a:cs typeface="Arial" panose="020B0604020202020204" pitchFamily="34" charset="0"/>
              </a:rPr>
              <a:t>Within the context of the crime of malicious </a:t>
            </a:r>
            <a:r>
              <a:rPr lang="en-US" dirty="0" smtClean="0">
                <a:latin typeface="Arial" panose="020B0604020202020204" pitchFamily="34" charset="0"/>
                <a:cs typeface="Arial" panose="020B0604020202020204" pitchFamily="34" charset="0"/>
              </a:rPr>
              <a:t>damage </a:t>
            </a:r>
            <a:r>
              <a:rPr lang="en-US" dirty="0">
                <a:latin typeface="Arial" panose="020B0604020202020204" pitchFamily="34" charset="0"/>
                <a:cs typeface="Arial" panose="020B0604020202020204" pitchFamily="34" charset="0"/>
              </a:rPr>
              <a:t>to property, X is under the impression that he is fixing the engine of Y’s car, whereas what he is, in fact, doing to the engine amounts to damaging it.</a:t>
            </a:r>
            <a:endParaRPr lang="en-ZA" dirty="0">
              <a:latin typeface="Arial" panose="020B0604020202020204" pitchFamily="34" charset="0"/>
              <a:cs typeface="Arial" panose="020B0604020202020204" pitchFamily="34" charset="0"/>
            </a:endParaRPr>
          </a:p>
          <a:p>
            <a:pPr lvl="0" algn="just"/>
            <a:r>
              <a:rPr lang="en-US" dirty="0">
                <a:latin typeface="Arial" panose="020B0604020202020204" pitchFamily="34" charset="0"/>
                <a:cs typeface="Arial" panose="020B0604020202020204" pitchFamily="34" charset="0"/>
              </a:rPr>
              <a:t>Within the context of the crime of bigamy, X thinks she is participating in a communion service in a church, whereas the service in which she is participating is, in fact, a marriage ceremony</a:t>
            </a:r>
            <a:r>
              <a:rPr lang="en-US" dirty="0"/>
              <a:t>. </a:t>
            </a:r>
            <a:endParaRPr lang="en-ZA" dirty="0"/>
          </a:p>
          <a:p>
            <a:endParaRPr lang="en-ZA" dirty="0"/>
          </a:p>
        </p:txBody>
      </p:sp>
    </p:spTree>
    <p:extLst>
      <p:ext uri="{BB962C8B-B14F-4D97-AF65-F5344CB8AC3E}">
        <p14:creationId xmlns:p14="http://schemas.microsoft.com/office/powerpoint/2010/main" val="32896707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Black" panose="020B0A04020102020204" pitchFamily="34" charset="0"/>
              </a:rPr>
              <a:t>MISTAKE (continued)</a:t>
            </a:r>
            <a:endParaRPr lang="en-ZA" dirty="0"/>
          </a:p>
        </p:txBody>
      </p:sp>
      <p:sp>
        <p:nvSpPr>
          <p:cNvPr id="3" name="Content Placeholder 2"/>
          <p:cNvSpPr>
            <a:spLocks noGrp="1"/>
          </p:cNvSpPr>
          <p:nvPr>
            <p:ph idx="1"/>
          </p:nvPr>
        </p:nvSpPr>
        <p:spPr/>
        <p:txBody>
          <a:bodyPr/>
          <a:lstStyle/>
          <a:p>
            <a:pPr marL="0" indent="0" algn="just">
              <a:buNone/>
            </a:pPr>
            <a:r>
              <a:rPr lang="en-US" b="1" dirty="0">
                <a:latin typeface="Arial" panose="020B0604020202020204" pitchFamily="34" charset="0"/>
                <a:cs typeface="Arial" panose="020B0604020202020204" pitchFamily="34" charset="0"/>
              </a:rPr>
              <a:t>The following are two examples of</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mistake relating to circumstances set out in the definitional elements</a:t>
            </a:r>
            <a:r>
              <a:rPr lang="en-US" dirty="0">
                <a:latin typeface="Arial" panose="020B0604020202020204" pitchFamily="34" charset="0"/>
                <a:cs typeface="Arial" panose="020B0604020202020204" pitchFamily="34" charset="0"/>
              </a:rPr>
              <a:t>. </a:t>
            </a:r>
            <a:endParaRPr lang="en-ZA" dirty="0">
              <a:latin typeface="Arial" panose="020B0604020202020204" pitchFamily="34" charset="0"/>
              <a:cs typeface="Arial" panose="020B0604020202020204" pitchFamily="34" charset="0"/>
            </a:endParaRPr>
          </a:p>
          <a:p>
            <a:pPr lvl="0" algn="just"/>
            <a:r>
              <a:rPr lang="en-US" dirty="0">
                <a:latin typeface="Arial" panose="020B0604020202020204" pitchFamily="34" charset="0"/>
                <a:cs typeface="Arial" panose="020B0604020202020204" pitchFamily="34" charset="0"/>
              </a:rPr>
              <a:t>X is hunting game at dusk. She sees a figure that she thinks is a buck, and shoots at it. It turns out that she has killed a human being. </a:t>
            </a:r>
            <a:endParaRPr lang="en-ZA" dirty="0">
              <a:latin typeface="Arial" panose="020B0604020202020204" pitchFamily="34" charset="0"/>
              <a:cs typeface="Arial" panose="020B0604020202020204" pitchFamily="34" charset="0"/>
            </a:endParaRPr>
          </a:p>
          <a:p>
            <a:pPr lvl="0" algn="just"/>
            <a:r>
              <a:rPr lang="en-US" dirty="0">
                <a:latin typeface="Arial" panose="020B0604020202020204" pitchFamily="34" charset="0"/>
                <a:cs typeface="Arial" panose="020B0604020202020204" pitchFamily="34" charset="0"/>
              </a:rPr>
              <a:t>Within the context of the statutory crime of unlawfully possessing drugs, </a:t>
            </a:r>
            <a:r>
              <a:rPr lang="en-US" dirty="0" smtClean="0">
                <a:latin typeface="Arial" panose="020B0604020202020204" pitchFamily="34" charset="0"/>
                <a:cs typeface="Arial" panose="020B0604020202020204" pitchFamily="34" charset="0"/>
              </a:rPr>
              <a:t>X </a:t>
            </a:r>
            <a:r>
              <a:rPr lang="en-US" dirty="0">
                <a:latin typeface="Arial" panose="020B0604020202020204" pitchFamily="34" charset="0"/>
                <a:cs typeface="Arial" panose="020B0604020202020204" pitchFamily="34" charset="0"/>
              </a:rPr>
              <a:t>thinks that the container containing powder that she received from a friend is snuff, which she can use as a cure for a certain ailment, whereas in fact, it contains matter listed in the statute as a drug that may not be possessed. </a:t>
            </a:r>
            <a:endParaRPr lang="en-ZA"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12758243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Black" panose="020B0A04020102020204" pitchFamily="34" charset="0"/>
              </a:rPr>
              <a:t>MISTAKE (continued)</a:t>
            </a:r>
            <a:endParaRPr lang="en-ZA" dirty="0"/>
          </a:p>
        </p:txBody>
      </p:sp>
      <p:sp>
        <p:nvSpPr>
          <p:cNvPr id="3" name="Content Placeholder 2"/>
          <p:cNvSpPr>
            <a:spLocks noGrp="1"/>
          </p:cNvSpPr>
          <p:nvPr>
            <p:ph idx="1"/>
          </p:nvPr>
        </p:nvSpPr>
        <p:spPr/>
        <p:txBody>
          <a:bodyPr>
            <a:normAutofit fontScale="92500" lnSpcReduction="20000"/>
          </a:bodyPr>
          <a:lstStyle/>
          <a:p>
            <a:pPr algn="just"/>
            <a:r>
              <a:rPr lang="en-US" dirty="0">
                <a:latin typeface="Arial" panose="020B0604020202020204" pitchFamily="34" charset="0"/>
                <a:cs typeface="Arial" panose="020B0604020202020204" pitchFamily="34" charset="0"/>
              </a:rPr>
              <a:t>The mistake needs to be </a:t>
            </a:r>
            <a:r>
              <a:rPr lang="en-US" b="1" dirty="0">
                <a:latin typeface="Arial" panose="020B0604020202020204" pitchFamily="34" charset="0"/>
                <a:cs typeface="Arial" panose="020B0604020202020204" pitchFamily="34" charset="0"/>
              </a:rPr>
              <a:t>reasonable</a:t>
            </a:r>
            <a:r>
              <a:rPr lang="en-US" dirty="0">
                <a:latin typeface="Arial" panose="020B0604020202020204" pitchFamily="34" charset="0"/>
                <a:cs typeface="Arial" panose="020B0604020202020204" pitchFamily="34" charset="0"/>
              </a:rPr>
              <a:t>.</a:t>
            </a:r>
            <a:endParaRPr lang="en-ZA" dirty="0">
              <a:latin typeface="Arial" panose="020B0604020202020204" pitchFamily="34" charset="0"/>
              <a:cs typeface="Arial" panose="020B0604020202020204" pitchFamily="34" charset="0"/>
            </a:endParaRPr>
          </a:p>
          <a:p>
            <a:pPr marL="0" indent="0" algn="just">
              <a:buNone/>
            </a:pPr>
            <a:r>
              <a:rPr lang="en-US" dirty="0">
                <a:latin typeface="Arial" panose="020B0604020202020204" pitchFamily="34" charset="0"/>
                <a:cs typeface="Arial" panose="020B0604020202020204" pitchFamily="34" charset="0"/>
              </a:rPr>
              <a:t>This principle means that, whether there was really a mistake that excludes intention is a question of fact. What must be determined is X’s true state of mind and perception of fact. </a:t>
            </a:r>
            <a:endParaRPr lang="en-ZA" dirty="0">
              <a:latin typeface="Arial" panose="020B0604020202020204" pitchFamily="34" charset="0"/>
              <a:cs typeface="Arial" panose="020B0604020202020204" pitchFamily="34" charset="0"/>
            </a:endParaRPr>
          </a:p>
          <a:p>
            <a:pPr algn="just"/>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test in respect of intention is subjective</a:t>
            </a:r>
            <a:r>
              <a:rPr lang="en-US" dirty="0">
                <a:latin typeface="Arial" panose="020B0604020202020204" pitchFamily="34" charset="0"/>
                <a:cs typeface="Arial" panose="020B0604020202020204" pitchFamily="34" charset="0"/>
              </a:rPr>
              <a:t>. The question is not whether a reasonable person in X`s position would have made the mistake. </a:t>
            </a:r>
            <a:endParaRPr lang="en-ZA" dirty="0">
              <a:latin typeface="Arial" panose="020B0604020202020204" pitchFamily="34" charset="0"/>
              <a:cs typeface="Arial" panose="020B0604020202020204" pitchFamily="34" charset="0"/>
            </a:endParaRPr>
          </a:p>
          <a:p>
            <a:pPr algn="just"/>
            <a:r>
              <a:rPr lang="en-US" dirty="0">
                <a:latin typeface="Arial" panose="020B0604020202020204" pitchFamily="34" charset="0"/>
                <a:cs typeface="Arial" panose="020B0604020202020204" pitchFamily="34" charset="0"/>
              </a:rPr>
              <a:t>Mistake must be </a:t>
            </a:r>
            <a:r>
              <a:rPr lang="en-US" b="1" dirty="0">
                <a:latin typeface="Arial" panose="020B0604020202020204" pitchFamily="34" charset="0"/>
                <a:cs typeface="Arial" panose="020B0604020202020204" pitchFamily="34" charset="0"/>
              </a:rPr>
              <a:t>material</a:t>
            </a:r>
            <a:r>
              <a:rPr lang="en-US" dirty="0">
                <a:latin typeface="Arial" panose="020B0604020202020204" pitchFamily="34" charset="0"/>
                <a:cs typeface="Arial" panose="020B0604020202020204" pitchFamily="34" charset="0"/>
              </a:rPr>
              <a:t>.</a:t>
            </a:r>
            <a:endParaRPr lang="en-ZA" dirty="0">
              <a:latin typeface="Arial" panose="020B0604020202020204" pitchFamily="34" charset="0"/>
              <a:cs typeface="Arial" panose="020B0604020202020204" pitchFamily="34" charset="0"/>
            </a:endParaRPr>
          </a:p>
          <a:p>
            <a:pPr algn="just"/>
            <a:r>
              <a:rPr lang="en-US" dirty="0">
                <a:latin typeface="Arial" panose="020B0604020202020204" pitchFamily="34" charset="0"/>
                <a:cs typeface="Arial" panose="020B0604020202020204" pitchFamily="34" charset="0"/>
              </a:rPr>
              <a:t>Mistake can exclude intention (and therefore liability) only if it is a mistake concerning an </a:t>
            </a:r>
            <a:r>
              <a:rPr lang="en-US" b="1" dirty="0">
                <a:latin typeface="Arial" panose="020B0604020202020204" pitchFamily="34" charset="0"/>
                <a:cs typeface="Arial" panose="020B0604020202020204" pitchFamily="34" charset="0"/>
              </a:rPr>
              <a:t>element or requirement of the crime other than the culpability requirement itself</a:t>
            </a:r>
            <a:r>
              <a:rPr lang="en-US" dirty="0">
                <a:latin typeface="Arial" panose="020B0604020202020204" pitchFamily="34" charset="0"/>
                <a:cs typeface="Arial" panose="020B0604020202020204" pitchFamily="34" charset="0"/>
              </a:rPr>
              <a:t>. These requirements are the act, the definitional elements, or the unlawfulness requirement.</a:t>
            </a:r>
            <a:endParaRPr lang="en-ZA"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40087605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Black" panose="020B0A04020102020204" pitchFamily="34" charset="0"/>
              </a:rPr>
              <a:t>MISTAKE (continued) </a:t>
            </a:r>
            <a:endParaRPr lang="en-ZA" dirty="0"/>
          </a:p>
        </p:txBody>
      </p:sp>
      <p:sp>
        <p:nvSpPr>
          <p:cNvPr id="3" name="Content Placeholder 2"/>
          <p:cNvSpPr>
            <a:spLocks noGrp="1"/>
          </p:cNvSpPr>
          <p:nvPr>
            <p:ph idx="1"/>
          </p:nvPr>
        </p:nvSpPr>
        <p:spPr/>
        <p:txBody>
          <a:bodyPr/>
          <a:lstStyle/>
          <a:p>
            <a:pPr marL="0" indent="0" algn="just">
              <a:buNone/>
            </a:pPr>
            <a:r>
              <a:rPr lang="en-US" sz="3200" dirty="0">
                <a:latin typeface="Arial" panose="020B0604020202020204" pitchFamily="34" charset="0"/>
                <a:cs typeface="Arial" panose="020B0604020202020204" pitchFamily="34" charset="0"/>
              </a:rPr>
              <a:t>Where X is </a:t>
            </a:r>
            <a:r>
              <a:rPr lang="en-US" sz="3200" b="1" dirty="0">
                <a:latin typeface="Arial" panose="020B0604020202020204" pitchFamily="34" charset="0"/>
                <a:cs typeface="Arial" panose="020B0604020202020204" pitchFamily="34" charset="0"/>
              </a:rPr>
              <a:t>mistaken about the object of her act</a:t>
            </a:r>
            <a:r>
              <a:rPr lang="en-US" sz="3200" dirty="0">
                <a:latin typeface="Arial" panose="020B0604020202020204" pitchFamily="34" charset="0"/>
                <a:cs typeface="Arial" panose="020B0604020202020204" pitchFamily="34" charset="0"/>
              </a:rPr>
              <a:t>. Such mistake is known in legal literature as </a:t>
            </a:r>
            <a:r>
              <a:rPr lang="en-US" sz="3200" b="1" i="1" dirty="0">
                <a:latin typeface="Arial" panose="020B0604020202020204" pitchFamily="34" charset="0"/>
                <a:cs typeface="Arial" panose="020B0604020202020204" pitchFamily="34" charset="0"/>
              </a:rPr>
              <a:t>error in </a:t>
            </a:r>
            <a:r>
              <a:rPr lang="en-US" sz="3200" b="1" i="1" dirty="0" err="1">
                <a:latin typeface="Arial" panose="020B0604020202020204" pitchFamily="34" charset="0"/>
                <a:cs typeface="Arial" panose="020B0604020202020204" pitchFamily="34" charset="0"/>
              </a:rPr>
              <a:t>objecto</a:t>
            </a:r>
            <a:r>
              <a:rPr lang="en-US" sz="3200" i="1" dirty="0" smtClean="0">
                <a:latin typeface="Arial" panose="020B0604020202020204" pitchFamily="34" charset="0"/>
                <a:cs typeface="Arial" panose="020B0604020202020204" pitchFamily="34" charset="0"/>
              </a:rPr>
              <a:t>.</a:t>
            </a:r>
          </a:p>
          <a:p>
            <a:pPr marL="0" indent="0" algn="just">
              <a:buNone/>
            </a:pPr>
            <a:endParaRPr lang="en-ZA" sz="3200" dirty="0">
              <a:latin typeface="Arial" panose="020B0604020202020204" pitchFamily="34" charset="0"/>
              <a:cs typeface="Arial" panose="020B0604020202020204" pitchFamily="34" charset="0"/>
            </a:endParaRPr>
          </a:p>
          <a:p>
            <a:pPr algn="just"/>
            <a:r>
              <a:rPr lang="en-US" sz="3200" i="1" dirty="0" err="1">
                <a:latin typeface="Arial" panose="020B0604020202020204" pitchFamily="34" charset="0"/>
                <a:cs typeface="Arial" panose="020B0604020202020204" pitchFamily="34" charset="0"/>
              </a:rPr>
              <a:t>eg</a:t>
            </a:r>
            <a:r>
              <a:rPr lang="en-US" sz="3200" i="1" dirty="0">
                <a:latin typeface="Arial" panose="020B0604020202020204" pitchFamily="34" charset="0"/>
                <a:cs typeface="Arial" panose="020B0604020202020204" pitchFamily="34" charset="0"/>
              </a:rPr>
              <a:t>. If X is out hunting and thinks she is shooting at a buck, when she is actually shooting at Y, then X then made a mistake with regard to the object of her </a:t>
            </a:r>
            <a:r>
              <a:rPr lang="en-US" sz="3200" i="1" dirty="0" smtClean="0">
                <a:latin typeface="Arial" panose="020B0604020202020204" pitchFamily="34" charset="0"/>
                <a:cs typeface="Arial" panose="020B0604020202020204" pitchFamily="34" charset="0"/>
              </a:rPr>
              <a:t>act (</a:t>
            </a:r>
            <a:r>
              <a:rPr lang="en-US" sz="3200" i="1" dirty="0">
                <a:latin typeface="Arial" panose="020B0604020202020204" pitchFamily="34" charset="0"/>
                <a:cs typeface="Arial" panose="020B0604020202020204" pitchFamily="34" charset="0"/>
              </a:rPr>
              <a:t>error in </a:t>
            </a:r>
            <a:r>
              <a:rPr lang="en-US" sz="3200" i="1" dirty="0" err="1">
                <a:latin typeface="Arial" panose="020B0604020202020204" pitchFamily="34" charset="0"/>
                <a:cs typeface="Arial" panose="020B0604020202020204" pitchFamily="34" charset="0"/>
              </a:rPr>
              <a:t>objecto</a:t>
            </a:r>
            <a:r>
              <a:rPr lang="en-US" sz="3200" i="1" dirty="0">
                <a:latin typeface="Arial" panose="020B0604020202020204" pitchFamily="34" charset="0"/>
                <a:cs typeface="Arial" panose="020B0604020202020204" pitchFamily="34" charset="0"/>
              </a:rPr>
              <a:t> ).</a:t>
            </a:r>
            <a:r>
              <a:rPr lang="en-US" sz="3200" i="1" dirty="0"/>
              <a:t> </a:t>
            </a:r>
            <a:endParaRPr lang="en-ZA" sz="3200" dirty="0"/>
          </a:p>
          <a:p>
            <a:endParaRPr lang="en-ZA" dirty="0"/>
          </a:p>
        </p:txBody>
      </p:sp>
    </p:spTree>
    <p:extLst>
      <p:ext uri="{BB962C8B-B14F-4D97-AF65-F5344CB8AC3E}">
        <p14:creationId xmlns:p14="http://schemas.microsoft.com/office/powerpoint/2010/main" val="28408183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Black" panose="020B0A04020102020204" pitchFamily="34" charset="0"/>
              </a:rPr>
              <a:t>ABERRATIO ICTUS </a:t>
            </a:r>
            <a:endParaRPr lang="en-ZA" dirty="0"/>
          </a:p>
        </p:txBody>
      </p:sp>
      <p:sp>
        <p:nvSpPr>
          <p:cNvPr id="3" name="Content Placeholder 2"/>
          <p:cNvSpPr>
            <a:spLocks noGrp="1"/>
          </p:cNvSpPr>
          <p:nvPr>
            <p:ph idx="1"/>
          </p:nvPr>
        </p:nvSpPr>
        <p:spPr/>
        <p:txBody>
          <a:bodyPr>
            <a:normAutofit/>
          </a:bodyPr>
          <a:lstStyle/>
          <a:p>
            <a:pPr marL="0" indent="0" algn="just">
              <a:buNone/>
            </a:pPr>
            <a:r>
              <a:rPr lang="en-US" sz="3200" dirty="0">
                <a:latin typeface="Arial" panose="020B0604020202020204" pitchFamily="34" charset="0"/>
                <a:cs typeface="Arial" panose="020B0604020202020204" pitchFamily="34" charset="0"/>
              </a:rPr>
              <a:t>The going astray of the blow </a:t>
            </a:r>
            <a:r>
              <a:rPr lang="en-US" sz="3200" b="1" dirty="0">
                <a:latin typeface="Arial" panose="020B0604020202020204" pitchFamily="34" charset="0"/>
                <a:cs typeface="Arial" panose="020B0604020202020204" pitchFamily="34" charset="0"/>
              </a:rPr>
              <a:t>(ABERRATIO ICTUS ) </a:t>
            </a:r>
            <a:r>
              <a:rPr lang="en-US" sz="3200" dirty="0">
                <a:latin typeface="Arial" panose="020B0604020202020204" pitchFamily="34" charset="0"/>
                <a:cs typeface="Arial" panose="020B0604020202020204" pitchFamily="34" charset="0"/>
              </a:rPr>
              <a:t>does  not constitute a mistake . </a:t>
            </a:r>
            <a:endParaRPr lang="en-ZA" sz="3200" dirty="0">
              <a:latin typeface="Arial" panose="020B0604020202020204" pitchFamily="34" charset="0"/>
              <a:cs typeface="Arial" panose="020B0604020202020204" pitchFamily="34" charset="0"/>
            </a:endParaRPr>
          </a:p>
          <a:p>
            <a:pPr algn="just"/>
            <a:r>
              <a:rPr lang="en-US" sz="3200" dirty="0">
                <a:latin typeface="Arial" panose="020B0604020202020204" pitchFamily="34" charset="0"/>
                <a:cs typeface="Arial" panose="020B0604020202020204" pitchFamily="34" charset="0"/>
              </a:rPr>
              <a:t>This is not a form of mistake , but a term to </a:t>
            </a:r>
            <a:r>
              <a:rPr lang="en-US" sz="3200" dirty="0" smtClean="0">
                <a:latin typeface="Arial" panose="020B0604020202020204" pitchFamily="34" charset="0"/>
                <a:cs typeface="Arial" panose="020B0604020202020204" pitchFamily="34" charset="0"/>
              </a:rPr>
              <a:t>refer </a:t>
            </a:r>
            <a:r>
              <a:rPr lang="en-US" sz="3200" dirty="0">
                <a:latin typeface="Arial" panose="020B0604020202020204" pitchFamily="34" charset="0"/>
                <a:cs typeface="Arial" panose="020B0604020202020204" pitchFamily="34" charset="0"/>
              </a:rPr>
              <a:t>to a situation where the bullet shot by the </a:t>
            </a:r>
            <a:r>
              <a:rPr lang="en-US" sz="3200" dirty="0" smtClean="0">
                <a:latin typeface="Arial" panose="020B0604020202020204" pitchFamily="34" charset="0"/>
                <a:cs typeface="Arial" panose="020B0604020202020204" pitchFamily="34" charset="0"/>
              </a:rPr>
              <a:t>accused does </a:t>
            </a:r>
            <a:r>
              <a:rPr lang="en-US" sz="3200" dirty="0">
                <a:latin typeface="Arial" panose="020B0604020202020204" pitchFamily="34" charset="0"/>
                <a:cs typeface="Arial" panose="020B0604020202020204" pitchFamily="34" charset="0"/>
              </a:rPr>
              <a:t>not strike the intended victim but someone else, or the accused (X) aims a blow at Y but mistakenly strikes a third party instead . </a:t>
            </a:r>
            <a:endParaRPr lang="en-ZA" sz="3200" dirty="0">
              <a:latin typeface="Arial" panose="020B0604020202020204" pitchFamily="34" charset="0"/>
              <a:cs typeface="Arial" panose="020B0604020202020204" pitchFamily="34" charset="0"/>
            </a:endParaRPr>
          </a:p>
          <a:p>
            <a:pPr algn="just"/>
            <a:r>
              <a:rPr lang="en-US" sz="3200" dirty="0">
                <a:latin typeface="Arial" panose="020B0604020202020204" pitchFamily="34" charset="0"/>
                <a:cs typeface="Arial" panose="020B0604020202020204" pitchFamily="34" charset="0"/>
              </a:rPr>
              <a:t>The bullet going astray or the misdirected blow could be due to the accused `s clumsiness or lack  of skill .</a:t>
            </a:r>
            <a:endParaRPr lang="en-ZA" sz="3200" dirty="0"/>
          </a:p>
        </p:txBody>
      </p:sp>
    </p:spTree>
    <p:extLst>
      <p:ext uri="{BB962C8B-B14F-4D97-AF65-F5344CB8AC3E}">
        <p14:creationId xmlns:p14="http://schemas.microsoft.com/office/powerpoint/2010/main" val="26006651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Black" panose="020B0A04020102020204" pitchFamily="34" charset="0"/>
              </a:rPr>
              <a:t>ABERRATIO ICTUS (continued)</a:t>
            </a:r>
            <a:endParaRPr lang="en-ZA" dirty="0"/>
          </a:p>
        </p:txBody>
      </p:sp>
      <p:sp>
        <p:nvSpPr>
          <p:cNvPr id="3" name="Content Placeholder 2"/>
          <p:cNvSpPr>
            <a:spLocks noGrp="1"/>
          </p:cNvSpPr>
          <p:nvPr>
            <p:ph idx="1"/>
          </p:nvPr>
        </p:nvSpPr>
        <p:spPr/>
        <p:txBody>
          <a:bodyPr>
            <a:normAutofit/>
          </a:bodyPr>
          <a:lstStyle/>
          <a:p>
            <a:pPr marL="0" indent="0">
              <a:buNone/>
            </a:pPr>
            <a:r>
              <a:rPr lang="en-US" sz="3200" dirty="0">
                <a:latin typeface="Arial" panose="020B0604020202020204" pitchFamily="34" charset="0"/>
                <a:cs typeface="Arial" panose="020B0604020202020204" pitchFamily="34" charset="0"/>
              </a:rPr>
              <a:t>Examples. </a:t>
            </a:r>
            <a:endParaRPr lang="en-ZA" sz="3200" dirty="0">
              <a:latin typeface="Arial" panose="020B0604020202020204" pitchFamily="34" charset="0"/>
              <a:cs typeface="Arial" panose="020B0604020202020204" pitchFamily="34" charset="0"/>
            </a:endParaRPr>
          </a:p>
          <a:p>
            <a:pPr lvl="0" algn="just"/>
            <a:r>
              <a:rPr lang="en-US" sz="3200" dirty="0">
                <a:latin typeface="Arial" panose="020B0604020202020204" pitchFamily="34" charset="0"/>
                <a:cs typeface="Arial" panose="020B0604020202020204" pitchFamily="34" charset="0"/>
              </a:rPr>
              <a:t>X wants to kill Y, she shoots at Y, </a:t>
            </a:r>
            <a:r>
              <a:rPr lang="en-US" sz="3200" dirty="0" smtClean="0">
                <a:latin typeface="Arial" panose="020B0604020202020204" pitchFamily="34" charset="0"/>
                <a:cs typeface="Arial" panose="020B0604020202020204" pitchFamily="34" charset="0"/>
              </a:rPr>
              <a:t>but </a:t>
            </a:r>
            <a:r>
              <a:rPr lang="en-US" sz="3200" dirty="0">
                <a:latin typeface="Arial" panose="020B0604020202020204" pitchFamily="34" charset="0"/>
                <a:cs typeface="Arial" panose="020B0604020202020204" pitchFamily="34" charset="0"/>
              </a:rPr>
              <a:t>the bullet is deflected by a stone, misses Y and hits Z instead.</a:t>
            </a:r>
          </a:p>
          <a:p>
            <a:pPr lvl="0"/>
            <a:endParaRPr lang="en-US" sz="3200" dirty="0">
              <a:latin typeface="Arial" panose="020B0604020202020204" pitchFamily="34" charset="0"/>
              <a:cs typeface="Arial" panose="020B0604020202020204" pitchFamily="34" charset="0"/>
            </a:endParaRPr>
          </a:p>
          <a:p>
            <a:pPr algn="just"/>
            <a:r>
              <a:rPr lang="en-US" sz="3200" dirty="0">
                <a:latin typeface="Arial" panose="020B0604020202020204" pitchFamily="34" charset="0"/>
                <a:cs typeface="Arial" panose="020B0604020202020204" pitchFamily="34" charset="0"/>
              </a:rPr>
              <a:t>South African courts have laid down the following guidelines with regard to these </a:t>
            </a:r>
            <a:r>
              <a:rPr lang="en-US" sz="3200" dirty="0" err="1">
                <a:latin typeface="Arial" panose="020B0604020202020204" pitchFamily="34" charset="0"/>
                <a:cs typeface="Arial" panose="020B0604020202020204" pitchFamily="34" charset="0"/>
              </a:rPr>
              <a:t>aberratio</a:t>
            </a:r>
            <a:r>
              <a:rPr lang="en-US" sz="3200" dirty="0">
                <a:latin typeface="Arial" panose="020B0604020202020204" pitchFamily="34" charset="0"/>
                <a:cs typeface="Arial" panose="020B0604020202020204" pitchFamily="34" charset="0"/>
              </a:rPr>
              <a:t> ictus situations:</a:t>
            </a:r>
            <a:endParaRPr lang="en-ZA" sz="3200" dirty="0">
              <a:latin typeface="Arial" panose="020B0604020202020204" pitchFamily="34" charset="0"/>
              <a:cs typeface="Arial" panose="020B0604020202020204" pitchFamily="34" charset="0"/>
            </a:endParaRPr>
          </a:p>
          <a:p>
            <a:endParaRPr lang="en-ZA" sz="3200" dirty="0"/>
          </a:p>
        </p:txBody>
      </p:sp>
    </p:spTree>
    <p:extLst>
      <p:ext uri="{BB962C8B-B14F-4D97-AF65-F5344CB8AC3E}">
        <p14:creationId xmlns:p14="http://schemas.microsoft.com/office/powerpoint/2010/main" val="13061078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Black" panose="020B0A04020102020204" pitchFamily="34" charset="0"/>
              </a:rPr>
              <a:t>ABERRATIO ICTUS(continued) </a:t>
            </a:r>
            <a:endParaRPr lang="en-ZA" dirty="0"/>
          </a:p>
        </p:txBody>
      </p:sp>
      <p:sp>
        <p:nvSpPr>
          <p:cNvPr id="3" name="Content Placeholder 2"/>
          <p:cNvSpPr>
            <a:spLocks noGrp="1"/>
          </p:cNvSpPr>
          <p:nvPr>
            <p:ph idx="1"/>
          </p:nvPr>
        </p:nvSpPr>
        <p:spPr/>
        <p:txBody>
          <a:bodyPr/>
          <a:lstStyle/>
          <a:p>
            <a:pPr algn="just"/>
            <a:r>
              <a:rPr lang="en-US" sz="3200" dirty="0">
                <a:latin typeface="Arial" panose="020B0604020202020204" pitchFamily="34" charset="0"/>
                <a:cs typeface="Arial" panose="020B0604020202020204" pitchFamily="34" charset="0"/>
              </a:rPr>
              <a:t>It will be accepted that X had an intention to murder </a:t>
            </a:r>
            <a:r>
              <a:rPr lang="en-US" sz="3200" dirty="0" smtClean="0">
                <a:latin typeface="Arial" panose="020B0604020202020204" pitchFamily="34" charset="0"/>
                <a:cs typeface="Arial" panose="020B0604020202020204" pitchFamily="34" charset="0"/>
              </a:rPr>
              <a:t>Z </a:t>
            </a:r>
            <a:r>
              <a:rPr lang="en-US" sz="3200" dirty="0">
                <a:latin typeface="Arial" panose="020B0604020202020204" pitchFamily="34" charset="0"/>
                <a:cs typeface="Arial" panose="020B0604020202020204" pitchFamily="34" charset="0"/>
              </a:rPr>
              <a:t>if X foresaw that the shot or blow could hit and kill Z, but the bullet is deflected. (</a:t>
            </a:r>
            <a:r>
              <a:rPr lang="en-US" sz="3200" b="1" dirty="0" err="1">
                <a:latin typeface="Arial" panose="020B0604020202020204" pitchFamily="34" charset="0"/>
                <a:cs typeface="Arial" panose="020B0604020202020204" pitchFamily="34" charset="0"/>
              </a:rPr>
              <a:t>dolus</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eventualis</a:t>
            </a:r>
            <a:r>
              <a:rPr lang="en-US" sz="3200" dirty="0">
                <a:latin typeface="Arial" panose="020B0604020202020204" pitchFamily="34" charset="0"/>
                <a:cs typeface="Arial" panose="020B0604020202020204" pitchFamily="34" charset="0"/>
              </a:rPr>
              <a:t>)</a:t>
            </a:r>
            <a:endParaRPr lang="en-ZA" sz="3200" dirty="0">
              <a:latin typeface="Arial" panose="020B0604020202020204" pitchFamily="34" charset="0"/>
              <a:cs typeface="Arial" panose="020B0604020202020204" pitchFamily="34" charset="0"/>
            </a:endParaRPr>
          </a:p>
          <a:p>
            <a:pPr algn="just"/>
            <a:r>
              <a:rPr lang="en-US" sz="3200" dirty="0">
                <a:latin typeface="Arial" panose="020B0604020202020204" pitchFamily="34" charset="0"/>
                <a:cs typeface="Arial" panose="020B0604020202020204" pitchFamily="34" charset="0"/>
              </a:rPr>
              <a:t>X knew that her shot or blow could hit and kill </a:t>
            </a:r>
            <a:r>
              <a:rPr lang="en-US" sz="3200" dirty="0" smtClean="0">
                <a:latin typeface="Arial" panose="020B0604020202020204" pitchFamily="34" charset="0"/>
                <a:cs typeface="Arial" panose="020B0604020202020204" pitchFamily="34" charset="0"/>
              </a:rPr>
              <a:t>Z </a:t>
            </a:r>
            <a:r>
              <a:rPr lang="en-US" sz="3200" dirty="0">
                <a:latin typeface="Arial" panose="020B0604020202020204" pitchFamily="34" charset="0"/>
                <a:cs typeface="Arial" panose="020B0604020202020204" pitchFamily="34" charset="0"/>
              </a:rPr>
              <a:t>(</a:t>
            </a:r>
            <a:r>
              <a:rPr lang="en-US" sz="3200" b="1" dirty="0" err="1">
                <a:latin typeface="Arial" panose="020B0604020202020204" pitchFamily="34" charset="0"/>
                <a:cs typeface="Arial" panose="020B0604020202020204" pitchFamily="34" charset="0"/>
              </a:rPr>
              <a:t>dolus</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directus</a:t>
            </a:r>
            <a:r>
              <a:rPr lang="en-US" sz="3200" dirty="0">
                <a:latin typeface="Arial" panose="020B0604020202020204" pitchFamily="34" charset="0"/>
                <a:cs typeface="Arial" panose="020B0604020202020204" pitchFamily="34" charset="0"/>
              </a:rPr>
              <a:t>)</a:t>
            </a:r>
            <a:endParaRPr lang="en-ZA" sz="3200" dirty="0">
              <a:latin typeface="Arial" panose="020B0604020202020204" pitchFamily="34" charset="0"/>
              <a:cs typeface="Arial" panose="020B0604020202020204" pitchFamily="34" charset="0"/>
            </a:endParaRPr>
          </a:p>
          <a:p>
            <a:pPr algn="just"/>
            <a:r>
              <a:rPr lang="en-US" sz="3200" dirty="0">
                <a:latin typeface="Arial" panose="020B0604020202020204" pitchFamily="34" charset="0"/>
                <a:cs typeface="Arial" panose="020B0604020202020204" pitchFamily="34" charset="0"/>
              </a:rPr>
              <a:t>As regards Y, the person that X initially wanted to murder, X could be charged with the attempted murder of Y. </a:t>
            </a:r>
            <a:endParaRPr lang="en-ZA" sz="3200"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39535199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ZA" sz="4800" b="1" dirty="0"/>
              <a:t>NEGLIGENCE</a:t>
            </a:r>
          </a:p>
        </p:txBody>
      </p:sp>
      <p:sp>
        <p:nvSpPr>
          <p:cNvPr id="3" name="Content Placeholder 2"/>
          <p:cNvSpPr>
            <a:spLocks noGrp="1"/>
          </p:cNvSpPr>
          <p:nvPr>
            <p:ph idx="1"/>
          </p:nvPr>
        </p:nvSpPr>
        <p:spPr/>
        <p:txBody>
          <a:bodyPr>
            <a:normAutofit/>
          </a:bodyPr>
          <a:lstStyle/>
          <a:p>
            <a:pPr algn="just"/>
            <a:r>
              <a:rPr lang="en-ZA" sz="3200" dirty="0" smtClean="0"/>
              <a:t>If an accused person did not conduct himself in the same manner that a </a:t>
            </a:r>
            <a:r>
              <a:rPr lang="en-ZA" sz="3200" b="1" dirty="0" smtClean="0"/>
              <a:t>reasonable person </a:t>
            </a:r>
            <a:r>
              <a:rPr lang="en-ZA" sz="3200" dirty="0" smtClean="0"/>
              <a:t>would have under the same circumstances, then he is negligent.</a:t>
            </a:r>
          </a:p>
          <a:p>
            <a:pPr algn="just"/>
            <a:r>
              <a:rPr lang="en-ZA" sz="3200" dirty="0" smtClean="0"/>
              <a:t>Test used in SA criminal law is the reasonable person test –or an OBJECTIVE TEST.</a:t>
            </a:r>
          </a:p>
          <a:p>
            <a:pPr algn="just"/>
            <a:r>
              <a:rPr lang="en-ZA" sz="3200" dirty="0" smtClean="0"/>
              <a:t>Unlike in intention where we looked at the accused himself, his mind, his thoughts, in the case of negligence, an </a:t>
            </a:r>
            <a:r>
              <a:rPr lang="en-ZA" sz="3200" b="1" dirty="0" smtClean="0"/>
              <a:t>outside or objective criterion </a:t>
            </a:r>
            <a:r>
              <a:rPr lang="en-ZA" sz="3200" dirty="0" smtClean="0"/>
              <a:t>is used.</a:t>
            </a:r>
            <a:endParaRPr lang="en-ZA" sz="3200" dirty="0"/>
          </a:p>
        </p:txBody>
      </p:sp>
    </p:spTree>
    <p:extLst>
      <p:ext uri="{BB962C8B-B14F-4D97-AF65-F5344CB8AC3E}">
        <p14:creationId xmlns:p14="http://schemas.microsoft.com/office/powerpoint/2010/main" val="35668002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4658</Words>
  <Application>Microsoft Office PowerPoint</Application>
  <PresentationFormat>Widescreen</PresentationFormat>
  <Paragraphs>313</Paragraphs>
  <Slides>67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67</vt:i4>
      </vt:variant>
    </vt:vector>
  </HeadingPairs>
  <TitlesOfParts>
    <vt:vector size="73" baseType="lpstr">
      <vt:lpstr>Arial</vt:lpstr>
      <vt:lpstr>Arial Black</vt:lpstr>
      <vt:lpstr>Calibri</vt:lpstr>
      <vt:lpstr>Calibri Light</vt:lpstr>
      <vt:lpstr>Times New Roman</vt:lpstr>
      <vt:lpstr>Office Theme</vt:lpstr>
      <vt:lpstr>INTRODUCTION TO CRIMINAL LAW</vt:lpstr>
      <vt:lpstr>CONTACT LECTURE </vt:lpstr>
      <vt:lpstr>PowerPoint Presentation</vt:lpstr>
      <vt:lpstr>PowerPoint Presentation</vt:lpstr>
      <vt:lpstr>PowerPoint Presentation</vt:lpstr>
      <vt:lpstr>PowerPoint Presentation</vt:lpstr>
      <vt:lpstr>PowerPoint Presentation</vt:lpstr>
      <vt:lpstr>LEGALITY</vt:lpstr>
      <vt:lpstr>LEGALITY (continued)</vt:lpstr>
      <vt:lpstr>LEGALITY (continued)</vt:lpstr>
      <vt:lpstr>LEGALITY (continued)</vt:lpstr>
      <vt:lpstr>LEGALITY (continued)</vt:lpstr>
      <vt:lpstr>THE FOUR ELEMENTS OF A CRIME</vt:lpstr>
      <vt:lpstr>ACT/CONDUCT</vt:lpstr>
      <vt:lpstr>COMPLIANCE WITH DEFINITIONAL ELEMENTS</vt:lpstr>
      <vt:lpstr>CAUSATION</vt:lpstr>
      <vt:lpstr>CAUSATION (continued)</vt:lpstr>
      <vt:lpstr>CAUSATION (continued)</vt:lpstr>
      <vt:lpstr>PowerPoint Presentation</vt:lpstr>
      <vt:lpstr>CAUSATION (continued)</vt:lpstr>
      <vt:lpstr>CAUSATION (continued)</vt:lpstr>
      <vt:lpstr>UNLAWFULNESS</vt:lpstr>
      <vt:lpstr>CULPABILITY</vt:lpstr>
      <vt:lpstr>Grounds of Justification (Unlawfulness)</vt:lpstr>
      <vt:lpstr>Private defence</vt:lpstr>
      <vt:lpstr>Private defence (continued)</vt:lpstr>
      <vt:lpstr>Private defence (continued)</vt:lpstr>
      <vt:lpstr>Private defence (continued)</vt:lpstr>
      <vt:lpstr>Necessity</vt:lpstr>
      <vt:lpstr>Necessity (continued)</vt:lpstr>
      <vt:lpstr>Necessity (continued)</vt:lpstr>
      <vt:lpstr>Necessity (continued)</vt:lpstr>
      <vt:lpstr>Necessity (continued)</vt:lpstr>
      <vt:lpstr>Necessity (continued)</vt:lpstr>
      <vt:lpstr>Necessity (continued)</vt:lpstr>
      <vt:lpstr>Necessity (continued)</vt:lpstr>
      <vt:lpstr>Necessity (continued)</vt:lpstr>
      <vt:lpstr>Consent</vt:lpstr>
      <vt:lpstr>Consent (continued)</vt:lpstr>
      <vt:lpstr>Consent (continued)</vt:lpstr>
      <vt:lpstr>Consent (continued)</vt:lpstr>
      <vt:lpstr>OFFICIAL CAPACITY</vt:lpstr>
      <vt:lpstr>OBEDIENCE TO ORDERS</vt:lpstr>
      <vt:lpstr>OBEDIENCE TO ORDERS</vt:lpstr>
      <vt:lpstr>OBEDIENCE TO ORDERS (contd)</vt:lpstr>
      <vt:lpstr>CULPABILITY</vt:lpstr>
      <vt:lpstr>CULPABILITY (continued)</vt:lpstr>
      <vt:lpstr>CULPABILITY (continued)</vt:lpstr>
      <vt:lpstr>INTENTION </vt:lpstr>
      <vt:lpstr>INTENTION (continued)</vt:lpstr>
      <vt:lpstr>INTENTION (continued)</vt:lpstr>
      <vt:lpstr>DIRECT INTENTION</vt:lpstr>
      <vt:lpstr>INDIRECT INTENTION</vt:lpstr>
      <vt:lpstr>DOLUS EVENTUALIS</vt:lpstr>
      <vt:lpstr>DOLUS EVENTUALIS (contd)</vt:lpstr>
      <vt:lpstr>TEST FOR INTENTION</vt:lpstr>
      <vt:lpstr>CRIMINAL CAPACITY</vt:lpstr>
      <vt:lpstr>CRIMINAL CAPACITY (continued)</vt:lpstr>
      <vt:lpstr>MISTAKE </vt:lpstr>
      <vt:lpstr>MISTAKE (continued) </vt:lpstr>
      <vt:lpstr>MISTAKE (continued)</vt:lpstr>
      <vt:lpstr>MISTAKE (continued)</vt:lpstr>
      <vt:lpstr>MISTAKE (continued) </vt:lpstr>
      <vt:lpstr>ABERRATIO ICTUS </vt:lpstr>
      <vt:lpstr>ABERRATIO ICTUS (continued)</vt:lpstr>
      <vt:lpstr>ABERRATIO ICTUS(continued) </vt:lpstr>
      <vt:lpstr>NEGLIGENCE</vt:lpstr>
    </vt:vector>
  </TitlesOfParts>
  <Company>UNISA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Naidoo, Kamban</dc:creator>
  <cp:lastModifiedBy>Naidoo, Kamban</cp:lastModifiedBy>
  <cp:revision>24</cp:revision>
  <dcterms:created xsi:type="dcterms:W3CDTF">2018-09-05T10:23:35Z</dcterms:created>
  <dcterms:modified xsi:type="dcterms:W3CDTF">2018-09-07T10:53:46Z</dcterms:modified>
</cp:coreProperties>
</file>