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5" r:id="rId9"/>
    <p:sldId id="266" r:id="rId10"/>
    <p:sldId id="287" r:id="rId11"/>
    <p:sldId id="300" r:id="rId12"/>
    <p:sldId id="264" r:id="rId13"/>
    <p:sldId id="267" r:id="rId14"/>
    <p:sldId id="268" r:id="rId15"/>
    <p:sldId id="271" r:id="rId16"/>
    <p:sldId id="288" r:id="rId17"/>
    <p:sldId id="272" r:id="rId18"/>
    <p:sldId id="275" r:id="rId19"/>
    <p:sldId id="289" r:id="rId20"/>
    <p:sldId id="290" r:id="rId21"/>
    <p:sldId id="269" r:id="rId22"/>
    <p:sldId id="270" r:id="rId23"/>
    <p:sldId id="273" r:id="rId24"/>
    <p:sldId id="274" r:id="rId25"/>
    <p:sldId id="276" r:id="rId26"/>
    <p:sldId id="283" r:id="rId27"/>
    <p:sldId id="291" r:id="rId28"/>
    <p:sldId id="277" r:id="rId29"/>
    <p:sldId id="278" r:id="rId30"/>
    <p:sldId id="284" r:id="rId31"/>
    <p:sldId id="292" r:id="rId32"/>
    <p:sldId id="293" r:id="rId33"/>
    <p:sldId id="294" r:id="rId34"/>
    <p:sldId id="295" r:id="rId35"/>
    <p:sldId id="296" r:id="rId36"/>
    <p:sldId id="297" r:id="rId37"/>
    <p:sldId id="279" r:id="rId38"/>
    <p:sldId id="280" r:id="rId39"/>
    <p:sldId id="285" r:id="rId40"/>
    <p:sldId id="298" r:id="rId41"/>
    <p:sldId id="281" r:id="rId42"/>
    <p:sldId id="282" r:id="rId43"/>
    <p:sldId id="286" r:id="rId44"/>
    <p:sldId id="29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46DC8FC3-CCFC-4902-9FED-40C43F12F3EC}" type="datetimeFigureOut">
              <a:rPr lang="en-ZA" smtClean="0"/>
              <a:t>2018/03/19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202828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6DC8FC3-CCFC-4902-9FED-40C43F12F3EC}" type="datetimeFigureOut">
              <a:rPr lang="en-ZA" smtClean="0"/>
              <a:t>2018/03/19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256022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6DC8FC3-CCFC-4902-9FED-40C43F12F3EC}" type="datetimeFigureOut">
              <a:rPr lang="en-ZA" smtClean="0"/>
              <a:t>2018/03/19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605631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46DC8FC3-CCFC-4902-9FED-40C43F12F3EC}" type="datetimeFigureOut">
              <a:rPr lang="en-ZA" smtClean="0"/>
              <a:t>2018/03/19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725139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46DC8FC3-CCFC-4902-9FED-40C43F12F3EC}" type="datetimeFigureOut">
              <a:rPr lang="en-ZA" smtClean="0"/>
              <a:t>2018/03/19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1840233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46DC8FC3-CCFC-4902-9FED-40C43F12F3EC}" type="datetimeFigureOut">
              <a:rPr lang="en-ZA" smtClean="0"/>
              <a:t>2018/03/19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64885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C8FC3-CCFC-4902-9FED-40C43F12F3EC}" type="datetimeFigureOut">
              <a:rPr lang="en-ZA" smtClean="0"/>
              <a:t>2018/03/19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3115603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DC8FC3-CCFC-4902-9FED-40C43F12F3EC}" type="datetimeFigureOut">
              <a:rPr lang="en-ZA" smtClean="0"/>
              <a:t>2018/03/19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3877250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DC8FC3-CCFC-4902-9FED-40C43F12F3EC}" type="datetimeFigureOut">
              <a:rPr lang="en-ZA" smtClean="0"/>
              <a:t>2018/03/19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379257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6DC8FC3-CCFC-4902-9FED-40C43F12F3EC}" type="datetimeFigureOut">
              <a:rPr lang="en-ZA" smtClean="0"/>
              <a:t>2018/03/19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1532407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6DC8FC3-CCFC-4902-9FED-40C43F12F3EC}" type="datetimeFigureOut">
              <a:rPr lang="en-ZA" smtClean="0"/>
              <a:t>2018/03/19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1E40DB0-64D6-4BF9-B7C4-C23303822C7F}" type="slidenum">
              <a:rPr lang="en-ZA" smtClean="0"/>
              <a:t>‹#›</a:t>
            </a:fld>
            <a:endParaRPr lang="en-ZA"/>
          </a:p>
        </p:txBody>
      </p:sp>
    </p:spTree>
    <p:extLst>
      <p:ext uri="{BB962C8B-B14F-4D97-AF65-F5344CB8AC3E}">
        <p14:creationId xmlns:p14="http://schemas.microsoft.com/office/powerpoint/2010/main" val="872251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DC8FC3-CCFC-4902-9FED-40C43F12F3EC}" type="datetimeFigureOut">
              <a:rPr lang="en-ZA" smtClean="0"/>
              <a:t>2018/03/19</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E40DB0-64D6-4BF9-B7C4-C23303822C7F}" type="slidenum">
              <a:rPr lang="en-ZA" smtClean="0"/>
              <a:t>‹#›</a:t>
            </a:fld>
            <a:endParaRPr lang="en-ZA"/>
          </a:p>
        </p:txBody>
      </p:sp>
    </p:spTree>
    <p:extLst>
      <p:ext uri="{BB962C8B-B14F-4D97-AF65-F5344CB8AC3E}">
        <p14:creationId xmlns:p14="http://schemas.microsoft.com/office/powerpoint/2010/main" val="3162905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smtClean="0">
                <a:latin typeface="+mn-lt"/>
              </a:rPr>
              <a:t>INTRODUCTION TO CRIMINAL LAW</a:t>
            </a:r>
            <a:endParaRPr lang="en-ZA" b="1" dirty="0">
              <a:latin typeface="+mn-lt"/>
            </a:endParaRPr>
          </a:p>
        </p:txBody>
      </p:sp>
      <p:sp>
        <p:nvSpPr>
          <p:cNvPr id="3" name="Subtitle 2"/>
          <p:cNvSpPr>
            <a:spLocks noGrp="1"/>
          </p:cNvSpPr>
          <p:nvPr>
            <p:ph type="subTitle" idx="1"/>
          </p:nvPr>
        </p:nvSpPr>
        <p:spPr/>
        <p:txBody>
          <a:bodyPr>
            <a:normAutofit/>
          </a:bodyPr>
          <a:lstStyle/>
          <a:p>
            <a:r>
              <a:rPr lang="en-ZA" sz="4400" b="1" dirty="0" smtClean="0"/>
              <a:t>CRW1501</a:t>
            </a:r>
          </a:p>
          <a:p>
            <a:r>
              <a:rPr lang="en-ZA" sz="4400" b="1" dirty="0" smtClean="0"/>
              <a:t>CONTACT LECTURE (S1/2018)</a:t>
            </a:r>
            <a:endParaRPr lang="en-ZA" sz="4400" b="1" dirty="0"/>
          </a:p>
        </p:txBody>
      </p:sp>
    </p:spTree>
    <p:extLst>
      <p:ext uri="{BB962C8B-B14F-4D97-AF65-F5344CB8AC3E}">
        <p14:creationId xmlns:p14="http://schemas.microsoft.com/office/powerpoint/2010/main" val="54284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766" y="531223"/>
            <a:ext cx="11251473" cy="6247864"/>
          </a:xfrm>
          <a:prstGeom prst="rect">
            <a:avLst/>
          </a:prstGeom>
        </p:spPr>
        <p:txBody>
          <a:bodyPr wrap="square">
            <a:spAutoFit/>
          </a:bodyPr>
          <a:lstStyle/>
          <a:p>
            <a:pPr lvl="0" algn="ctr">
              <a:lnSpc>
                <a:spcPct val="200000"/>
              </a:lnSpc>
              <a:spcAft>
                <a:spcPts val="0"/>
              </a:spcAft>
            </a:pPr>
            <a:r>
              <a:rPr lang="en-ZA" sz="2800" b="1" cap="all" dirty="0">
                <a:latin typeface="Arial" panose="020B0604020202020204" pitchFamily="34" charset="0"/>
                <a:ea typeface="Calibri" panose="020F0502020204030204" pitchFamily="34" charset="0"/>
                <a:cs typeface="Times New Roman" panose="02020603050405020304" pitchFamily="18" charset="0"/>
              </a:rPr>
              <a:t>The format of the CRW1501 final examination question </a:t>
            </a:r>
            <a:r>
              <a:rPr lang="en-ZA" sz="2800" b="1" cap="all" dirty="0" smtClean="0">
                <a:latin typeface="Arial" panose="020B0604020202020204" pitchFamily="34" charset="0"/>
                <a:ea typeface="Calibri" panose="020F0502020204030204" pitchFamily="34" charset="0"/>
                <a:cs typeface="Times New Roman" panose="02020603050405020304" pitchFamily="18" charset="0"/>
              </a:rPr>
              <a:t>paper</a:t>
            </a:r>
          </a:p>
          <a:p>
            <a:pPr lvl="0">
              <a:lnSpc>
                <a:spcPct val="200000"/>
              </a:lnSpc>
              <a:spcAft>
                <a:spcPts val="0"/>
              </a:spcAft>
            </a:pPr>
            <a:r>
              <a:rPr lang="en-ZA" sz="2400" b="1" i="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4 </a:t>
            </a:r>
            <a:r>
              <a:rPr lang="en-ZA" sz="2400" b="1" i="1" dirty="0" smtClean="0">
                <a:effectLst/>
                <a:latin typeface="Arial" panose="020B0604020202020204" pitchFamily="34" charset="0"/>
                <a:ea typeface="Calibri" panose="020F0502020204030204" pitchFamily="34" charset="0"/>
                <a:cs typeface="Arial" panose="020B0604020202020204" pitchFamily="34" charset="0"/>
              </a:rPr>
              <a:t>COMPULSORY QUESTIONS. TOTAL: </a:t>
            </a:r>
            <a:r>
              <a:rPr lang="en-ZA" sz="2400" b="1" i="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100 MARKS</a:t>
            </a:r>
            <a:r>
              <a:rPr lang="en-ZA" sz="2400" b="1" i="1" dirty="0" smtClean="0">
                <a:effectLst/>
                <a:latin typeface="Arial" panose="020B0604020202020204" pitchFamily="34" charset="0"/>
                <a:ea typeface="Calibri" panose="020F0502020204030204" pitchFamily="34" charset="0"/>
                <a:cs typeface="Arial" panose="020B0604020202020204" pitchFamily="34" charset="0"/>
              </a:rPr>
              <a:t>. </a:t>
            </a:r>
            <a:r>
              <a:rPr lang="en-ZA" sz="2400" b="1" i="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SUB-MINIMUM REQUIRED: 40%</a:t>
            </a:r>
          </a:p>
          <a:p>
            <a:pPr lvl="0">
              <a:lnSpc>
                <a:spcPct val="200000"/>
              </a:lnSpc>
              <a:spcAft>
                <a:spcPts val="0"/>
              </a:spcAft>
            </a:pPr>
            <a:r>
              <a:rPr lang="en-ZA" sz="2400" b="1" dirty="0" smtClean="0">
                <a:latin typeface="Arial" panose="020B0604020202020204" pitchFamily="34" charset="0"/>
                <a:ea typeface="Calibri" panose="020F0502020204030204" pitchFamily="34" charset="0"/>
                <a:cs typeface="Arial" panose="020B0604020202020204" pitchFamily="34" charset="0"/>
              </a:rPr>
              <a:t>QUESTION 1: questions similar to assignment 01. True/False </a:t>
            </a:r>
            <a:r>
              <a:rPr lang="en-ZA"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(10)</a:t>
            </a:r>
          </a:p>
          <a:p>
            <a:pPr lvl="0">
              <a:lnSpc>
                <a:spcPct val="200000"/>
              </a:lnSpc>
              <a:spcAft>
                <a:spcPts val="0"/>
              </a:spcAft>
            </a:pPr>
            <a:r>
              <a:rPr lang="en-ZA" sz="2400" b="1" dirty="0" smtClean="0">
                <a:effectLst/>
                <a:latin typeface="Arial" panose="020B0604020202020204" pitchFamily="34" charset="0"/>
                <a:ea typeface="Calibri" panose="020F0502020204030204" pitchFamily="34" charset="0"/>
                <a:cs typeface="Arial" panose="020B0604020202020204" pitchFamily="34" charset="0"/>
              </a:rPr>
              <a:t>QUESTION 2: questions based on legality, the act/conduct, causation</a:t>
            </a:r>
            <a:r>
              <a:rPr lang="en-ZA" sz="24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(30)</a:t>
            </a:r>
          </a:p>
          <a:p>
            <a:pPr lvl="0">
              <a:lnSpc>
                <a:spcPct val="200000"/>
              </a:lnSpc>
              <a:spcAft>
                <a:spcPts val="0"/>
              </a:spcAft>
            </a:pPr>
            <a:r>
              <a:rPr lang="en-ZA" sz="2400" b="1" dirty="0" smtClean="0">
                <a:latin typeface="Arial" panose="020B0604020202020204" pitchFamily="34" charset="0"/>
                <a:ea typeface="Calibri" panose="020F0502020204030204" pitchFamily="34" charset="0"/>
                <a:cs typeface="Arial" panose="020B0604020202020204" pitchFamily="34" charset="0"/>
              </a:rPr>
              <a:t>QUESTION 3: questions based on unlawfulness/ grounds of justification(</a:t>
            </a:r>
            <a:r>
              <a:rPr lang="en-ZA"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30)</a:t>
            </a:r>
          </a:p>
          <a:p>
            <a:pPr lvl="0">
              <a:lnSpc>
                <a:spcPct val="200000"/>
              </a:lnSpc>
              <a:spcAft>
                <a:spcPts val="0"/>
              </a:spcAft>
            </a:pPr>
            <a:r>
              <a:rPr lang="en-ZA" sz="2400" b="1" dirty="0" smtClean="0">
                <a:effectLst/>
                <a:latin typeface="Arial" panose="020B0604020202020204" pitchFamily="34" charset="0"/>
                <a:ea typeface="Calibri" panose="020F0502020204030204" pitchFamily="34" charset="0"/>
                <a:cs typeface="Arial" panose="020B0604020202020204" pitchFamily="34" charset="0"/>
              </a:rPr>
              <a:t>QUESTION 4: questions based on culpability</a:t>
            </a:r>
            <a:r>
              <a:rPr lang="en-ZA" sz="24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(30)</a:t>
            </a:r>
            <a:endParaRPr lang="en-ZA" sz="24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895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766" y="1018902"/>
            <a:ext cx="11103428" cy="523220"/>
          </a:xfrm>
          <a:prstGeom prst="rect">
            <a:avLst/>
          </a:prstGeom>
        </p:spPr>
        <p:txBody>
          <a:bodyPr wrap="square">
            <a:spAutoFit/>
          </a:bodyPr>
          <a:lstStyle/>
          <a:p>
            <a:pPr algn="ctr"/>
            <a:r>
              <a:rPr lang="en-ZA" sz="2800" b="1" cap="all" dirty="0">
                <a:latin typeface="Arial Black" panose="020B0A04020102020204" pitchFamily="34" charset="0"/>
                <a:ea typeface="Calibri" panose="020F0502020204030204" pitchFamily="34" charset="0"/>
              </a:rPr>
              <a:t>How to answer question </a:t>
            </a:r>
            <a:r>
              <a:rPr lang="en-ZA" sz="2800" b="1" cap="all" dirty="0" smtClean="0">
                <a:latin typeface="Arial Black" panose="020B0A04020102020204" pitchFamily="34" charset="0"/>
                <a:ea typeface="Calibri" panose="020F0502020204030204" pitchFamily="34" charset="0"/>
              </a:rPr>
              <a:t>1 in final exam</a:t>
            </a:r>
            <a:endParaRPr lang="en-ZA" sz="2800" b="1" cap="all" dirty="0">
              <a:latin typeface="Arial Black" panose="020B0A04020102020204" pitchFamily="34" charset="0"/>
            </a:endParaRPr>
          </a:p>
        </p:txBody>
      </p:sp>
      <p:sp>
        <p:nvSpPr>
          <p:cNvPr id="3" name="Rectangle 2"/>
          <p:cNvSpPr/>
          <p:nvPr/>
        </p:nvSpPr>
        <p:spPr>
          <a:xfrm>
            <a:off x="470264" y="1454331"/>
            <a:ext cx="11364686" cy="5016758"/>
          </a:xfrm>
          <a:prstGeom prst="rect">
            <a:avLst/>
          </a:prstGeom>
        </p:spPr>
        <p:txBody>
          <a:bodyPr wrap="square">
            <a:spAutoFit/>
          </a:bodyPr>
          <a:lstStyle/>
          <a:p>
            <a:pPr algn="just"/>
            <a:r>
              <a:rPr lang="en-US" sz="3200" dirty="0">
                <a:solidFill>
                  <a:srgbClr val="000000"/>
                </a:solidFill>
                <a:latin typeface="Arial" panose="020B0604020202020204" pitchFamily="34" charset="0"/>
              </a:rPr>
              <a:t>Five questions, marked 1 to 5, follow. Each question contains three statements marked (a) to (c). Some of the statements are correct, while others are incorrect. You must decide which of the statements is/are correct. The three statements are followed by five allegations. Each of them alleges that a certain statement or combination of statements is correct. You must decide which allegation accurately reflects the conclusion you have reached and write down only the corresponding number </a:t>
            </a:r>
            <a:r>
              <a:rPr lang="en-US" sz="3200" dirty="0" smtClean="0">
                <a:solidFill>
                  <a:srgbClr val="000000"/>
                </a:solidFill>
                <a:latin typeface="Arial" panose="020B0604020202020204" pitchFamily="34" charset="0"/>
              </a:rPr>
              <a:t>in your exam answer book(either </a:t>
            </a:r>
            <a:r>
              <a:rPr lang="en-US" sz="3200" dirty="0">
                <a:solidFill>
                  <a:srgbClr val="000000"/>
                </a:solidFill>
                <a:latin typeface="Arial" panose="020B0604020202020204" pitchFamily="34" charset="0"/>
              </a:rPr>
              <a:t>1, 2, 3, 4 or 5). </a:t>
            </a:r>
            <a:endParaRPr lang="en-ZA" sz="3200" dirty="0"/>
          </a:p>
        </p:txBody>
      </p:sp>
    </p:spTree>
    <p:extLst>
      <p:ext uri="{BB962C8B-B14F-4D97-AF65-F5344CB8AC3E}">
        <p14:creationId xmlns:p14="http://schemas.microsoft.com/office/powerpoint/2010/main" val="1977784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5691" y="1436913"/>
            <a:ext cx="11173098" cy="4832092"/>
          </a:xfrm>
          <a:prstGeom prst="rect">
            <a:avLst/>
          </a:prstGeom>
        </p:spPr>
        <p:txBody>
          <a:bodyPr wrap="square">
            <a:spAutoFit/>
          </a:bodyPr>
          <a:lstStyle/>
          <a:p>
            <a:pPr algn="just"/>
            <a:r>
              <a:rPr lang="en-US" sz="2800" b="1" i="1" dirty="0">
                <a:solidFill>
                  <a:srgbClr val="000000"/>
                </a:solidFill>
                <a:latin typeface="Arial" panose="020B0604020202020204" pitchFamily="34" charset="0"/>
              </a:rPr>
              <a:t>Carefully read the three statements marked (a) to (c) below: </a:t>
            </a:r>
            <a:endParaRPr lang="en-US" sz="2800" dirty="0">
              <a:solidFill>
                <a:srgbClr val="000000"/>
              </a:solidFill>
              <a:latin typeface="Arial" panose="020B0604020202020204" pitchFamily="34" charset="0"/>
            </a:endParaRPr>
          </a:p>
          <a:p>
            <a:pPr marL="514350" indent="-514350" algn="just">
              <a:buAutoNum type="alphaLcParenBoth"/>
            </a:pPr>
            <a:r>
              <a:rPr lang="en-US" sz="2800" dirty="0" smtClean="0">
                <a:solidFill>
                  <a:srgbClr val="000000"/>
                </a:solidFill>
                <a:latin typeface="Arial" panose="020B0604020202020204" pitchFamily="34" charset="0"/>
              </a:rPr>
              <a:t>As </a:t>
            </a:r>
            <a:r>
              <a:rPr lang="en-US" sz="2800" dirty="0">
                <a:solidFill>
                  <a:srgbClr val="000000"/>
                </a:solidFill>
                <a:latin typeface="Arial" panose="020B0604020202020204" pitchFamily="34" charset="0"/>
              </a:rPr>
              <a:t>far as legislation as a source of law is concerned, the most important source is the rules of common law. </a:t>
            </a:r>
            <a:endParaRPr lang="en-US" sz="2800" dirty="0" smtClean="0">
              <a:solidFill>
                <a:srgbClr val="000000"/>
              </a:solidFill>
              <a:latin typeface="Arial" panose="020B0604020202020204" pitchFamily="34" charset="0"/>
            </a:endParaRPr>
          </a:p>
          <a:p>
            <a:pPr marL="514350" indent="-514350" algn="just">
              <a:buAutoNum type="alphaLcParenBoth"/>
            </a:pPr>
            <a:endParaRPr lang="en-US" sz="2800" dirty="0">
              <a:solidFill>
                <a:srgbClr val="000000"/>
              </a:solidFill>
              <a:latin typeface="Arial" panose="020B0604020202020204" pitchFamily="34" charset="0"/>
            </a:endParaRPr>
          </a:p>
          <a:p>
            <a:pPr algn="just"/>
            <a:r>
              <a:rPr lang="en-US" sz="2800" dirty="0">
                <a:solidFill>
                  <a:srgbClr val="000000"/>
                </a:solidFill>
                <a:latin typeface="Arial" panose="020B0604020202020204" pitchFamily="34" charset="0"/>
              </a:rPr>
              <a:t>(b) As far as legislation as a source of law is concerned, the most important of all the Acts is the Constitution of the Republic of South Africa, 1996. </a:t>
            </a:r>
            <a:r>
              <a:rPr lang="en-US" sz="2800" b="1" dirty="0">
                <a:solidFill>
                  <a:srgbClr val="000000"/>
                </a:solidFill>
                <a:latin typeface="Arial" panose="020B0604020202020204" pitchFamily="34" charset="0"/>
              </a:rPr>
              <a:t>(</a:t>
            </a:r>
            <a:r>
              <a:rPr lang="en-US" sz="2800" b="1" dirty="0">
                <a:solidFill>
                  <a:srgbClr val="FF0000"/>
                </a:solidFill>
                <a:latin typeface="Arial" panose="020B0604020202020204" pitchFamily="34" charset="0"/>
              </a:rPr>
              <a:t>This statement is correct.</a:t>
            </a:r>
            <a:r>
              <a:rPr lang="en-US" sz="2800" b="1" dirty="0">
                <a:solidFill>
                  <a:srgbClr val="000000"/>
                </a:solidFill>
                <a:latin typeface="Arial" panose="020B0604020202020204" pitchFamily="34" charset="0"/>
              </a:rPr>
              <a:t>) </a:t>
            </a:r>
            <a:endParaRPr lang="en-US" sz="2800" b="1" dirty="0" smtClean="0">
              <a:solidFill>
                <a:srgbClr val="000000"/>
              </a:solidFill>
              <a:latin typeface="Arial" panose="020B0604020202020204" pitchFamily="34" charset="0"/>
            </a:endParaRPr>
          </a:p>
          <a:p>
            <a:pPr algn="just"/>
            <a:endParaRPr lang="en-US" sz="2800" dirty="0">
              <a:solidFill>
                <a:srgbClr val="000000"/>
              </a:solidFill>
              <a:latin typeface="Arial" panose="020B0604020202020204" pitchFamily="34" charset="0"/>
            </a:endParaRPr>
          </a:p>
          <a:p>
            <a:pPr algn="just"/>
            <a:r>
              <a:rPr lang="en-US" sz="2800" dirty="0">
                <a:solidFill>
                  <a:srgbClr val="000000"/>
                </a:solidFill>
                <a:latin typeface="Arial" panose="020B0604020202020204" pitchFamily="34" charset="0"/>
              </a:rPr>
              <a:t>(c) As far as legislation as a source of law is concerned, the most important source is the writings of the Roman-Dutch authors. </a:t>
            </a:r>
          </a:p>
          <a:p>
            <a:pPr algn="just"/>
            <a:r>
              <a:rPr lang="en-US" sz="2800" b="1" i="1" dirty="0">
                <a:solidFill>
                  <a:srgbClr val="000000"/>
                </a:solidFill>
                <a:latin typeface="Arial" panose="020B0604020202020204" pitchFamily="34" charset="0"/>
              </a:rPr>
              <a:t>Decide which of the above statements is/are correct. </a:t>
            </a:r>
            <a:endParaRPr lang="en-ZA" sz="2800" dirty="0"/>
          </a:p>
        </p:txBody>
      </p:sp>
    </p:spTree>
    <p:extLst>
      <p:ext uri="{BB962C8B-B14F-4D97-AF65-F5344CB8AC3E}">
        <p14:creationId xmlns:p14="http://schemas.microsoft.com/office/powerpoint/2010/main" val="3221548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896" y="1271451"/>
            <a:ext cx="10981509" cy="3847207"/>
          </a:xfrm>
          <a:prstGeom prst="rect">
            <a:avLst/>
          </a:prstGeom>
        </p:spPr>
        <p:txBody>
          <a:bodyPr wrap="square">
            <a:spAutoFit/>
          </a:bodyPr>
          <a:lstStyle/>
          <a:p>
            <a:endParaRPr lang="en-ZA" sz="2000" dirty="0">
              <a:solidFill>
                <a:srgbClr val="000000"/>
              </a:solidFill>
              <a:latin typeface="Arial" panose="020B0604020202020204" pitchFamily="34" charset="0"/>
            </a:endParaRPr>
          </a:p>
          <a:p>
            <a:r>
              <a:rPr lang="en-US" sz="2800" dirty="0">
                <a:solidFill>
                  <a:srgbClr val="000000"/>
                </a:solidFill>
                <a:latin typeface="Arial" panose="020B0604020202020204" pitchFamily="34" charset="0"/>
              </a:rPr>
              <a:t>(1) </a:t>
            </a:r>
            <a:r>
              <a:rPr lang="en-US" sz="3200" dirty="0">
                <a:solidFill>
                  <a:srgbClr val="000000"/>
                </a:solidFill>
                <a:latin typeface="Arial" panose="020B0604020202020204" pitchFamily="34" charset="0"/>
              </a:rPr>
              <a:t>Only statement (a) is correct. </a:t>
            </a:r>
          </a:p>
          <a:p>
            <a:r>
              <a:rPr lang="en-US" sz="3200" dirty="0">
                <a:solidFill>
                  <a:srgbClr val="000000"/>
                </a:solidFill>
                <a:latin typeface="Arial" panose="020B0604020202020204" pitchFamily="34" charset="0"/>
              </a:rPr>
              <a:t>(2) Only statement (b) is correct. (</a:t>
            </a:r>
            <a:r>
              <a:rPr lang="en-US" sz="3200" b="1" dirty="0">
                <a:solidFill>
                  <a:srgbClr val="FF0000"/>
                </a:solidFill>
                <a:latin typeface="Arial" panose="020B0604020202020204" pitchFamily="34" charset="0"/>
              </a:rPr>
              <a:t>This allegation is correct, since it reflects that only statement b is correct.)</a:t>
            </a:r>
            <a:r>
              <a:rPr lang="en-US" sz="3200" b="1" dirty="0">
                <a:solidFill>
                  <a:srgbClr val="000000"/>
                </a:solidFill>
                <a:latin typeface="Arial" panose="020B0604020202020204" pitchFamily="34" charset="0"/>
              </a:rPr>
              <a:t> </a:t>
            </a:r>
            <a:endParaRPr lang="en-US" sz="3200" dirty="0">
              <a:solidFill>
                <a:srgbClr val="000000"/>
              </a:solidFill>
              <a:latin typeface="Arial" panose="020B0604020202020204" pitchFamily="34" charset="0"/>
            </a:endParaRPr>
          </a:p>
          <a:p>
            <a:r>
              <a:rPr lang="en-US" sz="3200" dirty="0">
                <a:solidFill>
                  <a:srgbClr val="000000"/>
                </a:solidFill>
                <a:latin typeface="Arial" panose="020B0604020202020204" pitchFamily="34" charset="0"/>
              </a:rPr>
              <a:t>(3) Only statements (a) and (b) are correct. </a:t>
            </a:r>
          </a:p>
          <a:p>
            <a:r>
              <a:rPr lang="en-US" sz="3200" dirty="0">
                <a:solidFill>
                  <a:srgbClr val="000000"/>
                </a:solidFill>
                <a:latin typeface="Arial" panose="020B0604020202020204" pitchFamily="34" charset="0"/>
              </a:rPr>
              <a:t>(4) Only statement (c) is correct. </a:t>
            </a:r>
          </a:p>
          <a:p>
            <a:r>
              <a:rPr lang="en-US" sz="3200" dirty="0">
                <a:solidFill>
                  <a:srgbClr val="000000"/>
                </a:solidFill>
                <a:latin typeface="Arial" panose="020B0604020202020204" pitchFamily="34" charset="0"/>
              </a:rPr>
              <a:t>(5) Only statements (b) and (c) are correct. </a:t>
            </a:r>
          </a:p>
        </p:txBody>
      </p:sp>
    </p:spTree>
    <p:extLst>
      <p:ext uri="{BB962C8B-B14F-4D97-AF65-F5344CB8AC3E}">
        <p14:creationId xmlns:p14="http://schemas.microsoft.com/office/powerpoint/2010/main" val="3391445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9234" y="1515291"/>
            <a:ext cx="10058400" cy="4524315"/>
          </a:xfrm>
          <a:prstGeom prst="rect">
            <a:avLst/>
          </a:prstGeom>
        </p:spPr>
        <p:txBody>
          <a:bodyPr wrap="square">
            <a:spAutoFit/>
          </a:bodyPr>
          <a:lstStyle/>
          <a:p>
            <a:r>
              <a:rPr lang="en-US" sz="3200" b="1" i="1" dirty="0">
                <a:solidFill>
                  <a:srgbClr val="000000"/>
                </a:solidFill>
                <a:latin typeface="Arial" panose="020B0604020202020204" pitchFamily="34" charset="0"/>
              </a:rPr>
              <a:t>Which of the five allegations above reflect your choice? In the above example it should be 2, since that would mean that statement (b) is the correct one</a:t>
            </a:r>
            <a:r>
              <a:rPr lang="en-US" sz="3200" b="1" dirty="0">
                <a:solidFill>
                  <a:srgbClr val="000000"/>
                </a:solidFill>
                <a:latin typeface="Arial" panose="020B0604020202020204" pitchFamily="34" charset="0"/>
              </a:rPr>
              <a:t>. </a:t>
            </a:r>
            <a:endParaRPr lang="en-US" sz="3200" b="1" dirty="0" smtClean="0">
              <a:solidFill>
                <a:srgbClr val="000000"/>
              </a:solidFill>
              <a:latin typeface="Arial" panose="020B0604020202020204" pitchFamily="34" charset="0"/>
            </a:endParaRPr>
          </a:p>
          <a:p>
            <a:r>
              <a:rPr lang="en-US" sz="3200" b="1" i="1" dirty="0" smtClean="0">
                <a:solidFill>
                  <a:srgbClr val="000000"/>
                </a:solidFill>
                <a:latin typeface="Arial" panose="020B0604020202020204" pitchFamily="34" charset="0"/>
              </a:rPr>
              <a:t>Now </a:t>
            </a:r>
            <a:r>
              <a:rPr lang="en-US" sz="3200" b="1" i="1" dirty="0">
                <a:solidFill>
                  <a:srgbClr val="000000"/>
                </a:solidFill>
                <a:latin typeface="Arial" panose="020B0604020202020204" pitchFamily="34" charset="0"/>
              </a:rPr>
              <a:t>simply write down </a:t>
            </a:r>
            <a:r>
              <a:rPr lang="en-US" sz="3200" b="1" i="1" dirty="0">
                <a:solidFill>
                  <a:srgbClr val="FF0000"/>
                </a:solidFill>
                <a:latin typeface="Arial" panose="020B0604020202020204" pitchFamily="34" charset="0"/>
              </a:rPr>
              <a:t>2</a:t>
            </a:r>
            <a:r>
              <a:rPr lang="en-US" sz="3200" b="1" i="1" dirty="0">
                <a:solidFill>
                  <a:srgbClr val="000000"/>
                </a:solidFill>
                <a:latin typeface="Arial" panose="020B0604020202020204" pitchFamily="34" charset="0"/>
              </a:rPr>
              <a:t> </a:t>
            </a:r>
            <a:r>
              <a:rPr lang="en-US" sz="3200" b="1" i="1" dirty="0" smtClean="0">
                <a:solidFill>
                  <a:srgbClr val="000000"/>
                </a:solidFill>
                <a:latin typeface="Arial" panose="020B0604020202020204" pitchFamily="34" charset="0"/>
              </a:rPr>
              <a:t>in your exam answer book. </a:t>
            </a:r>
          </a:p>
          <a:p>
            <a:r>
              <a:rPr lang="en-US" sz="3200" b="1" i="1" dirty="0" smtClean="0">
                <a:solidFill>
                  <a:srgbClr val="FF0000"/>
                </a:solidFill>
                <a:latin typeface="Arial Black" panose="020B0A04020102020204" pitchFamily="34" charset="0"/>
              </a:rPr>
              <a:t>NB</a:t>
            </a:r>
            <a:r>
              <a:rPr lang="en-US" sz="3200" b="1" i="1" dirty="0" smtClean="0">
                <a:solidFill>
                  <a:srgbClr val="000000"/>
                </a:solidFill>
                <a:latin typeface="Arial" panose="020B0604020202020204" pitchFamily="34" charset="0"/>
              </a:rPr>
              <a:t>: </a:t>
            </a:r>
            <a:r>
              <a:rPr lang="en-US" sz="3200" b="1" i="1" dirty="0" smtClean="0">
                <a:solidFill>
                  <a:srgbClr val="FF0000"/>
                </a:solidFill>
                <a:latin typeface="Arial" panose="020B0604020202020204" pitchFamily="34" charset="0"/>
              </a:rPr>
              <a:t>you do NOT answer Question 1 on a separate mark reading sheet- no matter what the invigilator says!!!</a:t>
            </a:r>
            <a:endParaRPr lang="en-ZA" sz="3200" dirty="0">
              <a:solidFill>
                <a:srgbClr val="FF0000"/>
              </a:solidFill>
            </a:endParaRPr>
          </a:p>
        </p:txBody>
      </p:sp>
    </p:spTree>
    <p:extLst>
      <p:ext uri="{BB962C8B-B14F-4D97-AF65-F5344CB8AC3E}">
        <p14:creationId xmlns:p14="http://schemas.microsoft.com/office/powerpoint/2010/main" val="1638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LEGALITY</a:t>
            </a:r>
            <a:endParaRPr lang="en-ZA" b="1" dirty="0">
              <a:latin typeface="Arial Black" panose="020B0A04020102020204" pitchFamily="34" charset="0"/>
            </a:endParaRPr>
          </a:p>
        </p:txBody>
      </p:sp>
      <p:sp>
        <p:nvSpPr>
          <p:cNvPr id="3" name="Content Placeholder 2"/>
          <p:cNvSpPr>
            <a:spLocks noGrp="1"/>
          </p:cNvSpPr>
          <p:nvPr>
            <p:ph idx="1"/>
          </p:nvPr>
        </p:nvSpPr>
        <p:spPr>
          <a:xfrm>
            <a:off x="444137" y="1550126"/>
            <a:ext cx="10909663" cy="4850674"/>
          </a:xfrm>
        </p:spPr>
        <p:txBody>
          <a:bodyPr>
            <a:noAutofit/>
          </a:bodyPr>
          <a:lstStyle/>
          <a:p>
            <a:pPr algn="just"/>
            <a:r>
              <a:rPr lang="en-ZA" sz="3600" b="1" dirty="0" smtClean="0"/>
              <a:t>BEFORE X CAN BE CHARGED WITH A CRIME IT MUST BE DETERMINED THAT THE CONDUCT WHICH WILL FORM THE BASIS OF THE CHARGE IS IN FACT RECOGNISED AS A CRIME IN OUR COMMON LAW OR STATUTORY LAW. THIS IS THE ESSENCE OF THE PRINCIPLE OF LEGALITY.</a:t>
            </a:r>
          </a:p>
          <a:p>
            <a:pPr algn="just"/>
            <a:r>
              <a:rPr lang="en-ZA" sz="3600" b="1" dirty="0" smtClean="0"/>
              <a:t>THERE CAN BE NO CRIME WITHOUT LAW. </a:t>
            </a:r>
          </a:p>
          <a:p>
            <a:pPr algn="just"/>
            <a:r>
              <a:rPr lang="en-ZA" sz="3600" b="1" dirty="0" smtClean="0"/>
              <a:t>YOU MUST KNOW: WHAT THE PRINCIPLE MEANS + THE RULES CONTAINED IN THE PRINCIPLE!</a:t>
            </a:r>
            <a:endParaRPr lang="en-ZA" sz="3600" b="1" dirty="0"/>
          </a:p>
        </p:txBody>
      </p:sp>
    </p:spTree>
    <p:extLst>
      <p:ext uri="{BB962C8B-B14F-4D97-AF65-F5344CB8AC3E}">
        <p14:creationId xmlns:p14="http://schemas.microsoft.com/office/powerpoint/2010/main" val="418773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LEGALITY (continued)</a:t>
            </a:r>
            <a:endParaRPr lang="en-ZA" dirty="0">
              <a:latin typeface="Arial Black" panose="020B0A04020102020204" pitchFamily="34" charset="0"/>
            </a:endParaRPr>
          </a:p>
        </p:txBody>
      </p:sp>
      <p:sp>
        <p:nvSpPr>
          <p:cNvPr id="3" name="Content Placeholder 2"/>
          <p:cNvSpPr>
            <a:spLocks noGrp="1"/>
          </p:cNvSpPr>
          <p:nvPr>
            <p:ph idx="1"/>
          </p:nvPr>
        </p:nvSpPr>
        <p:spPr>
          <a:xfrm>
            <a:off x="470263" y="1690688"/>
            <a:ext cx="10883537" cy="4814615"/>
          </a:xfrm>
        </p:spPr>
        <p:txBody>
          <a:bodyPr>
            <a:normAutofit/>
          </a:bodyPr>
          <a:lstStyle/>
          <a:p>
            <a:pPr lvl="0" algn="just"/>
            <a:r>
              <a:rPr lang="en-ZA" sz="3200" b="1" dirty="0"/>
              <a:t>A court can only convict and punish an accused for a crime if the conduct is recognised by the law (statutory or common law) as a crime. Courts, in other words, can not create new crimes. The conduct must also have some penalty attached to its commission. </a:t>
            </a:r>
          </a:p>
          <a:p>
            <a:pPr lvl="0" algn="just"/>
            <a:r>
              <a:rPr lang="en-ZA" sz="3200" b="1" dirty="0"/>
              <a:t>The conduct of the accused person must have been recognised as a crime at the time of its commission. This rule is referred to as the ‘prohibition on retrospectivity’ and is confirmed as part of South African law by virtue of its inclusion in the South African Constitution. </a:t>
            </a:r>
          </a:p>
          <a:p>
            <a:endParaRPr lang="en-ZA" dirty="0"/>
          </a:p>
        </p:txBody>
      </p:sp>
    </p:spTree>
    <p:extLst>
      <p:ext uri="{BB962C8B-B14F-4D97-AF65-F5344CB8AC3E}">
        <p14:creationId xmlns:p14="http://schemas.microsoft.com/office/powerpoint/2010/main" val="3792211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LEGALITY (continued)</a:t>
            </a:r>
            <a:endParaRPr lang="en-ZA" b="1"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ZA" sz="3600" b="1" dirty="0"/>
              <a:t>Crimes have to be defined in clear and precise language. In other words crimes can not be defined vaguely. </a:t>
            </a:r>
          </a:p>
          <a:p>
            <a:pPr lvl="0" algn="just"/>
            <a:r>
              <a:rPr lang="en-ZA" sz="3600" b="1" dirty="0"/>
              <a:t>A court of law must interpret the wording in the definition of a crime strictly or narrowly. This rule applies to both common law and statutory crimes. </a:t>
            </a:r>
          </a:p>
          <a:p>
            <a:pPr lvl="0" algn="just"/>
            <a:r>
              <a:rPr lang="en-ZA" sz="3600" b="1" dirty="0"/>
              <a:t>Once an accused person has been found guilty, the above four rules also have to apply to sentencing. </a:t>
            </a:r>
          </a:p>
          <a:p>
            <a:endParaRPr lang="en-ZA" dirty="0"/>
          </a:p>
        </p:txBody>
      </p:sp>
    </p:spTree>
    <p:extLst>
      <p:ext uri="{BB962C8B-B14F-4D97-AF65-F5344CB8AC3E}">
        <p14:creationId xmlns:p14="http://schemas.microsoft.com/office/powerpoint/2010/main" val="147203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Black" panose="020B0A04020102020204" pitchFamily="34" charset="0"/>
              </a:rPr>
              <a:t>LEGALITY (continued)</a:t>
            </a:r>
            <a:endParaRPr lang="en-ZA" dirty="0"/>
          </a:p>
        </p:txBody>
      </p:sp>
      <p:sp>
        <p:nvSpPr>
          <p:cNvPr id="3" name="Content Placeholder 2"/>
          <p:cNvSpPr>
            <a:spLocks noGrp="1"/>
          </p:cNvSpPr>
          <p:nvPr>
            <p:ph idx="1"/>
          </p:nvPr>
        </p:nvSpPr>
        <p:spPr/>
        <p:txBody>
          <a:bodyPr>
            <a:normAutofit/>
          </a:bodyPr>
          <a:lstStyle/>
          <a:p>
            <a:pPr algn="just"/>
            <a:r>
              <a:rPr lang="en-ZA" sz="3600" b="1" u="sng" dirty="0">
                <a:solidFill>
                  <a:srgbClr val="FF0000"/>
                </a:solidFill>
              </a:rPr>
              <a:t>Q: </a:t>
            </a:r>
            <a:r>
              <a:rPr lang="en-ZA" sz="4000" b="1" u="sng" cap="all" dirty="0" smtClean="0">
                <a:solidFill>
                  <a:srgbClr val="FF0000"/>
                </a:solidFill>
                <a:latin typeface="Arial" panose="020B0604020202020204" pitchFamily="34" charset="0"/>
                <a:cs typeface="Arial" panose="020B0604020202020204" pitchFamily="34" charset="0"/>
              </a:rPr>
              <a:t>Does the following charge meet the requirements of the principle of legality? Explain. “Parliament </a:t>
            </a:r>
            <a:r>
              <a:rPr lang="en-ZA" sz="4000" b="1" u="sng" cap="all" dirty="0">
                <a:solidFill>
                  <a:srgbClr val="FF0000"/>
                </a:solidFill>
                <a:latin typeface="Arial" panose="020B0604020202020204" pitchFamily="34" charset="0"/>
                <a:cs typeface="Arial" panose="020B0604020202020204" pitchFamily="34" charset="0"/>
              </a:rPr>
              <a:t>enacts new legislation providing that it is a crime if a person does not dress properly in public</a:t>
            </a:r>
            <a:r>
              <a:rPr lang="en-ZA" sz="4000" b="1" u="sng" cap="all" dirty="0" smtClean="0">
                <a:solidFill>
                  <a:srgbClr val="FF0000"/>
                </a:solidFill>
                <a:latin typeface="Arial" panose="020B0604020202020204" pitchFamily="34" charset="0"/>
                <a:cs typeface="Arial" panose="020B0604020202020204" pitchFamily="34" charset="0"/>
              </a:rPr>
              <a:t>.” </a:t>
            </a:r>
            <a:r>
              <a:rPr lang="en-ZA" sz="4000" b="1" u="sng" cap="all" dirty="0">
                <a:solidFill>
                  <a:srgbClr val="FF0000"/>
                </a:solidFill>
                <a:latin typeface="Arial" panose="020B0604020202020204" pitchFamily="34" charset="0"/>
                <a:cs typeface="Arial" panose="020B0604020202020204" pitchFamily="34" charset="0"/>
              </a:rPr>
              <a:t>[2</a:t>
            </a:r>
            <a:r>
              <a:rPr lang="en-ZA" sz="4000" b="1" u="sng" cap="all" dirty="0" smtClean="0">
                <a:solidFill>
                  <a:srgbClr val="FF0000"/>
                </a:solidFill>
                <a:latin typeface="Arial" panose="020B0604020202020204" pitchFamily="34" charset="0"/>
                <a:cs typeface="Arial" panose="020B0604020202020204" pitchFamily="34" charset="0"/>
              </a:rPr>
              <a:t>]</a:t>
            </a:r>
          </a:p>
          <a:p>
            <a:endParaRPr lang="en-ZA" sz="3600" dirty="0"/>
          </a:p>
        </p:txBody>
      </p:sp>
    </p:spTree>
    <p:extLst>
      <p:ext uri="{BB962C8B-B14F-4D97-AF65-F5344CB8AC3E}">
        <p14:creationId xmlns:p14="http://schemas.microsoft.com/office/powerpoint/2010/main" val="1413062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LEGALITY (continued)</a:t>
            </a:r>
            <a:endParaRPr lang="en-ZA"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ZA" sz="4000" dirty="0" smtClean="0">
                <a:solidFill>
                  <a:srgbClr val="FF0000"/>
                </a:solidFill>
                <a:latin typeface="Arial Black" panose="020B0A04020102020204" pitchFamily="34" charset="0"/>
              </a:rPr>
              <a:t>No, this charge does not meet the requirements of the principle of legality. Not dressing properly in public is a vague, uncertain charge. There is also no penalty attached to this charge.</a:t>
            </a:r>
          </a:p>
          <a:p>
            <a:endParaRPr lang="en-ZA" dirty="0"/>
          </a:p>
        </p:txBody>
      </p:sp>
    </p:spTree>
    <p:extLst>
      <p:ext uri="{BB962C8B-B14F-4D97-AF65-F5344CB8AC3E}">
        <p14:creationId xmlns:p14="http://schemas.microsoft.com/office/powerpoint/2010/main" val="995076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Black" panose="020B0A04020102020204" pitchFamily="34" charset="0"/>
              </a:rPr>
              <a:t>THE FOUR ELEMENTS OF A CRIME</a:t>
            </a:r>
            <a:endParaRPr lang="en-ZA" dirty="0"/>
          </a:p>
        </p:txBody>
      </p:sp>
      <p:sp>
        <p:nvSpPr>
          <p:cNvPr id="3" name="Content Placeholder 2"/>
          <p:cNvSpPr>
            <a:spLocks noGrp="1"/>
          </p:cNvSpPr>
          <p:nvPr>
            <p:ph idx="1"/>
          </p:nvPr>
        </p:nvSpPr>
        <p:spPr/>
        <p:txBody>
          <a:bodyPr>
            <a:normAutofit lnSpcReduction="10000"/>
          </a:bodyPr>
          <a:lstStyle/>
          <a:p>
            <a:pPr>
              <a:lnSpc>
                <a:spcPct val="200000"/>
              </a:lnSpc>
            </a:pPr>
            <a:r>
              <a:rPr lang="en-ZA" sz="3200" b="1" dirty="0" smtClean="0">
                <a:latin typeface="Arial" panose="020B0604020202020204" pitchFamily="34" charset="0"/>
                <a:cs typeface="Arial" panose="020B0604020202020204" pitchFamily="34" charset="0"/>
              </a:rPr>
              <a:t>ACT/CONDUCT</a:t>
            </a:r>
          </a:p>
          <a:p>
            <a:pPr>
              <a:lnSpc>
                <a:spcPct val="200000"/>
              </a:lnSpc>
            </a:pPr>
            <a:r>
              <a:rPr lang="en-ZA" sz="3200" b="1" dirty="0" smtClean="0">
                <a:latin typeface="Arial" panose="020B0604020202020204" pitchFamily="34" charset="0"/>
                <a:cs typeface="Arial" panose="020B0604020202020204" pitchFamily="34" charset="0"/>
              </a:rPr>
              <a:t>COMPLIANCE WITH DEFINITIONAL ELEMENTS</a:t>
            </a:r>
            <a:endParaRPr lang="en-ZA" sz="3200" b="1" dirty="0">
              <a:latin typeface="Arial" panose="020B0604020202020204" pitchFamily="34" charset="0"/>
              <a:cs typeface="Arial" panose="020B0604020202020204" pitchFamily="34" charset="0"/>
            </a:endParaRPr>
          </a:p>
          <a:p>
            <a:pPr>
              <a:lnSpc>
                <a:spcPct val="200000"/>
              </a:lnSpc>
            </a:pPr>
            <a:r>
              <a:rPr lang="en-ZA" sz="3200" b="1" dirty="0">
                <a:latin typeface="Arial" panose="020B0604020202020204" pitchFamily="34" charset="0"/>
                <a:cs typeface="Arial" panose="020B0604020202020204" pitchFamily="34" charset="0"/>
              </a:rPr>
              <a:t>UNLAWFULNESS</a:t>
            </a:r>
          </a:p>
          <a:p>
            <a:pPr>
              <a:lnSpc>
                <a:spcPct val="200000"/>
              </a:lnSpc>
            </a:pPr>
            <a:r>
              <a:rPr lang="en-ZA" sz="3200" b="1" dirty="0">
                <a:latin typeface="Arial" panose="020B0604020202020204" pitchFamily="34" charset="0"/>
                <a:cs typeface="Arial" panose="020B0604020202020204" pitchFamily="34" charset="0"/>
              </a:rPr>
              <a:t>CULPABILITY</a:t>
            </a:r>
          </a:p>
          <a:p>
            <a:endParaRPr lang="en-ZA" dirty="0"/>
          </a:p>
        </p:txBody>
      </p:sp>
    </p:spTree>
    <p:extLst>
      <p:ext uri="{BB962C8B-B14F-4D97-AF65-F5344CB8AC3E}">
        <p14:creationId xmlns:p14="http://schemas.microsoft.com/office/powerpoint/2010/main" val="3819640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ACT/CONDUCT</a:t>
            </a:r>
            <a:endParaRPr lang="en-ZA" dirty="0">
              <a:latin typeface="Arial Black" panose="020B0A04020102020204" pitchFamily="34" charset="0"/>
            </a:endParaRPr>
          </a:p>
        </p:txBody>
      </p:sp>
      <p:sp>
        <p:nvSpPr>
          <p:cNvPr id="3" name="Content Placeholder 2"/>
          <p:cNvSpPr>
            <a:spLocks noGrp="1"/>
          </p:cNvSpPr>
          <p:nvPr>
            <p:ph idx="1"/>
          </p:nvPr>
        </p:nvSpPr>
        <p:spPr>
          <a:xfrm>
            <a:off x="838200" y="1771135"/>
            <a:ext cx="10515600" cy="4405828"/>
          </a:xfrm>
        </p:spPr>
        <p:txBody>
          <a:bodyPr>
            <a:noAutofit/>
          </a:bodyPr>
          <a:lstStyle/>
          <a:p>
            <a:r>
              <a:rPr lang="en-ZA" sz="3200" b="1" dirty="0" smtClean="0"/>
              <a:t>Voluntary</a:t>
            </a:r>
            <a:r>
              <a:rPr lang="en-ZA" sz="3200" b="1" dirty="0"/>
              <a:t>, human act or omission to </a:t>
            </a:r>
            <a:r>
              <a:rPr lang="en-ZA" sz="3200" b="1" dirty="0" smtClean="0"/>
              <a:t>act</a:t>
            </a:r>
          </a:p>
          <a:p>
            <a:pPr algn="just"/>
            <a:r>
              <a:rPr lang="en-ZA" sz="3200" b="1" dirty="0" smtClean="0"/>
              <a:t>Omission more the exception: not acting in situations where a legal duty to act existed</a:t>
            </a:r>
          </a:p>
          <a:p>
            <a:r>
              <a:rPr lang="en-ZA" sz="3200" b="1" dirty="0" smtClean="0"/>
              <a:t>An act is voluntary if X can subject his bodily movements to his will or intellect</a:t>
            </a:r>
            <a:endParaRPr lang="en-ZA" sz="3200" b="1" dirty="0"/>
          </a:p>
          <a:p>
            <a:r>
              <a:rPr lang="en-ZA" sz="3200" b="1" dirty="0" smtClean="0"/>
              <a:t>Cannot be the act/conduct of an animal</a:t>
            </a:r>
          </a:p>
          <a:p>
            <a:pPr algn="just"/>
            <a:r>
              <a:rPr lang="en-ZA" sz="3200" b="1" dirty="0" smtClean="0"/>
              <a:t>Factors which exclude voluntary nature of act: absolute force; natural force; automatism (blackout, sleepwalking, dreaming).</a:t>
            </a:r>
            <a:endParaRPr lang="en-ZA" sz="3200" b="1" dirty="0"/>
          </a:p>
        </p:txBody>
      </p:sp>
    </p:spTree>
    <p:extLst>
      <p:ext uri="{BB962C8B-B14F-4D97-AF65-F5344CB8AC3E}">
        <p14:creationId xmlns:p14="http://schemas.microsoft.com/office/powerpoint/2010/main" val="130904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3200" b="1" dirty="0" smtClean="0">
                <a:latin typeface="Arial Black" panose="020B0A04020102020204" pitchFamily="34" charset="0"/>
                <a:cs typeface="Arial" panose="020B0604020202020204" pitchFamily="34" charset="0"/>
              </a:rPr>
              <a:t>COMPLIANCE WITH DEFINITIONAL ELEMENTS</a:t>
            </a:r>
            <a:endParaRPr lang="en-ZA" sz="3200" b="1" dirty="0">
              <a:latin typeface="Arial Black" panose="020B0A040201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ZA" sz="3600" b="1" dirty="0" smtClean="0"/>
              <a:t>Definitional elements of a crime: the concise definition of the conduct required for a crime and the circumstances in which it took place</a:t>
            </a:r>
          </a:p>
          <a:p>
            <a:pPr algn="just"/>
            <a:r>
              <a:rPr lang="en-ZA" sz="3600" b="1" dirty="0" smtClean="0"/>
              <a:t>Murder is the unlawful and intentional causing of death of another human being</a:t>
            </a:r>
          </a:p>
          <a:p>
            <a:pPr algn="just"/>
            <a:r>
              <a:rPr lang="en-ZA" sz="3600" b="1" dirty="0" smtClean="0"/>
              <a:t>Robbery requires the violent taking of movable corporeal property belonging to another person</a:t>
            </a:r>
            <a:endParaRPr lang="en-ZA" sz="3600" b="1" dirty="0"/>
          </a:p>
        </p:txBody>
      </p:sp>
    </p:spTree>
    <p:extLst>
      <p:ext uri="{BB962C8B-B14F-4D97-AF65-F5344CB8AC3E}">
        <p14:creationId xmlns:p14="http://schemas.microsoft.com/office/powerpoint/2010/main" val="24091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CAUSATION</a:t>
            </a:r>
            <a:endParaRPr lang="en-ZA"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ZA" sz="4000" b="1" dirty="0" smtClean="0"/>
              <a:t>Factual causation (</a:t>
            </a:r>
            <a:r>
              <a:rPr lang="en-ZA" sz="4000" b="1" i="1" dirty="0" smtClean="0"/>
              <a:t>condition sine qua non </a:t>
            </a:r>
            <a:r>
              <a:rPr lang="en-ZA" sz="4000" b="1" dirty="0" smtClean="0"/>
              <a:t>or “but for” causation).</a:t>
            </a:r>
          </a:p>
          <a:p>
            <a:pPr algn="just"/>
            <a:r>
              <a:rPr lang="en-ZA" sz="4000" b="1" dirty="0" smtClean="0"/>
              <a:t>In other words, without X’s conduct, the prohibited result would not have occurred.</a:t>
            </a:r>
          </a:p>
          <a:p>
            <a:pPr algn="just"/>
            <a:r>
              <a:rPr lang="en-ZA" sz="4000" b="1" dirty="0" smtClean="0"/>
              <a:t>Or “but for” X’s conduct the prohibited result would not have occurred</a:t>
            </a:r>
          </a:p>
          <a:p>
            <a:endParaRPr lang="en-ZA" dirty="0"/>
          </a:p>
        </p:txBody>
      </p:sp>
    </p:spTree>
    <p:extLst>
      <p:ext uri="{BB962C8B-B14F-4D97-AF65-F5344CB8AC3E}">
        <p14:creationId xmlns:p14="http://schemas.microsoft.com/office/powerpoint/2010/main" val="1934508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CAUSATION (continued)</a:t>
            </a:r>
            <a:endParaRPr lang="en-ZA" dirty="0"/>
          </a:p>
        </p:txBody>
      </p:sp>
      <p:sp>
        <p:nvSpPr>
          <p:cNvPr id="3" name="Content Placeholder 2"/>
          <p:cNvSpPr>
            <a:spLocks noGrp="1"/>
          </p:cNvSpPr>
          <p:nvPr>
            <p:ph idx="1"/>
          </p:nvPr>
        </p:nvSpPr>
        <p:spPr/>
        <p:txBody>
          <a:bodyPr>
            <a:noAutofit/>
          </a:bodyPr>
          <a:lstStyle/>
          <a:p>
            <a:r>
              <a:rPr lang="en-ZA" sz="3200" b="1" u="sng" dirty="0">
                <a:solidFill>
                  <a:srgbClr val="FF0000"/>
                </a:solidFill>
              </a:rPr>
              <a:t>Q:</a:t>
            </a:r>
            <a:r>
              <a:rPr lang="en-ZA" sz="3200" b="1" u="sng" dirty="0"/>
              <a:t> </a:t>
            </a:r>
            <a:r>
              <a:rPr lang="en-ZA" sz="3200" b="1" u="sng" dirty="0">
                <a:solidFill>
                  <a:srgbClr val="FF0000"/>
                </a:solidFill>
              </a:rPr>
              <a:t>X shoots Y and Y dies. Is X the factual cause of Y’s death?</a:t>
            </a:r>
          </a:p>
          <a:p>
            <a:pPr algn="just"/>
            <a:r>
              <a:rPr lang="en-ZA" sz="3600" b="1" dirty="0" smtClean="0">
                <a:solidFill>
                  <a:srgbClr val="FF0000"/>
                </a:solidFill>
              </a:rPr>
              <a:t>IN ORDER TO BE THE FACTUAL CAUSE OF Y’S DEATH, X’S CONDUCT MUST BE A CONDITIO SINE QUA NON OF Y’S DEATH. IN OTHER WORDS, BUT FOR X’S CONDUCT, Y WOULD NOT HAVE DIED. IN THIS EXAMPLE, IF IT WERE NOT FOR X SHOOTING Y, Y WOULD NOT HAVE DIED. X IS THEREFORE THE FACTUAL CAUSE OF Y’S DEATH. </a:t>
            </a:r>
            <a:endParaRPr lang="en-ZA" sz="3600" b="1" dirty="0">
              <a:solidFill>
                <a:srgbClr val="FF0000"/>
              </a:solidFill>
            </a:endParaRPr>
          </a:p>
        </p:txBody>
      </p:sp>
    </p:spTree>
    <p:extLst>
      <p:ext uri="{BB962C8B-B14F-4D97-AF65-F5344CB8AC3E}">
        <p14:creationId xmlns:p14="http://schemas.microsoft.com/office/powerpoint/2010/main" val="3563188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CAUSATION (continued)</a:t>
            </a:r>
            <a:endParaRPr lang="en-ZA" b="1" dirty="0">
              <a:latin typeface="Arial Black" panose="020B0A04020102020204" pitchFamily="34" charset="0"/>
            </a:endParaRPr>
          </a:p>
        </p:txBody>
      </p:sp>
      <p:sp>
        <p:nvSpPr>
          <p:cNvPr id="3" name="Content Placeholder 2"/>
          <p:cNvSpPr>
            <a:spLocks noGrp="1"/>
          </p:cNvSpPr>
          <p:nvPr>
            <p:ph idx="1"/>
          </p:nvPr>
        </p:nvSpPr>
        <p:spPr/>
        <p:txBody>
          <a:bodyPr>
            <a:noAutofit/>
          </a:bodyPr>
          <a:lstStyle/>
          <a:p>
            <a:pPr algn="just"/>
            <a:r>
              <a:rPr lang="en-ZA" b="1" dirty="0" smtClean="0"/>
              <a:t>Legal causation</a:t>
            </a:r>
          </a:p>
          <a:p>
            <a:pPr algn="just"/>
            <a:r>
              <a:rPr lang="en-ZA" dirty="0" smtClean="0"/>
              <a:t>Different </a:t>
            </a:r>
            <a:r>
              <a:rPr lang="en-ZA" b="1" dirty="0" smtClean="0"/>
              <a:t>theories</a:t>
            </a:r>
            <a:r>
              <a:rPr lang="en-ZA" dirty="0" smtClean="0"/>
              <a:t> used to prove legal causation</a:t>
            </a:r>
          </a:p>
          <a:p>
            <a:pPr algn="just"/>
            <a:r>
              <a:rPr lang="en-ZA" b="1" dirty="0" smtClean="0"/>
              <a:t>Individualisation Theory</a:t>
            </a:r>
            <a:r>
              <a:rPr lang="en-ZA" dirty="0" smtClean="0"/>
              <a:t>: look for the most operative factual cause of Y’s death and single out this cause.</a:t>
            </a:r>
          </a:p>
          <a:p>
            <a:pPr algn="just"/>
            <a:r>
              <a:rPr lang="en-ZA" b="1" dirty="0" smtClean="0"/>
              <a:t>Adequate Causation </a:t>
            </a:r>
            <a:r>
              <a:rPr lang="en-ZA" dirty="0" smtClean="0"/>
              <a:t>Theory: look at the cause which according to normal, human experience has a tendency to bring about a certain result.</a:t>
            </a:r>
          </a:p>
          <a:p>
            <a:pPr algn="just"/>
            <a:r>
              <a:rPr lang="en-ZA" b="1" dirty="0" smtClean="0"/>
              <a:t>Novus </a:t>
            </a:r>
            <a:r>
              <a:rPr lang="en-ZA" b="1" dirty="0" err="1" smtClean="0"/>
              <a:t>Actus</a:t>
            </a:r>
            <a:r>
              <a:rPr lang="en-ZA" b="1" dirty="0" smtClean="0"/>
              <a:t> </a:t>
            </a:r>
            <a:r>
              <a:rPr lang="en-ZA" b="1" dirty="0" err="1" smtClean="0"/>
              <a:t>Interveniens</a:t>
            </a:r>
            <a:r>
              <a:rPr lang="en-ZA" b="1" dirty="0" smtClean="0"/>
              <a:t> </a:t>
            </a:r>
            <a:r>
              <a:rPr lang="en-ZA" dirty="0" smtClean="0"/>
              <a:t>Theory: means a “new intervening event” which breaks the chain of causation (between “x’s act and the eventual result- new intervening cause of death).</a:t>
            </a:r>
            <a:endParaRPr lang="en-ZA" dirty="0"/>
          </a:p>
        </p:txBody>
      </p:sp>
    </p:spTree>
    <p:extLst>
      <p:ext uri="{BB962C8B-B14F-4D97-AF65-F5344CB8AC3E}">
        <p14:creationId xmlns:p14="http://schemas.microsoft.com/office/powerpoint/2010/main" val="1945387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279" y="1515290"/>
            <a:ext cx="10720251" cy="3539430"/>
          </a:xfrm>
          <a:prstGeom prst="rect">
            <a:avLst/>
          </a:prstGeom>
        </p:spPr>
        <p:txBody>
          <a:bodyPr wrap="square">
            <a:spAutoFit/>
          </a:bodyPr>
          <a:lstStyle/>
          <a:p>
            <a:pPr algn="ctr"/>
            <a:r>
              <a:rPr lang="en-ZA" sz="4400" b="1" dirty="0" smtClean="0">
                <a:latin typeface="Arial" panose="020B0604020202020204" pitchFamily="34" charset="0"/>
                <a:cs typeface="Arial" panose="020B0604020202020204" pitchFamily="34" charset="0"/>
              </a:rPr>
              <a:t>CAUSATION (continued)</a:t>
            </a:r>
          </a:p>
          <a:p>
            <a:pPr algn="just"/>
            <a:r>
              <a:rPr lang="en-ZA" sz="3600" b="1" u="sng" dirty="0" smtClean="0">
                <a:solidFill>
                  <a:srgbClr val="FF0000"/>
                </a:solidFill>
                <a:latin typeface="Arial" panose="020B0604020202020204" pitchFamily="34" charset="0"/>
                <a:cs typeface="Arial" panose="020B0604020202020204" pitchFamily="34" charset="0"/>
              </a:rPr>
              <a:t>Q: X wants to kill Y. X pulls out a gun and shoots Y. However, the bullet misses Y. Y flees into the street. A passing car, driven by Z, runs Y over and Y is killed. Is X the legal cause of Y’s death?</a:t>
            </a:r>
            <a:endParaRPr lang="en-ZA" sz="3600" b="1" u="sng"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0845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CAUSATION (continued)</a:t>
            </a:r>
          </a:p>
        </p:txBody>
      </p:sp>
      <p:sp>
        <p:nvSpPr>
          <p:cNvPr id="3" name="Content Placeholder 2"/>
          <p:cNvSpPr>
            <a:spLocks noGrp="1"/>
          </p:cNvSpPr>
          <p:nvPr>
            <p:ph idx="1"/>
          </p:nvPr>
        </p:nvSpPr>
        <p:spPr/>
        <p:txBody>
          <a:bodyPr>
            <a:normAutofit fontScale="92500"/>
          </a:bodyPr>
          <a:lstStyle/>
          <a:p>
            <a:pPr algn="just"/>
            <a:r>
              <a:rPr lang="en-ZA" b="1" dirty="0" smtClean="0">
                <a:solidFill>
                  <a:srgbClr val="FF0000"/>
                </a:solidFill>
              </a:rPr>
              <a:t>IN ORDER TO PROVE LEGAL CAUSATION WE USE DIFFERENT THEORIES AND POLICY CONSIDERATIONS.</a:t>
            </a:r>
          </a:p>
          <a:p>
            <a:pPr algn="just"/>
            <a:r>
              <a:rPr lang="en-ZA" b="1" dirty="0" smtClean="0">
                <a:solidFill>
                  <a:srgbClr val="FF0000"/>
                </a:solidFill>
              </a:rPr>
              <a:t>IN TERMS OF THE </a:t>
            </a:r>
            <a:r>
              <a:rPr lang="en-ZA" b="1" u="sng" dirty="0" smtClean="0">
                <a:solidFill>
                  <a:srgbClr val="FF0000"/>
                </a:solidFill>
              </a:rPr>
              <a:t>INDIVIDUALISATION THEORY</a:t>
            </a:r>
            <a:r>
              <a:rPr lang="en-ZA" b="1" dirty="0" smtClean="0">
                <a:solidFill>
                  <a:srgbClr val="FF0000"/>
                </a:solidFill>
              </a:rPr>
              <a:t>, WE SINGLE OUT THE MOST OPERATIVE FACTUAL CAUSE OF Y’S DEATH. IN THIS EXAMPLE, THE MOST OPERATIVE FACTUAL CAUSE WOULD BE THE CAR DRIVEN BY Z WHICH RAN OVER Y.</a:t>
            </a:r>
          </a:p>
          <a:p>
            <a:pPr algn="just"/>
            <a:r>
              <a:rPr lang="en-ZA" b="1" dirty="0" smtClean="0">
                <a:solidFill>
                  <a:srgbClr val="FF0000"/>
                </a:solidFill>
              </a:rPr>
              <a:t>IN TERMS OF THE </a:t>
            </a:r>
            <a:r>
              <a:rPr lang="en-ZA" b="1" u="sng" dirty="0" smtClean="0">
                <a:solidFill>
                  <a:srgbClr val="FF0000"/>
                </a:solidFill>
              </a:rPr>
              <a:t>ADEQUATE CAUSE THEORY</a:t>
            </a:r>
            <a:r>
              <a:rPr lang="en-ZA" b="1" dirty="0" smtClean="0">
                <a:solidFill>
                  <a:srgbClr val="FF0000"/>
                </a:solidFill>
              </a:rPr>
              <a:t>, WE LOOK AT THE CAUSE, WHICH ACCORDING TO NORMAL HUMAN EXPERIENCE WOULD BRING ABOUT THE DEATH. SINCE X SHOT Y WITH A GUN, AN ORDINARY HUMAN WOULD EXPECT Y TO HAVE BEEN KILLED. THEREFORE THE SHOOTING BY X WOULD BE THE ADEQUATE CAUSE OF Y’S DEATH. </a:t>
            </a:r>
          </a:p>
          <a:p>
            <a:endParaRPr lang="en-ZA" dirty="0"/>
          </a:p>
        </p:txBody>
      </p:sp>
    </p:spTree>
    <p:extLst>
      <p:ext uri="{BB962C8B-B14F-4D97-AF65-F5344CB8AC3E}">
        <p14:creationId xmlns:p14="http://schemas.microsoft.com/office/powerpoint/2010/main" val="2707106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CAUSATION (continued)</a:t>
            </a:r>
            <a:endParaRPr lang="en-ZA" dirty="0"/>
          </a:p>
        </p:txBody>
      </p:sp>
      <p:sp>
        <p:nvSpPr>
          <p:cNvPr id="3" name="Content Placeholder 2"/>
          <p:cNvSpPr>
            <a:spLocks noGrp="1"/>
          </p:cNvSpPr>
          <p:nvPr>
            <p:ph idx="1"/>
          </p:nvPr>
        </p:nvSpPr>
        <p:spPr/>
        <p:txBody>
          <a:bodyPr>
            <a:normAutofit lnSpcReduction="10000"/>
          </a:bodyPr>
          <a:lstStyle/>
          <a:p>
            <a:pPr algn="just"/>
            <a:r>
              <a:rPr lang="en-ZA" b="1" dirty="0" smtClean="0">
                <a:solidFill>
                  <a:srgbClr val="FF0000"/>
                </a:solidFill>
              </a:rPr>
              <a:t>IN TERMS OF THE THEORY OF “NOVUS ACTUS INTERVENIENS”, WHICH MEANS “ A NEW INTERVENING EVENT/ OR CAUSE” BETWEEN X’S INITIAL ACT AND THE EVENTUAL RESULT (THE DEATH OF Y) BREAKS THE CHAIN OF CAUSATION AND CAUSES THE DEATH. IN THIS EXAMPLE, THE INITIAL EVENT WAS THE SHOOTING BY X. THE NEW INTERVENING EVENT WAS THE CAR DRIVEN BY Z WHICH RAN OVER AND KILLED Y. THEREFORE IT CAN BE SAID THAT THIS NOVUS ACTUS INTERVENIENS (THE CAR DRIVEN BY Z) WAS THE LEGAL CAUSE OF Y’S DEATH. </a:t>
            </a:r>
          </a:p>
          <a:p>
            <a:pPr algn="just"/>
            <a:r>
              <a:rPr lang="en-ZA" b="1" dirty="0" smtClean="0">
                <a:solidFill>
                  <a:srgbClr val="FF0000"/>
                </a:solidFill>
              </a:rPr>
              <a:t>IN PRACTICE, THE THEORY WHICH IS MOST REASONABLE/FAIR APPLIED BY THE COURTS. NO THEORY FAVOURED OVER THE OTHER.</a:t>
            </a:r>
            <a:endParaRPr lang="en-ZA" b="1" dirty="0">
              <a:solidFill>
                <a:srgbClr val="FF0000"/>
              </a:solidFill>
            </a:endParaRPr>
          </a:p>
        </p:txBody>
      </p:sp>
    </p:spTree>
    <p:extLst>
      <p:ext uri="{BB962C8B-B14F-4D97-AF65-F5344CB8AC3E}">
        <p14:creationId xmlns:p14="http://schemas.microsoft.com/office/powerpoint/2010/main" val="1868292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UNLAWFULNESS</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r>
              <a:rPr lang="en-ZA" sz="3600" dirty="0" smtClean="0">
                <a:latin typeface="Arial" panose="020B0604020202020204" pitchFamily="34" charset="0"/>
                <a:cs typeface="Arial" panose="020B0604020202020204" pitchFamily="34" charset="0"/>
              </a:rPr>
              <a:t>COMPLIANCE WITH DEFINITIONAL ELEMENTS NOT SUFFICIENT TO RENDER X’S ACT UNLAWFUL</a:t>
            </a:r>
          </a:p>
          <a:p>
            <a:r>
              <a:rPr lang="en-ZA" sz="3600" dirty="0" smtClean="0">
                <a:latin typeface="Arial" panose="020B0604020202020204" pitchFamily="34" charset="0"/>
                <a:cs typeface="Arial" panose="020B0604020202020204" pitchFamily="34" charset="0"/>
              </a:rPr>
              <a:t>IT MUST BE UNLAWFUL IN THE LEGAL SENSE</a:t>
            </a:r>
          </a:p>
          <a:p>
            <a:r>
              <a:rPr lang="en-ZA" sz="3600" dirty="0" smtClean="0">
                <a:latin typeface="Arial" panose="020B0604020202020204" pitchFamily="34" charset="0"/>
                <a:cs typeface="Arial" panose="020B0604020202020204" pitchFamily="34" charset="0"/>
              </a:rPr>
              <a:t>MUST BE NO GROUND OF JUSTIFICATION E.G. PRIVATE DEFENCE, NECESSITY, OFFICIAL CAPACITY ETC. WHICH X CAN RELY ON (</a:t>
            </a:r>
            <a:r>
              <a:rPr lang="en-ZA" sz="3600" dirty="0" smtClean="0">
                <a:solidFill>
                  <a:srgbClr val="FF0000"/>
                </a:solidFill>
                <a:latin typeface="Arial" panose="020B0604020202020204" pitchFamily="34" charset="0"/>
                <a:cs typeface="Arial" panose="020B0604020202020204" pitchFamily="34" charset="0"/>
              </a:rPr>
              <a:t>REVISIT GROUNDS OF JUSTIFICATION</a:t>
            </a:r>
            <a:r>
              <a:rPr lang="en-ZA" sz="3600" dirty="0" smtClean="0">
                <a:latin typeface="Arial" panose="020B0604020202020204" pitchFamily="34" charset="0"/>
                <a:cs typeface="Arial" panose="020B0604020202020204" pitchFamily="34" charset="0"/>
              </a:rPr>
              <a:t>)</a:t>
            </a:r>
            <a:endParaRPr lang="en-Z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6219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CULPABILITY</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r>
              <a:rPr lang="en-ZA" sz="3200" b="1" dirty="0" smtClean="0"/>
              <a:t>HERE WE LOOK AT X PERSONALLY/ AT HIS MIND</a:t>
            </a:r>
          </a:p>
          <a:p>
            <a:r>
              <a:rPr lang="en-ZA" sz="3200" b="1" dirty="0" smtClean="0"/>
              <a:t>CULPABILITY IS MADE UP OF  TWO SUB-REQUIREMENTS:</a:t>
            </a:r>
          </a:p>
          <a:p>
            <a:pPr algn="just"/>
            <a:r>
              <a:rPr lang="en-ZA" sz="3200" b="1" dirty="0" smtClean="0"/>
              <a:t>CRIMINAL CAPACITY (X’S MENTAL ABILITIES – ABILITY TO APPRECIATE THE WRONGFULNESS OF HIS ACT &amp; ACT ACCORDING TO THIS APPRECIATION </a:t>
            </a:r>
          </a:p>
          <a:p>
            <a:r>
              <a:rPr lang="en-ZA" sz="3200" b="1" dirty="0" smtClean="0"/>
              <a:t>INTENTION </a:t>
            </a:r>
          </a:p>
          <a:p>
            <a:pPr marL="0" indent="0">
              <a:buNone/>
            </a:pPr>
            <a:r>
              <a:rPr lang="en-ZA" sz="3200" b="1" dirty="0" smtClean="0"/>
              <a:t>OR </a:t>
            </a:r>
          </a:p>
          <a:p>
            <a:r>
              <a:rPr lang="en-ZA" sz="3200" b="1" dirty="0" smtClean="0"/>
              <a:t>NEGLIGENCE (</a:t>
            </a:r>
            <a:r>
              <a:rPr lang="en-ZA" sz="3200" b="1" dirty="0" smtClean="0">
                <a:solidFill>
                  <a:srgbClr val="FF0000"/>
                </a:solidFill>
              </a:rPr>
              <a:t>REVISIT FORMS OF CULPABILITY</a:t>
            </a:r>
            <a:r>
              <a:rPr lang="en-ZA" sz="3200" b="1" dirty="0" smtClean="0"/>
              <a:t>)</a:t>
            </a:r>
            <a:endParaRPr lang="en-ZA" sz="3200" b="1" dirty="0"/>
          </a:p>
        </p:txBody>
      </p:sp>
    </p:spTree>
    <p:extLst>
      <p:ext uri="{BB962C8B-B14F-4D97-AF65-F5344CB8AC3E}">
        <p14:creationId xmlns:p14="http://schemas.microsoft.com/office/powerpoint/2010/main" val="2844478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Grounds of Justification (Unlawfulness)</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a:lnSpc>
                <a:spcPct val="150000"/>
              </a:lnSpc>
              <a:spcBef>
                <a:spcPts val="0"/>
              </a:spcBef>
            </a:pPr>
            <a:r>
              <a:rPr lang="en-ZA" sz="3200" b="1" dirty="0" smtClean="0">
                <a:latin typeface="Arial" panose="020B0604020202020204" pitchFamily="34" charset="0"/>
                <a:cs typeface="Arial" panose="020B0604020202020204" pitchFamily="34" charset="0"/>
              </a:rPr>
              <a:t>Private defence</a:t>
            </a:r>
          </a:p>
          <a:p>
            <a:pPr>
              <a:lnSpc>
                <a:spcPct val="150000"/>
              </a:lnSpc>
              <a:spcBef>
                <a:spcPts val="0"/>
              </a:spcBef>
            </a:pPr>
            <a:r>
              <a:rPr lang="en-ZA" sz="3200" b="1" dirty="0" smtClean="0">
                <a:latin typeface="Arial" panose="020B0604020202020204" pitchFamily="34" charset="0"/>
                <a:cs typeface="Arial" panose="020B0604020202020204" pitchFamily="34" charset="0"/>
              </a:rPr>
              <a:t>Necessity</a:t>
            </a:r>
          </a:p>
          <a:p>
            <a:pPr>
              <a:lnSpc>
                <a:spcPct val="150000"/>
              </a:lnSpc>
              <a:spcBef>
                <a:spcPts val="0"/>
              </a:spcBef>
            </a:pPr>
            <a:r>
              <a:rPr lang="en-ZA" sz="3200" b="1" dirty="0" smtClean="0">
                <a:latin typeface="Arial" panose="020B0604020202020204" pitchFamily="34" charset="0"/>
                <a:cs typeface="Arial" panose="020B0604020202020204" pitchFamily="34" charset="0"/>
              </a:rPr>
              <a:t>Consent</a:t>
            </a:r>
          </a:p>
          <a:p>
            <a:pPr>
              <a:lnSpc>
                <a:spcPct val="150000"/>
              </a:lnSpc>
              <a:spcBef>
                <a:spcPts val="0"/>
              </a:spcBef>
            </a:pPr>
            <a:r>
              <a:rPr lang="en-ZA" sz="3200" b="1" dirty="0" smtClean="0">
                <a:latin typeface="Arial" panose="020B0604020202020204" pitchFamily="34" charset="0"/>
                <a:cs typeface="Arial" panose="020B0604020202020204" pitchFamily="34" charset="0"/>
              </a:rPr>
              <a:t>Official capacity</a:t>
            </a:r>
          </a:p>
          <a:p>
            <a:pPr>
              <a:lnSpc>
                <a:spcPct val="150000"/>
              </a:lnSpc>
              <a:spcBef>
                <a:spcPts val="0"/>
              </a:spcBef>
            </a:pPr>
            <a:r>
              <a:rPr lang="en-ZA" sz="3200" b="1" dirty="0" smtClean="0">
                <a:latin typeface="Arial" panose="020B0604020202020204" pitchFamily="34" charset="0"/>
                <a:cs typeface="Arial" panose="020B0604020202020204" pitchFamily="34" charset="0"/>
              </a:rPr>
              <a:t>Obedience to orders</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2564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Private defence</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b="1" dirty="0" smtClean="0">
                <a:latin typeface="Arial" panose="020B0604020202020204" pitchFamily="34" charset="0"/>
                <a:cs typeface="Arial" panose="020B0604020202020204" pitchFamily="34" charset="0"/>
              </a:rPr>
              <a:t>DEFINITION:</a:t>
            </a:r>
          </a:p>
          <a:p>
            <a:pPr marL="0" indent="0" algn="just">
              <a:buNone/>
            </a:pPr>
            <a:r>
              <a:rPr lang="en-US" sz="3200" b="1" dirty="0" smtClean="0">
                <a:latin typeface="Arial" panose="020B0604020202020204" pitchFamily="34" charset="0"/>
                <a:cs typeface="Arial" panose="020B0604020202020204" pitchFamily="34" charset="0"/>
              </a:rPr>
              <a:t>A </a:t>
            </a:r>
            <a:r>
              <a:rPr lang="en-US" sz="3200" b="1" dirty="0">
                <a:latin typeface="Arial" panose="020B0604020202020204" pitchFamily="34" charset="0"/>
                <a:cs typeface="Arial" panose="020B0604020202020204" pitchFamily="34" charset="0"/>
              </a:rPr>
              <a:t>person acts in private </a:t>
            </a:r>
            <a:r>
              <a:rPr lang="en-US" sz="3200" b="1" dirty="0" err="1" smtClean="0">
                <a:latin typeface="Arial" panose="020B0604020202020204" pitchFamily="34" charset="0"/>
                <a:cs typeface="Arial" panose="020B0604020202020204" pitchFamily="34" charset="0"/>
              </a:rPr>
              <a:t>defence</a:t>
            </a:r>
            <a:r>
              <a:rPr lang="en-US" sz="3200" b="1" dirty="0" smtClean="0">
                <a:latin typeface="Arial" panose="020B0604020202020204" pitchFamily="34" charset="0"/>
                <a:cs typeface="Arial" panose="020B0604020202020204" pitchFamily="34" charset="0"/>
              </a:rPr>
              <a:t> and </a:t>
            </a:r>
            <a:r>
              <a:rPr lang="en-US" sz="3200" b="1" dirty="0">
                <a:latin typeface="Arial" panose="020B0604020202020204" pitchFamily="34" charset="0"/>
                <a:cs typeface="Arial" panose="020B0604020202020204" pitchFamily="34" charset="0"/>
              </a:rPr>
              <a:t>his conduct is therefore lawful </a:t>
            </a:r>
            <a:r>
              <a:rPr lang="en-US" sz="3200" b="1" dirty="0" smtClean="0">
                <a:latin typeface="Arial" panose="020B0604020202020204" pitchFamily="34" charset="0"/>
                <a:cs typeface="Arial" panose="020B0604020202020204" pitchFamily="34" charset="0"/>
              </a:rPr>
              <a:t>if </a:t>
            </a:r>
            <a:r>
              <a:rPr lang="en-US" sz="3200" b="1" dirty="0">
                <a:latin typeface="Arial" panose="020B0604020202020204" pitchFamily="34" charset="0"/>
                <a:cs typeface="Arial" panose="020B0604020202020204" pitchFamily="34" charset="0"/>
              </a:rPr>
              <a:t>he </a:t>
            </a:r>
            <a:r>
              <a:rPr lang="en-US" sz="3200" b="1" dirty="0" smtClean="0">
                <a:latin typeface="Arial" panose="020B0604020202020204" pitchFamily="34" charset="0"/>
                <a:cs typeface="Arial" panose="020B0604020202020204" pitchFamily="34" charset="0"/>
              </a:rPr>
              <a:t>uses force </a:t>
            </a:r>
            <a:r>
              <a:rPr lang="en-US" sz="3200" b="1" dirty="0">
                <a:latin typeface="Arial" panose="020B0604020202020204" pitchFamily="34" charset="0"/>
                <a:cs typeface="Arial" panose="020B0604020202020204" pitchFamily="34" charset="0"/>
              </a:rPr>
              <a:t>to repel an unlawful attack that has already commenced, or that </a:t>
            </a:r>
            <a:r>
              <a:rPr lang="en-US" sz="3200" b="1" dirty="0" smtClean="0">
                <a:latin typeface="Arial" panose="020B0604020202020204" pitchFamily="34" charset="0"/>
                <a:cs typeface="Arial" panose="020B0604020202020204" pitchFamily="34" charset="0"/>
              </a:rPr>
              <a:t>immediately threatens </a:t>
            </a:r>
            <a:r>
              <a:rPr lang="en-US" sz="3200" b="1" dirty="0">
                <a:latin typeface="Arial" panose="020B0604020202020204" pitchFamily="34" charset="0"/>
                <a:cs typeface="Arial" panose="020B0604020202020204" pitchFamily="34" charset="0"/>
              </a:rPr>
              <a:t>his or somebody else’s life, bodily integrity, property or other </a:t>
            </a:r>
            <a:r>
              <a:rPr lang="en-US" sz="3200" b="1" dirty="0" smtClean="0">
                <a:latin typeface="Arial" panose="020B0604020202020204" pitchFamily="34" charset="0"/>
                <a:cs typeface="Arial" panose="020B0604020202020204" pitchFamily="34" charset="0"/>
              </a:rPr>
              <a:t>interest that </a:t>
            </a:r>
            <a:r>
              <a:rPr lang="en-US" sz="3200" b="1" dirty="0">
                <a:latin typeface="Arial" panose="020B0604020202020204" pitchFamily="34" charset="0"/>
                <a:cs typeface="Arial" panose="020B0604020202020204" pitchFamily="34" charset="0"/>
              </a:rPr>
              <a:t>ought to be protected by the law, provided the defensive action is </a:t>
            </a:r>
            <a:r>
              <a:rPr lang="en-US" sz="3200" b="1" dirty="0" smtClean="0">
                <a:latin typeface="Arial" panose="020B0604020202020204" pitchFamily="34" charset="0"/>
                <a:cs typeface="Arial" panose="020B0604020202020204" pitchFamily="34" charset="0"/>
              </a:rPr>
              <a:t>necessary to </a:t>
            </a:r>
            <a:r>
              <a:rPr lang="en-US" sz="3200" b="1" dirty="0">
                <a:latin typeface="Arial" panose="020B0604020202020204" pitchFamily="34" charset="0"/>
                <a:cs typeface="Arial" panose="020B0604020202020204" pitchFamily="34" charset="0"/>
              </a:rPr>
              <a:t>protect the threatened interest, is directed against the attacker, and is no </a:t>
            </a:r>
            <a:r>
              <a:rPr lang="en-US" sz="3200" b="1" dirty="0" smtClean="0">
                <a:latin typeface="Arial" panose="020B0604020202020204" pitchFamily="34" charset="0"/>
                <a:cs typeface="Arial" panose="020B0604020202020204" pitchFamily="34" charset="0"/>
              </a:rPr>
              <a:t>more harmful </a:t>
            </a:r>
            <a:r>
              <a:rPr lang="en-US" sz="3200" b="1" dirty="0">
                <a:latin typeface="Arial" panose="020B0604020202020204" pitchFamily="34" charset="0"/>
                <a:cs typeface="Arial" panose="020B0604020202020204" pitchFamily="34" charset="0"/>
              </a:rPr>
              <a:t>than is necessary to ward off the attack.</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485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Private </a:t>
            </a:r>
            <a:r>
              <a:rPr lang="en-ZA" b="1" dirty="0" smtClean="0">
                <a:latin typeface="Arial" panose="020B0604020202020204" pitchFamily="34" charset="0"/>
                <a:cs typeface="Arial" panose="020B0604020202020204" pitchFamily="34" charset="0"/>
              </a:rPr>
              <a:t>defence (continued)</a:t>
            </a:r>
            <a:endParaRPr lang="en-ZA" dirty="0"/>
          </a:p>
        </p:txBody>
      </p:sp>
      <p:sp>
        <p:nvSpPr>
          <p:cNvPr id="3" name="Content Placeholder 2"/>
          <p:cNvSpPr>
            <a:spLocks noGrp="1"/>
          </p:cNvSpPr>
          <p:nvPr>
            <p:ph idx="1"/>
          </p:nvPr>
        </p:nvSpPr>
        <p:spPr>
          <a:xfrm>
            <a:off x="409303" y="1463040"/>
            <a:ext cx="11443063" cy="4713923"/>
          </a:xfrm>
        </p:spPr>
        <p:txBody>
          <a:bodyPr>
            <a:noAutofit/>
          </a:bodyPr>
          <a:lstStyle/>
          <a:p>
            <a:pPr marL="0" indent="0">
              <a:lnSpc>
                <a:spcPct val="100000"/>
              </a:lnSpc>
              <a:spcBef>
                <a:spcPts val="0"/>
              </a:spcBef>
              <a:buNone/>
            </a:pPr>
            <a:r>
              <a:rPr lang="en-ZA" sz="2400" b="1" dirty="0">
                <a:cs typeface="Arial" panose="020B0604020202020204" pitchFamily="34" charset="0"/>
              </a:rPr>
              <a:t>(1</a:t>
            </a:r>
            <a:r>
              <a:rPr lang="en-ZA" b="1" dirty="0">
                <a:cs typeface="Arial" panose="020B0604020202020204" pitchFamily="34" charset="0"/>
              </a:rPr>
              <a:t>) Requirements of attack</a:t>
            </a:r>
          </a:p>
          <a:p>
            <a:pPr>
              <a:lnSpc>
                <a:spcPct val="100000"/>
              </a:lnSpc>
              <a:spcBef>
                <a:spcPts val="0"/>
              </a:spcBef>
            </a:pPr>
            <a:r>
              <a:rPr lang="en-ZA" dirty="0">
                <a:cs typeface="Arial" panose="020B0604020202020204" pitchFamily="34" charset="0"/>
              </a:rPr>
              <a:t>The attack</a:t>
            </a:r>
          </a:p>
          <a:p>
            <a:pPr>
              <a:lnSpc>
                <a:spcPct val="100000"/>
              </a:lnSpc>
              <a:spcBef>
                <a:spcPts val="0"/>
              </a:spcBef>
            </a:pPr>
            <a:r>
              <a:rPr lang="en-ZA" dirty="0">
                <a:cs typeface="Arial" panose="020B0604020202020204" pitchFamily="34" charset="0"/>
              </a:rPr>
              <a:t>(a) must be </a:t>
            </a:r>
            <a:r>
              <a:rPr lang="en-ZA" b="1" dirty="0">
                <a:cs typeface="Arial" panose="020B0604020202020204" pitchFamily="34" charset="0"/>
              </a:rPr>
              <a:t>unlawful</a:t>
            </a:r>
          </a:p>
          <a:p>
            <a:pPr>
              <a:lnSpc>
                <a:spcPct val="100000"/>
              </a:lnSpc>
              <a:spcBef>
                <a:spcPts val="0"/>
              </a:spcBef>
            </a:pPr>
            <a:r>
              <a:rPr lang="en-US" dirty="0">
                <a:cs typeface="Arial" panose="020B0604020202020204" pitchFamily="34" charset="0"/>
              </a:rPr>
              <a:t>(b) must be </a:t>
            </a:r>
            <a:r>
              <a:rPr lang="en-US" b="1" dirty="0">
                <a:cs typeface="Arial" panose="020B0604020202020204" pitchFamily="34" charset="0"/>
              </a:rPr>
              <a:t>against interests that ought to be protected</a:t>
            </a:r>
          </a:p>
          <a:p>
            <a:pPr>
              <a:lnSpc>
                <a:spcPct val="100000"/>
              </a:lnSpc>
              <a:spcBef>
                <a:spcPts val="0"/>
              </a:spcBef>
            </a:pPr>
            <a:r>
              <a:rPr lang="en-US" dirty="0">
                <a:cs typeface="Arial" panose="020B0604020202020204" pitchFamily="34" charset="0"/>
              </a:rPr>
              <a:t>(c) must be </a:t>
            </a:r>
            <a:r>
              <a:rPr lang="en-US" b="1" dirty="0">
                <a:cs typeface="Arial" panose="020B0604020202020204" pitchFamily="34" charset="0"/>
              </a:rPr>
              <a:t>threatening, </a:t>
            </a:r>
            <a:r>
              <a:rPr lang="en-US" dirty="0">
                <a:cs typeface="Arial" panose="020B0604020202020204" pitchFamily="34" charset="0"/>
              </a:rPr>
              <a:t>but not yet completed</a:t>
            </a:r>
          </a:p>
          <a:p>
            <a:pPr marL="0" indent="0">
              <a:lnSpc>
                <a:spcPct val="100000"/>
              </a:lnSpc>
              <a:spcBef>
                <a:spcPts val="0"/>
              </a:spcBef>
              <a:buNone/>
            </a:pPr>
            <a:r>
              <a:rPr lang="en-ZA" b="1" dirty="0">
                <a:cs typeface="Arial" panose="020B0604020202020204" pitchFamily="34" charset="0"/>
              </a:rPr>
              <a:t>(2) Requirements of defence</a:t>
            </a:r>
          </a:p>
          <a:p>
            <a:pPr>
              <a:lnSpc>
                <a:spcPct val="100000"/>
              </a:lnSpc>
              <a:spcBef>
                <a:spcPts val="0"/>
              </a:spcBef>
            </a:pPr>
            <a:r>
              <a:rPr lang="en-ZA" dirty="0">
                <a:cs typeface="Arial" panose="020B0604020202020204" pitchFamily="34" charset="0"/>
              </a:rPr>
              <a:t>The defensive action</a:t>
            </a:r>
          </a:p>
          <a:p>
            <a:pPr>
              <a:lnSpc>
                <a:spcPct val="100000"/>
              </a:lnSpc>
              <a:spcBef>
                <a:spcPts val="0"/>
              </a:spcBef>
            </a:pPr>
            <a:r>
              <a:rPr lang="en-US" dirty="0">
                <a:cs typeface="Arial" panose="020B0604020202020204" pitchFamily="34" charset="0"/>
              </a:rPr>
              <a:t>(a) must be directed </a:t>
            </a:r>
            <a:r>
              <a:rPr lang="en-US" b="1" dirty="0">
                <a:cs typeface="Arial" panose="020B0604020202020204" pitchFamily="34" charset="0"/>
              </a:rPr>
              <a:t>against the attacker</a:t>
            </a:r>
          </a:p>
          <a:p>
            <a:pPr>
              <a:lnSpc>
                <a:spcPct val="100000"/>
              </a:lnSpc>
              <a:spcBef>
                <a:spcPts val="0"/>
              </a:spcBef>
            </a:pPr>
            <a:r>
              <a:rPr lang="en-ZA" dirty="0">
                <a:cs typeface="Arial" panose="020B0604020202020204" pitchFamily="34" charset="0"/>
              </a:rPr>
              <a:t>(b) must be </a:t>
            </a:r>
            <a:r>
              <a:rPr lang="en-ZA" b="1" dirty="0">
                <a:cs typeface="Arial" panose="020B0604020202020204" pitchFamily="34" charset="0"/>
              </a:rPr>
              <a:t>necessary</a:t>
            </a:r>
          </a:p>
          <a:p>
            <a:pPr>
              <a:lnSpc>
                <a:spcPct val="100000"/>
              </a:lnSpc>
              <a:spcBef>
                <a:spcPts val="0"/>
              </a:spcBef>
            </a:pPr>
            <a:r>
              <a:rPr lang="en-US" dirty="0">
                <a:cs typeface="Arial" panose="020B0604020202020204" pitchFamily="34" charset="0"/>
              </a:rPr>
              <a:t>(c) must stand in </a:t>
            </a:r>
            <a:r>
              <a:rPr lang="en-US" b="1" dirty="0">
                <a:cs typeface="Arial" panose="020B0604020202020204" pitchFamily="34" charset="0"/>
              </a:rPr>
              <a:t>a reasonable relationship to the attack</a:t>
            </a:r>
          </a:p>
          <a:p>
            <a:pPr>
              <a:lnSpc>
                <a:spcPct val="100000"/>
              </a:lnSpc>
              <a:spcBef>
                <a:spcPts val="0"/>
              </a:spcBef>
            </a:pPr>
            <a:r>
              <a:rPr lang="en-ZA" dirty="0">
                <a:cs typeface="Arial" panose="020B0604020202020204" pitchFamily="34" charset="0"/>
              </a:rPr>
              <a:t>(d) must </a:t>
            </a:r>
            <a:r>
              <a:rPr lang="en-ZA" dirty="0" smtClean="0">
                <a:cs typeface="Arial" panose="020B0604020202020204" pitchFamily="34" charset="0"/>
              </a:rPr>
              <a:t>be reasonable</a:t>
            </a:r>
            <a:endParaRPr lang="en-ZA" dirty="0">
              <a:cs typeface="Arial" panose="020B0604020202020204" pitchFamily="34" charset="0"/>
            </a:endParaRPr>
          </a:p>
        </p:txBody>
      </p:sp>
    </p:spTree>
    <p:extLst>
      <p:ext uri="{BB962C8B-B14F-4D97-AF65-F5344CB8AC3E}">
        <p14:creationId xmlns:p14="http://schemas.microsoft.com/office/powerpoint/2010/main" val="3092416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Private defence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ZA" sz="4400" b="1" dirty="0" smtClean="0">
                <a:solidFill>
                  <a:srgbClr val="FF0000"/>
                </a:solidFill>
                <a:cs typeface="Arial" panose="020B0604020202020204" pitchFamily="34" charset="0"/>
              </a:rPr>
              <a:t>Q</a:t>
            </a:r>
            <a:r>
              <a:rPr lang="en-ZA" sz="4400" dirty="0" smtClean="0">
                <a:solidFill>
                  <a:srgbClr val="FF0000"/>
                </a:solidFill>
                <a:cs typeface="Arial" panose="020B0604020202020204" pitchFamily="34" charset="0"/>
              </a:rPr>
              <a:t>:</a:t>
            </a:r>
            <a:r>
              <a:rPr lang="en-ZA" sz="4400" b="1" u="sng" dirty="0">
                <a:solidFill>
                  <a:srgbClr val="FF0000"/>
                </a:solidFill>
                <a:cs typeface="Arial" panose="020B0604020202020204" pitchFamily="34" charset="0"/>
              </a:rPr>
              <a:t>State the requirements with which the attack as well as the act of defence must comply in order to form the basis of a successful plea of private defence. In your answer you only have to </a:t>
            </a:r>
            <a:r>
              <a:rPr lang="en-ZA" sz="4400" b="1" i="1" u="sng" dirty="0">
                <a:solidFill>
                  <a:srgbClr val="FF0000"/>
                </a:solidFill>
                <a:cs typeface="Arial" panose="020B0604020202020204" pitchFamily="34" charset="0"/>
              </a:rPr>
              <a:t>list</a:t>
            </a:r>
            <a:r>
              <a:rPr lang="en-ZA" sz="4400" b="1" u="sng" dirty="0">
                <a:solidFill>
                  <a:srgbClr val="FF0000"/>
                </a:solidFill>
                <a:cs typeface="Arial" panose="020B0604020202020204" pitchFamily="34" charset="0"/>
              </a:rPr>
              <a:t> the requirements of the attack and the defence, not discuss them</a:t>
            </a:r>
            <a:r>
              <a:rPr lang="en-ZA" sz="4400" b="1" dirty="0" smtClean="0">
                <a:solidFill>
                  <a:srgbClr val="FF0000"/>
                </a:solidFill>
                <a:cs typeface="Arial" panose="020B0604020202020204" pitchFamily="34" charset="0"/>
              </a:rPr>
              <a:t>.</a:t>
            </a:r>
            <a:r>
              <a:rPr lang="en-ZA" sz="4400" b="1" dirty="0" smtClean="0"/>
              <a:t>	</a:t>
            </a:r>
            <a:r>
              <a:rPr lang="en-ZA" sz="4000" b="1" dirty="0" smtClean="0"/>
              <a:t>		</a:t>
            </a:r>
            <a:r>
              <a:rPr lang="en-ZA" sz="4000" b="1" dirty="0" smtClean="0">
                <a:solidFill>
                  <a:srgbClr val="FF0000"/>
                </a:solidFill>
              </a:rPr>
              <a:t>[</a:t>
            </a:r>
            <a:r>
              <a:rPr lang="en-ZA" sz="4000" b="1" dirty="0">
                <a:solidFill>
                  <a:srgbClr val="FF0000"/>
                </a:solidFill>
              </a:rPr>
              <a:t>7]</a:t>
            </a:r>
            <a:endParaRPr lang="en-ZA" sz="4000" dirty="0">
              <a:solidFill>
                <a:srgbClr val="FF0000"/>
              </a:solidFill>
            </a:endParaRPr>
          </a:p>
          <a:p>
            <a:endParaRPr lang="en-ZA" sz="4000" dirty="0"/>
          </a:p>
        </p:txBody>
      </p:sp>
    </p:spTree>
    <p:extLst>
      <p:ext uri="{BB962C8B-B14F-4D97-AF65-F5344CB8AC3E}">
        <p14:creationId xmlns:p14="http://schemas.microsoft.com/office/powerpoint/2010/main" val="1807677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Private defence (continued)</a:t>
            </a:r>
            <a:endParaRPr lang="en-ZA" dirty="0"/>
          </a:p>
        </p:txBody>
      </p:sp>
      <p:sp>
        <p:nvSpPr>
          <p:cNvPr id="3" name="Content Placeholder 2"/>
          <p:cNvSpPr>
            <a:spLocks noGrp="1"/>
          </p:cNvSpPr>
          <p:nvPr>
            <p:ph idx="1"/>
          </p:nvPr>
        </p:nvSpPr>
        <p:spPr/>
        <p:txBody>
          <a:bodyPr>
            <a:normAutofit fontScale="85000" lnSpcReduction="20000"/>
          </a:bodyPr>
          <a:lstStyle/>
          <a:p>
            <a:pPr marL="0" indent="0">
              <a:buNone/>
            </a:pPr>
            <a:r>
              <a:rPr lang="en-ZA" b="1" dirty="0" smtClean="0">
                <a:solidFill>
                  <a:srgbClr val="FF0000"/>
                </a:solidFill>
                <a:cs typeface="Arial" panose="020B0604020202020204" pitchFamily="34" charset="0"/>
              </a:rPr>
              <a:t>NB: YOU  ONLY HAD TO LIST THE REQUIREMENTS!!!</a:t>
            </a:r>
          </a:p>
          <a:p>
            <a:pPr marL="0" indent="0">
              <a:buNone/>
            </a:pPr>
            <a:r>
              <a:rPr lang="en-ZA" sz="2600" b="1" dirty="0" smtClean="0">
                <a:solidFill>
                  <a:srgbClr val="FF0000"/>
                </a:solidFill>
                <a:cs typeface="Arial" panose="020B0604020202020204" pitchFamily="34" charset="0"/>
              </a:rPr>
              <a:t>(</a:t>
            </a:r>
            <a:r>
              <a:rPr lang="en-ZA" sz="2600" b="1" dirty="0">
                <a:solidFill>
                  <a:srgbClr val="FF0000"/>
                </a:solidFill>
                <a:cs typeface="Arial" panose="020B0604020202020204" pitchFamily="34" charset="0"/>
              </a:rPr>
              <a:t>1) Requirements of attack</a:t>
            </a:r>
          </a:p>
          <a:p>
            <a:r>
              <a:rPr lang="en-ZA" sz="2600" dirty="0">
                <a:solidFill>
                  <a:srgbClr val="FF0000"/>
                </a:solidFill>
                <a:cs typeface="Arial" panose="020B0604020202020204" pitchFamily="34" charset="0"/>
              </a:rPr>
              <a:t>The attack</a:t>
            </a:r>
          </a:p>
          <a:p>
            <a:r>
              <a:rPr lang="en-ZA" sz="2600" dirty="0">
                <a:solidFill>
                  <a:srgbClr val="FF0000"/>
                </a:solidFill>
                <a:cs typeface="Arial" panose="020B0604020202020204" pitchFamily="34" charset="0"/>
              </a:rPr>
              <a:t>(a) must be </a:t>
            </a:r>
            <a:r>
              <a:rPr lang="en-ZA" sz="2600" b="1" dirty="0">
                <a:solidFill>
                  <a:srgbClr val="FF0000"/>
                </a:solidFill>
                <a:cs typeface="Arial" panose="020B0604020202020204" pitchFamily="34" charset="0"/>
              </a:rPr>
              <a:t>unlawful</a:t>
            </a:r>
          </a:p>
          <a:p>
            <a:r>
              <a:rPr lang="en-US" sz="2600" dirty="0">
                <a:solidFill>
                  <a:srgbClr val="FF0000"/>
                </a:solidFill>
                <a:cs typeface="Arial" panose="020B0604020202020204" pitchFamily="34" charset="0"/>
              </a:rPr>
              <a:t>(b) must be </a:t>
            </a:r>
            <a:r>
              <a:rPr lang="en-US" sz="2600" b="1" dirty="0">
                <a:solidFill>
                  <a:srgbClr val="FF0000"/>
                </a:solidFill>
                <a:cs typeface="Arial" panose="020B0604020202020204" pitchFamily="34" charset="0"/>
              </a:rPr>
              <a:t>against interests that ought to be protected</a:t>
            </a:r>
          </a:p>
          <a:p>
            <a:r>
              <a:rPr lang="en-US" sz="2600" dirty="0">
                <a:solidFill>
                  <a:srgbClr val="FF0000"/>
                </a:solidFill>
                <a:cs typeface="Arial" panose="020B0604020202020204" pitchFamily="34" charset="0"/>
              </a:rPr>
              <a:t>(c) must be </a:t>
            </a:r>
            <a:r>
              <a:rPr lang="en-US" sz="2600" b="1" dirty="0">
                <a:solidFill>
                  <a:srgbClr val="FF0000"/>
                </a:solidFill>
                <a:cs typeface="Arial" panose="020B0604020202020204" pitchFamily="34" charset="0"/>
              </a:rPr>
              <a:t>threatening, </a:t>
            </a:r>
            <a:r>
              <a:rPr lang="en-US" sz="2600" dirty="0">
                <a:solidFill>
                  <a:srgbClr val="FF0000"/>
                </a:solidFill>
                <a:cs typeface="Arial" panose="020B0604020202020204" pitchFamily="34" charset="0"/>
              </a:rPr>
              <a:t>but not yet completed</a:t>
            </a:r>
          </a:p>
          <a:p>
            <a:pPr marL="0" indent="0">
              <a:buNone/>
            </a:pPr>
            <a:r>
              <a:rPr lang="en-ZA" sz="2600" b="1" dirty="0">
                <a:solidFill>
                  <a:srgbClr val="FF0000"/>
                </a:solidFill>
                <a:cs typeface="Arial" panose="020B0604020202020204" pitchFamily="34" charset="0"/>
              </a:rPr>
              <a:t>(2) Requirements of defence</a:t>
            </a:r>
          </a:p>
          <a:p>
            <a:r>
              <a:rPr lang="en-ZA" sz="2600" dirty="0">
                <a:solidFill>
                  <a:srgbClr val="FF0000"/>
                </a:solidFill>
                <a:cs typeface="Arial" panose="020B0604020202020204" pitchFamily="34" charset="0"/>
              </a:rPr>
              <a:t>The defensive action</a:t>
            </a:r>
          </a:p>
          <a:p>
            <a:r>
              <a:rPr lang="en-US" sz="2600" dirty="0">
                <a:solidFill>
                  <a:srgbClr val="FF0000"/>
                </a:solidFill>
                <a:cs typeface="Arial" panose="020B0604020202020204" pitchFamily="34" charset="0"/>
              </a:rPr>
              <a:t>(a) must be directed </a:t>
            </a:r>
            <a:r>
              <a:rPr lang="en-US" sz="2600" b="1" dirty="0">
                <a:solidFill>
                  <a:srgbClr val="FF0000"/>
                </a:solidFill>
                <a:cs typeface="Arial" panose="020B0604020202020204" pitchFamily="34" charset="0"/>
              </a:rPr>
              <a:t>against the attacker</a:t>
            </a:r>
          </a:p>
          <a:p>
            <a:r>
              <a:rPr lang="en-ZA" sz="2600" dirty="0">
                <a:solidFill>
                  <a:srgbClr val="FF0000"/>
                </a:solidFill>
                <a:cs typeface="Arial" panose="020B0604020202020204" pitchFamily="34" charset="0"/>
              </a:rPr>
              <a:t>(b) must be </a:t>
            </a:r>
            <a:r>
              <a:rPr lang="en-ZA" sz="2600" b="1" dirty="0">
                <a:solidFill>
                  <a:srgbClr val="FF0000"/>
                </a:solidFill>
                <a:cs typeface="Arial" panose="020B0604020202020204" pitchFamily="34" charset="0"/>
              </a:rPr>
              <a:t>necessary</a:t>
            </a:r>
          </a:p>
          <a:p>
            <a:r>
              <a:rPr lang="en-US" sz="2600" dirty="0">
                <a:solidFill>
                  <a:srgbClr val="FF0000"/>
                </a:solidFill>
                <a:cs typeface="Arial" panose="020B0604020202020204" pitchFamily="34" charset="0"/>
              </a:rPr>
              <a:t>(c) must stand in </a:t>
            </a:r>
            <a:r>
              <a:rPr lang="en-US" sz="2600" b="1" dirty="0">
                <a:solidFill>
                  <a:srgbClr val="FF0000"/>
                </a:solidFill>
                <a:cs typeface="Arial" panose="020B0604020202020204" pitchFamily="34" charset="0"/>
              </a:rPr>
              <a:t>a reasonable relationship to the attack</a:t>
            </a:r>
          </a:p>
          <a:p>
            <a:r>
              <a:rPr lang="en-ZA" sz="2600" dirty="0">
                <a:solidFill>
                  <a:srgbClr val="FF0000"/>
                </a:solidFill>
                <a:cs typeface="Arial" panose="020B0604020202020204" pitchFamily="34" charset="0"/>
              </a:rPr>
              <a:t>(d) must </a:t>
            </a:r>
            <a:r>
              <a:rPr lang="en-ZA" sz="2600" dirty="0" smtClean="0">
                <a:solidFill>
                  <a:srgbClr val="FF0000"/>
                </a:solidFill>
                <a:cs typeface="Arial" panose="020B0604020202020204" pitchFamily="34" charset="0"/>
              </a:rPr>
              <a:t>be reasonable</a:t>
            </a:r>
            <a:endParaRPr lang="en-ZA" sz="2600" dirty="0">
              <a:solidFill>
                <a:srgbClr val="FF0000"/>
              </a:solidFill>
              <a:cs typeface="Arial" panose="020B0604020202020204" pitchFamily="34" charset="0"/>
            </a:endParaRPr>
          </a:p>
          <a:p>
            <a:endParaRPr lang="en-ZA" dirty="0">
              <a:solidFill>
                <a:srgbClr val="FF0000"/>
              </a:solidFill>
              <a:cs typeface="Arial" panose="020B0604020202020204" pitchFamily="34" charset="0"/>
            </a:endParaRPr>
          </a:p>
          <a:p>
            <a:endParaRPr lang="en-ZA" dirty="0"/>
          </a:p>
        </p:txBody>
      </p:sp>
    </p:spTree>
    <p:extLst>
      <p:ext uri="{BB962C8B-B14F-4D97-AF65-F5344CB8AC3E}">
        <p14:creationId xmlns:p14="http://schemas.microsoft.com/office/powerpoint/2010/main" val="377066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Necessity</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gn="just">
              <a:buNone/>
            </a:pPr>
            <a:r>
              <a:rPr lang="en-ZA" b="1" dirty="0" smtClean="0">
                <a:latin typeface="Arial" panose="020B0604020202020204" pitchFamily="34" charset="0"/>
                <a:cs typeface="Arial" panose="020B0604020202020204" pitchFamily="34" charset="0"/>
              </a:rPr>
              <a:t>DEFINITION: </a:t>
            </a:r>
            <a:r>
              <a:rPr lang="en-US" b="1" dirty="0">
                <a:latin typeface="Arial" panose="020B0604020202020204" pitchFamily="34" charset="0"/>
                <a:cs typeface="Arial" panose="020B0604020202020204" pitchFamily="34" charset="0"/>
              </a:rPr>
              <a:t>A person acts out of </a:t>
            </a:r>
            <a:r>
              <a:rPr lang="en-US" b="1" dirty="0" smtClean="0">
                <a:latin typeface="Arial" panose="020B0604020202020204" pitchFamily="34" charset="0"/>
                <a:cs typeface="Arial" panose="020B0604020202020204" pitchFamily="34" charset="0"/>
              </a:rPr>
              <a:t>necessity </a:t>
            </a:r>
            <a:r>
              <a:rPr lang="en-US" b="1" dirty="0">
                <a:latin typeface="Arial" panose="020B0604020202020204" pitchFamily="34" charset="0"/>
                <a:cs typeface="Arial" panose="020B0604020202020204" pitchFamily="34" charset="0"/>
              </a:rPr>
              <a:t>and her conduct is therefore lawful </a:t>
            </a:r>
            <a:r>
              <a:rPr lang="en-US" b="1" dirty="0" smtClean="0">
                <a:latin typeface="Arial" panose="020B0604020202020204" pitchFamily="34" charset="0"/>
                <a:cs typeface="Arial" panose="020B0604020202020204" pitchFamily="34" charset="0"/>
              </a:rPr>
              <a:t>if </a:t>
            </a:r>
            <a:r>
              <a:rPr lang="en-US" b="1" dirty="0">
                <a:latin typeface="Arial" panose="020B0604020202020204" pitchFamily="34" charset="0"/>
                <a:cs typeface="Arial" panose="020B0604020202020204" pitchFamily="34" charset="0"/>
              </a:rPr>
              <a:t>she </a:t>
            </a:r>
            <a:r>
              <a:rPr lang="en-US" b="1" dirty="0" smtClean="0">
                <a:latin typeface="Arial" panose="020B0604020202020204" pitchFamily="34" charset="0"/>
                <a:cs typeface="Arial" panose="020B0604020202020204" pitchFamily="34" charset="0"/>
              </a:rPr>
              <a:t>acts in </a:t>
            </a:r>
            <a:r>
              <a:rPr lang="en-US" b="1" dirty="0">
                <a:latin typeface="Arial" panose="020B0604020202020204" pitchFamily="34" charset="0"/>
                <a:cs typeface="Arial" panose="020B0604020202020204" pitchFamily="34" charset="0"/>
              </a:rPr>
              <a:t>the protection of her own or somebody else’s life, physical integrity, </a:t>
            </a:r>
            <a:r>
              <a:rPr lang="en-US" b="1" dirty="0" smtClean="0">
                <a:latin typeface="Arial" panose="020B0604020202020204" pitchFamily="34" charset="0"/>
                <a:cs typeface="Arial" panose="020B0604020202020204" pitchFamily="34" charset="0"/>
              </a:rPr>
              <a:t>property, or </a:t>
            </a:r>
            <a:r>
              <a:rPr lang="en-US" b="1" dirty="0">
                <a:latin typeface="Arial" panose="020B0604020202020204" pitchFamily="34" charset="0"/>
                <a:cs typeface="Arial" panose="020B0604020202020204" pitchFamily="34" charset="0"/>
              </a:rPr>
              <a:t>other legally </a:t>
            </a:r>
            <a:r>
              <a:rPr lang="en-US" b="1" dirty="0" err="1">
                <a:latin typeface="Arial" panose="020B0604020202020204" pitchFamily="34" charset="0"/>
                <a:cs typeface="Arial" panose="020B0604020202020204" pitchFamily="34" charset="0"/>
              </a:rPr>
              <a:t>recognised</a:t>
            </a:r>
            <a:r>
              <a:rPr lang="en-US" b="1" dirty="0">
                <a:latin typeface="Arial" panose="020B0604020202020204" pitchFamily="34" charset="0"/>
                <a:cs typeface="Arial" panose="020B0604020202020204" pitchFamily="34" charset="0"/>
              </a:rPr>
              <a:t> interest that is endangered by a threat of harm that </a:t>
            </a:r>
            <a:r>
              <a:rPr lang="en-US" b="1" dirty="0" smtClean="0">
                <a:latin typeface="Arial" panose="020B0604020202020204" pitchFamily="34" charset="0"/>
                <a:cs typeface="Arial" panose="020B0604020202020204" pitchFamily="34" charset="0"/>
              </a:rPr>
              <a:t>has already </a:t>
            </a:r>
            <a:r>
              <a:rPr lang="en-US" b="1" dirty="0">
                <a:latin typeface="Arial" panose="020B0604020202020204" pitchFamily="34" charset="0"/>
                <a:cs typeface="Arial" panose="020B0604020202020204" pitchFamily="34" charset="0"/>
              </a:rPr>
              <a:t>begun or is immediately threatening and cannot be averted in any </a:t>
            </a:r>
            <a:r>
              <a:rPr lang="en-US" b="1" dirty="0" smtClean="0">
                <a:latin typeface="Arial" panose="020B0604020202020204" pitchFamily="34" charset="0"/>
                <a:cs typeface="Arial" panose="020B0604020202020204" pitchFamily="34" charset="0"/>
              </a:rPr>
              <a:t>other way. Provided </a:t>
            </a:r>
            <a:r>
              <a:rPr lang="en-US" b="1" dirty="0">
                <a:latin typeface="Arial" panose="020B0604020202020204" pitchFamily="34" charset="0"/>
                <a:cs typeface="Arial" panose="020B0604020202020204" pitchFamily="34" charset="0"/>
              </a:rPr>
              <a:t>that the person who relies on the necessity is not legally </a:t>
            </a:r>
            <a:r>
              <a:rPr lang="en-US" b="1" dirty="0" smtClean="0">
                <a:latin typeface="Arial" panose="020B0604020202020204" pitchFamily="34" charset="0"/>
                <a:cs typeface="Arial" panose="020B0604020202020204" pitchFamily="34" charset="0"/>
              </a:rPr>
              <a:t>compelled to </a:t>
            </a:r>
            <a:r>
              <a:rPr lang="en-US" b="1" dirty="0">
                <a:latin typeface="Arial" panose="020B0604020202020204" pitchFamily="34" charset="0"/>
                <a:cs typeface="Arial" panose="020B0604020202020204" pitchFamily="34" charset="0"/>
              </a:rPr>
              <a:t>endure the danger, and the interest protected by the act of </a:t>
            </a:r>
            <a:r>
              <a:rPr lang="en-US" b="1" dirty="0" err="1">
                <a:latin typeface="Arial" panose="020B0604020202020204" pitchFamily="34" charset="0"/>
                <a:cs typeface="Arial" panose="020B0604020202020204" pitchFamily="34" charset="0"/>
              </a:rPr>
              <a:t>defence</a:t>
            </a:r>
            <a:r>
              <a:rPr lang="en-US" b="1" dirty="0">
                <a:latin typeface="Arial" panose="020B0604020202020204" pitchFamily="34" charset="0"/>
                <a:cs typeface="Arial" panose="020B0604020202020204" pitchFamily="34" charset="0"/>
              </a:rPr>
              <a:t> is not </a:t>
            </a:r>
            <a:r>
              <a:rPr lang="en-US" b="1" dirty="0" smtClean="0">
                <a:latin typeface="Arial" panose="020B0604020202020204" pitchFamily="34" charset="0"/>
                <a:cs typeface="Arial" panose="020B0604020202020204" pitchFamily="34" charset="0"/>
              </a:rPr>
              <a:t>out of </a:t>
            </a:r>
            <a:r>
              <a:rPr lang="en-US" b="1" dirty="0">
                <a:latin typeface="Arial" panose="020B0604020202020204" pitchFamily="34" charset="0"/>
                <a:cs typeface="Arial" panose="020B0604020202020204" pitchFamily="34" charset="0"/>
              </a:rPr>
              <a:t>proportion to the interest threatened by such an act.</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504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Necessity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b="1" dirty="0">
                <a:latin typeface="Arial" panose="020B0604020202020204" pitchFamily="34" charset="0"/>
                <a:cs typeface="Arial" panose="020B0604020202020204" pitchFamily="34" charset="0"/>
              </a:rPr>
              <a:t>Requirements for a plea of necessity</a:t>
            </a:r>
          </a:p>
          <a:p>
            <a:pPr marL="0" indent="0" algn="just">
              <a:buNone/>
            </a:pPr>
            <a:r>
              <a:rPr lang="en-ZA" b="1" dirty="0">
                <a:latin typeface="Arial" panose="020B0604020202020204" pitchFamily="34" charset="0"/>
                <a:cs typeface="Arial" panose="020B0604020202020204" pitchFamily="34" charset="0"/>
              </a:rPr>
              <a:t>(1) legal interest threatened</a:t>
            </a:r>
          </a:p>
          <a:p>
            <a:pPr marL="0" indent="0" algn="just">
              <a:buNone/>
            </a:pPr>
            <a:r>
              <a:rPr lang="en-US" b="1" dirty="0">
                <a:latin typeface="Arial" panose="020B0604020202020204" pitchFamily="34" charset="0"/>
                <a:cs typeface="Arial" panose="020B0604020202020204" pitchFamily="34" charset="0"/>
              </a:rPr>
              <a:t>(2) may also protect another</a:t>
            </a:r>
          </a:p>
          <a:p>
            <a:pPr marL="0" indent="0" algn="just">
              <a:buNone/>
            </a:pPr>
            <a:r>
              <a:rPr lang="en-US" b="1" dirty="0">
                <a:latin typeface="Arial" panose="020B0604020202020204" pitchFamily="34" charset="0"/>
                <a:cs typeface="Arial" panose="020B0604020202020204" pitchFamily="34" charset="0"/>
              </a:rPr>
              <a:t>(3) emergency already begun but not yet terminated</a:t>
            </a:r>
          </a:p>
          <a:p>
            <a:pPr marL="0" indent="0" algn="just">
              <a:buNone/>
            </a:pPr>
            <a:r>
              <a:rPr lang="en-US" b="1" dirty="0">
                <a:latin typeface="Arial" panose="020B0604020202020204" pitchFamily="34" charset="0"/>
                <a:cs typeface="Arial" panose="020B0604020202020204" pitchFamily="34" charset="0"/>
              </a:rPr>
              <a:t>(4) may rely on necessity even if personally responsible for emergency</a:t>
            </a:r>
          </a:p>
          <a:p>
            <a:pPr marL="0" indent="0" algn="just">
              <a:buNone/>
            </a:pPr>
            <a:r>
              <a:rPr lang="en-US" b="1" dirty="0">
                <a:latin typeface="Arial" panose="020B0604020202020204" pitchFamily="34" charset="0"/>
                <a:cs typeface="Arial" panose="020B0604020202020204" pitchFamily="34" charset="0"/>
              </a:rPr>
              <a:t>(5) not legally compelled to endure danger</a:t>
            </a:r>
          </a:p>
          <a:p>
            <a:pPr marL="0" indent="0" algn="just">
              <a:buNone/>
            </a:pPr>
            <a:r>
              <a:rPr lang="en-US" b="1" dirty="0">
                <a:latin typeface="Arial" panose="020B0604020202020204" pitchFamily="34" charset="0"/>
                <a:cs typeface="Arial" panose="020B0604020202020204" pitchFamily="34" charset="0"/>
              </a:rPr>
              <a:t>(6) only way to avert danger</a:t>
            </a:r>
          </a:p>
          <a:p>
            <a:pPr marL="0" indent="0" algn="just">
              <a:buNone/>
            </a:pPr>
            <a:r>
              <a:rPr lang="en-US" b="1" dirty="0">
                <a:latin typeface="Arial" panose="020B0604020202020204" pitchFamily="34" charset="0"/>
                <a:cs typeface="Arial" panose="020B0604020202020204" pitchFamily="34" charset="0"/>
              </a:rPr>
              <a:t>(7) conscious of fact that emergency exists</a:t>
            </a:r>
          </a:p>
          <a:p>
            <a:pPr marL="0" indent="0" algn="just">
              <a:buNone/>
            </a:pPr>
            <a:r>
              <a:rPr lang="en-US" b="1" dirty="0">
                <a:latin typeface="Arial" panose="020B0604020202020204" pitchFamily="34" charset="0"/>
                <a:cs typeface="Arial" panose="020B0604020202020204" pitchFamily="34" charset="0"/>
              </a:rPr>
              <a:t>(8) not more harm caused than necessary</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3857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Necessity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r>
              <a:rPr lang="en-ZA" sz="3200" b="1" u="sng" dirty="0" smtClean="0">
                <a:solidFill>
                  <a:srgbClr val="FF0000"/>
                </a:solidFill>
                <a:latin typeface="Arial" panose="020B0604020202020204" pitchFamily="34" charset="0"/>
                <a:cs typeface="Arial" panose="020B0604020202020204" pitchFamily="34" charset="0"/>
              </a:rPr>
              <a:t>Q: X </a:t>
            </a:r>
            <a:r>
              <a:rPr lang="en-ZA" sz="3200" b="1" u="sng" dirty="0">
                <a:solidFill>
                  <a:srgbClr val="FF0000"/>
                </a:solidFill>
                <a:latin typeface="Arial" panose="020B0604020202020204" pitchFamily="34" charset="0"/>
                <a:cs typeface="Arial" panose="020B0604020202020204" pitchFamily="34" charset="0"/>
              </a:rPr>
              <a:t>is walking home on an extremely hot afternoon. He notices a child locked in a car. The child is clearly suffocating from the intense heat. X breaks open the car window and pulls the child out of the car. A few days later the owner of the car lays a charge of damage to property against X. Which ground of justification can X rely on? Discuss in detail with reference to the requirements of this ground of justification.</a:t>
            </a:r>
            <a:r>
              <a:rPr lang="en-ZA" sz="3200" b="1" dirty="0">
                <a:solidFill>
                  <a:srgbClr val="FF0000"/>
                </a:solidFill>
                <a:latin typeface="Arial" panose="020B0604020202020204" pitchFamily="34" charset="0"/>
                <a:cs typeface="Arial" panose="020B0604020202020204" pitchFamily="34" charset="0"/>
              </a:rPr>
              <a:t>		[10]</a:t>
            </a:r>
          </a:p>
          <a:p>
            <a:endParaRPr lang="en-ZA" dirty="0"/>
          </a:p>
        </p:txBody>
      </p:sp>
    </p:spTree>
    <p:extLst>
      <p:ext uri="{BB962C8B-B14F-4D97-AF65-F5344CB8AC3E}">
        <p14:creationId xmlns:p14="http://schemas.microsoft.com/office/powerpoint/2010/main" val="512845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Autofit/>
          </a:bodyPr>
          <a:lstStyle/>
          <a:p>
            <a:pPr algn="just"/>
            <a:r>
              <a:rPr lang="en-ZA" dirty="0">
                <a:solidFill>
                  <a:srgbClr val="FF0000"/>
                </a:solidFill>
                <a:latin typeface="Arial" panose="020B0604020202020204" pitchFamily="34" charset="0"/>
                <a:cs typeface="Arial" panose="020B0604020202020204" pitchFamily="34" charset="0"/>
              </a:rPr>
              <a:t>X can rely on the ground of justification known as necessity </a:t>
            </a:r>
            <a:r>
              <a:rPr lang="en-ZA" b="1" dirty="0">
                <a:solidFill>
                  <a:srgbClr val="FF0000"/>
                </a:solidFill>
                <a:latin typeface="Arial" panose="020B0604020202020204" pitchFamily="34" charset="0"/>
                <a:cs typeface="Arial" panose="020B0604020202020204" pitchFamily="34" charset="0"/>
              </a:rPr>
              <a:t>(1)</a:t>
            </a:r>
            <a:r>
              <a:rPr lang="en-ZA" dirty="0">
                <a:solidFill>
                  <a:srgbClr val="FF0000"/>
                </a:solidFill>
                <a:latin typeface="Arial" panose="020B0604020202020204" pitchFamily="34" charset="0"/>
                <a:cs typeface="Arial" panose="020B0604020202020204" pitchFamily="34" charset="0"/>
              </a:rPr>
              <a:t>. A person acts out of necessity if he acts in the protection of his own or somebody else’s life, physical integrity,  property or other legally recognised interest which is endangered by a threat of harm which has already begun or is immediately threatening and which cannot be averted in any other way; provided that the person who relies on the necessity is not legally compelled to endure the danger, and the interest protected by the act of defence is not out of proportion to the interest threatened by such an act. </a:t>
            </a:r>
            <a:r>
              <a:rPr lang="en-ZA" b="1" dirty="0">
                <a:solidFill>
                  <a:srgbClr val="FF0000"/>
                </a:solidFill>
                <a:latin typeface="Arial" panose="020B0604020202020204" pitchFamily="34" charset="0"/>
                <a:cs typeface="Arial" panose="020B0604020202020204" pitchFamily="34" charset="0"/>
              </a:rPr>
              <a:t>(1</a:t>
            </a:r>
            <a:r>
              <a:rPr lang="en-ZA" b="1" dirty="0" smtClean="0">
                <a:solidFill>
                  <a:srgbClr val="FF0000"/>
                </a:solidFill>
                <a:latin typeface="Arial" panose="020B0604020202020204" pitchFamily="34" charset="0"/>
                <a:cs typeface="Arial" panose="020B0604020202020204" pitchFamily="34" charset="0"/>
              </a:rPr>
              <a:t>)</a:t>
            </a:r>
            <a:endParaRPr lang="en-ZA"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6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fontScale="25000" lnSpcReduction="20000"/>
          </a:bodyPr>
          <a:lstStyle/>
          <a:p>
            <a:pPr marL="0" indent="0" algn="just">
              <a:buNone/>
            </a:pPr>
            <a:endParaRPr lang="en-ZA" sz="12800" dirty="0" smtClean="0">
              <a:solidFill>
                <a:srgbClr val="FF0000"/>
              </a:solidFill>
              <a:latin typeface="Arial" panose="020B0604020202020204" pitchFamily="34" charset="0"/>
              <a:cs typeface="Arial" panose="020B0604020202020204" pitchFamily="34" charset="0"/>
            </a:endParaRPr>
          </a:p>
          <a:p>
            <a:pPr marL="0" indent="0" algn="just">
              <a:buNone/>
            </a:pPr>
            <a:r>
              <a:rPr lang="en-ZA" sz="12800" dirty="0" smtClean="0">
                <a:solidFill>
                  <a:srgbClr val="FF0000"/>
                </a:solidFill>
                <a:latin typeface="Arial" panose="020B0604020202020204" pitchFamily="34" charset="0"/>
                <a:cs typeface="Arial" panose="020B0604020202020204" pitchFamily="34" charset="0"/>
              </a:rPr>
              <a:t>The </a:t>
            </a:r>
            <a:r>
              <a:rPr lang="en-ZA" sz="12800" dirty="0">
                <a:solidFill>
                  <a:srgbClr val="FF0000"/>
                </a:solidFill>
                <a:latin typeface="Arial" panose="020B0604020202020204" pitchFamily="34" charset="0"/>
                <a:cs typeface="Arial" panose="020B0604020202020204" pitchFamily="34" charset="0"/>
              </a:rPr>
              <a:t>requirements for a plea of necessity are as follows:</a:t>
            </a:r>
          </a:p>
          <a:p>
            <a:pPr algn="just"/>
            <a:r>
              <a:rPr lang="en-ZA" sz="12800" i="1" dirty="0">
                <a:solidFill>
                  <a:srgbClr val="FF0000"/>
                </a:solidFill>
                <a:latin typeface="Arial" panose="020B0604020202020204" pitchFamily="34" charset="0"/>
                <a:cs typeface="Arial" panose="020B0604020202020204" pitchFamily="34" charset="0"/>
              </a:rPr>
              <a:t>A legal interest must be threatened</a:t>
            </a:r>
            <a:r>
              <a:rPr lang="en-ZA" sz="12800" dirty="0">
                <a:solidFill>
                  <a:srgbClr val="FF0000"/>
                </a:solidFill>
                <a:latin typeface="Arial" panose="020B0604020202020204" pitchFamily="34" charset="0"/>
                <a:cs typeface="Arial" panose="020B0604020202020204" pitchFamily="34" charset="0"/>
              </a:rPr>
              <a:t>: examples of legal interests are life, physical integrity and property. In the case in question, </a:t>
            </a:r>
            <a:r>
              <a:rPr lang="en-ZA" sz="12800" dirty="0" smtClean="0">
                <a:solidFill>
                  <a:srgbClr val="FF0000"/>
                </a:solidFill>
                <a:latin typeface="Arial" panose="020B0604020202020204" pitchFamily="34" charset="0"/>
                <a:cs typeface="Arial" panose="020B0604020202020204" pitchFamily="34" charset="0"/>
              </a:rPr>
              <a:t>a child’s life was </a:t>
            </a:r>
            <a:r>
              <a:rPr lang="en-ZA" sz="12800" dirty="0">
                <a:solidFill>
                  <a:srgbClr val="FF0000"/>
                </a:solidFill>
                <a:latin typeface="Arial" panose="020B0604020202020204" pitchFamily="34" charset="0"/>
                <a:cs typeface="Arial" panose="020B0604020202020204" pitchFamily="34" charset="0"/>
              </a:rPr>
              <a:t>at risk. </a:t>
            </a:r>
            <a:r>
              <a:rPr lang="en-ZA" sz="12800" dirty="0" smtClean="0">
                <a:solidFill>
                  <a:srgbClr val="FF0000"/>
                </a:solidFill>
                <a:latin typeface="Arial" panose="020B0604020202020204" pitchFamily="34" charset="0"/>
                <a:cs typeface="Arial" panose="020B0604020202020204" pitchFamily="34" charset="0"/>
              </a:rPr>
              <a:t>		</a:t>
            </a:r>
            <a:r>
              <a:rPr lang="en-ZA" sz="12800" b="1" dirty="0" smtClean="0">
                <a:solidFill>
                  <a:srgbClr val="FF0000"/>
                </a:solidFill>
                <a:latin typeface="Arial" panose="020B0604020202020204" pitchFamily="34" charset="0"/>
                <a:cs typeface="Arial" panose="020B0604020202020204" pitchFamily="34" charset="0"/>
              </a:rPr>
              <a:t>(</a:t>
            </a:r>
            <a:r>
              <a:rPr lang="en-ZA" sz="12800" b="1" dirty="0">
                <a:solidFill>
                  <a:srgbClr val="FF0000"/>
                </a:solidFill>
                <a:latin typeface="Arial" panose="020B0604020202020204" pitchFamily="34" charset="0"/>
                <a:cs typeface="Arial" panose="020B0604020202020204" pitchFamily="34" charset="0"/>
              </a:rPr>
              <a:t>1)</a:t>
            </a:r>
            <a:endParaRPr lang="en-ZA" sz="12800" dirty="0">
              <a:solidFill>
                <a:srgbClr val="FF0000"/>
              </a:solidFill>
              <a:latin typeface="Arial" panose="020B0604020202020204" pitchFamily="34" charset="0"/>
              <a:cs typeface="Arial" panose="020B0604020202020204" pitchFamily="34" charset="0"/>
            </a:endParaRPr>
          </a:p>
          <a:p>
            <a:pPr algn="just"/>
            <a:r>
              <a:rPr lang="en-ZA" sz="12800" i="1" dirty="0">
                <a:solidFill>
                  <a:srgbClr val="FF0000"/>
                </a:solidFill>
                <a:latin typeface="Arial" panose="020B0604020202020204" pitchFamily="34" charset="0"/>
                <a:cs typeface="Arial" panose="020B0604020202020204" pitchFamily="34" charset="0"/>
              </a:rPr>
              <a:t>One can act in a situation of emergency to protect another’s interest</a:t>
            </a:r>
            <a:r>
              <a:rPr lang="en-ZA" sz="12800" dirty="0">
                <a:solidFill>
                  <a:srgbClr val="FF0000"/>
                </a:solidFill>
                <a:latin typeface="Arial" panose="020B0604020202020204" pitchFamily="34" charset="0"/>
                <a:cs typeface="Arial" panose="020B0604020202020204" pitchFamily="34" charset="0"/>
              </a:rPr>
              <a:t>: Here X acts to protect the </a:t>
            </a:r>
            <a:r>
              <a:rPr lang="en-ZA" sz="12800" dirty="0" smtClean="0">
                <a:solidFill>
                  <a:srgbClr val="FF0000"/>
                </a:solidFill>
                <a:latin typeface="Arial" panose="020B0604020202020204" pitchFamily="34" charset="0"/>
                <a:cs typeface="Arial" panose="020B0604020202020204" pitchFamily="34" charset="0"/>
              </a:rPr>
              <a:t>life </a:t>
            </a:r>
            <a:r>
              <a:rPr lang="en-ZA" sz="12800" dirty="0">
                <a:solidFill>
                  <a:srgbClr val="FF0000"/>
                </a:solidFill>
                <a:latin typeface="Arial" panose="020B0604020202020204" pitchFamily="34" charset="0"/>
                <a:cs typeface="Arial" panose="020B0604020202020204" pitchFamily="34" charset="0"/>
              </a:rPr>
              <a:t>of </a:t>
            </a:r>
            <a:r>
              <a:rPr lang="en-ZA" sz="12800" dirty="0" smtClean="0">
                <a:solidFill>
                  <a:srgbClr val="FF0000"/>
                </a:solidFill>
                <a:latin typeface="Arial" panose="020B0604020202020204" pitchFamily="34" charset="0"/>
                <a:cs typeface="Arial" panose="020B0604020202020204" pitchFamily="34" charset="0"/>
              </a:rPr>
              <a:t>the child in </a:t>
            </a:r>
            <a:r>
              <a:rPr lang="en-ZA" sz="12800" dirty="0">
                <a:solidFill>
                  <a:srgbClr val="FF0000"/>
                </a:solidFill>
                <a:latin typeface="Arial" panose="020B0604020202020204" pitchFamily="34" charset="0"/>
                <a:cs typeface="Arial" panose="020B0604020202020204" pitchFamily="34" charset="0"/>
              </a:rPr>
              <a:t>the </a:t>
            </a:r>
            <a:r>
              <a:rPr lang="en-ZA" sz="12800" dirty="0" smtClean="0">
                <a:solidFill>
                  <a:srgbClr val="FF0000"/>
                </a:solidFill>
                <a:latin typeface="Arial" panose="020B0604020202020204" pitchFamily="34" charset="0"/>
                <a:cs typeface="Arial" panose="020B0604020202020204" pitchFamily="34" charset="0"/>
              </a:rPr>
              <a:t>locked car. 						</a:t>
            </a:r>
            <a:r>
              <a:rPr lang="en-ZA" sz="12800" b="1" dirty="0" smtClean="0">
                <a:solidFill>
                  <a:srgbClr val="FF0000"/>
                </a:solidFill>
                <a:latin typeface="Arial" panose="020B0604020202020204" pitchFamily="34" charset="0"/>
                <a:cs typeface="Arial" panose="020B0604020202020204" pitchFamily="34" charset="0"/>
              </a:rPr>
              <a:t>(</a:t>
            </a:r>
            <a:r>
              <a:rPr lang="en-ZA" sz="12800" b="1" dirty="0">
                <a:solidFill>
                  <a:srgbClr val="FF0000"/>
                </a:solidFill>
                <a:latin typeface="Arial" panose="020B0604020202020204" pitchFamily="34" charset="0"/>
                <a:cs typeface="Arial" panose="020B0604020202020204" pitchFamily="34" charset="0"/>
              </a:rPr>
              <a:t>1</a:t>
            </a:r>
            <a:r>
              <a:rPr lang="en-ZA" sz="12800" b="1" dirty="0" smtClean="0">
                <a:solidFill>
                  <a:srgbClr val="FF0000"/>
                </a:solidFill>
                <a:latin typeface="Arial" panose="020B0604020202020204" pitchFamily="34" charset="0"/>
                <a:cs typeface="Arial" panose="020B0604020202020204" pitchFamily="34" charset="0"/>
              </a:rPr>
              <a:t>)</a:t>
            </a:r>
            <a:r>
              <a:rPr lang="en-ZA" sz="12800" dirty="0" smtClean="0">
                <a:solidFill>
                  <a:srgbClr val="FF0000"/>
                </a:solidFill>
                <a:latin typeface="Arial" panose="020B0604020202020204" pitchFamily="34" charset="0"/>
                <a:cs typeface="Arial" panose="020B0604020202020204" pitchFamily="34" charset="0"/>
              </a:rPr>
              <a:t>				</a:t>
            </a:r>
            <a:endParaRPr lang="en-ZA" sz="12800" b="1" dirty="0">
              <a:latin typeface="Arial" panose="020B0604020202020204" pitchFamily="34" charset="0"/>
              <a:cs typeface="Arial" panose="020B0604020202020204" pitchFamily="34" charset="0"/>
            </a:endParaRPr>
          </a:p>
          <a:p>
            <a:pPr algn="just"/>
            <a:endParaRPr lang="en-ZA" sz="12800" b="1" dirty="0" smtClean="0">
              <a:latin typeface="Arial" panose="020B0604020202020204" pitchFamily="34" charset="0"/>
              <a:cs typeface="Arial" panose="020B0604020202020204" pitchFamily="34" charset="0"/>
            </a:endParaRPr>
          </a:p>
          <a:p>
            <a:pPr algn="just"/>
            <a:endParaRPr lang="en-ZA" sz="12800" b="1" dirty="0">
              <a:latin typeface="Arial" panose="020B0604020202020204" pitchFamily="34" charset="0"/>
              <a:cs typeface="Arial" panose="020B0604020202020204" pitchFamily="34" charset="0"/>
            </a:endParaRPr>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dirty="0"/>
          </a:p>
          <a:p>
            <a:endParaRPr lang="en-ZA" dirty="0"/>
          </a:p>
        </p:txBody>
      </p:sp>
    </p:spTree>
    <p:extLst>
      <p:ext uri="{BB962C8B-B14F-4D97-AF65-F5344CB8AC3E}">
        <p14:creationId xmlns:p14="http://schemas.microsoft.com/office/powerpoint/2010/main" val="2269664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fontScale="55000" lnSpcReduction="20000"/>
          </a:bodyPr>
          <a:lstStyle/>
          <a:p>
            <a:pPr algn="just"/>
            <a:endParaRPr lang="en-ZA" i="1" dirty="0" smtClean="0">
              <a:solidFill>
                <a:srgbClr val="FF0000"/>
              </a:solidFill>
            </a:endParaRPr>
          </a:p>
          <a:p>
            <a:pPr algn="just"/>
            <a:r>
              <a:rPr lang="en-ZA" sz="5900" i="1" dirty="0">
                <a:solidFill>
                  <a:srgbClr val="FF0000"/>
                </a:solidFill>
              </a:rPr>
              <a:t>The emergency must have already begun or be imminent but must not have terminated or be expected in the future</a:t>
            </a:r>
            <a:r>
              <a:rPr lang="en-ZA" sz="5900" dirty="0">
                <a:solidFill>
                  <a:srgbClr val="FF0000"/>
                </a:solidFill>
              </a:rPr>
              <a:t>. In this case the emergency had begun since the child was suffocating in the car.		</a:t>
            </a:r>
            <a:r>
              <a:rPr lang="en-ZA" sz="5900" b="1" dirty="0">
                <a:solidFill>
                  <a:srgbClr val="FF0000"/>
                </a:solidFill>
              </a:rPr>
              <a:t>(1)</a:t>
            </a:r>
            <a:endParaRPr lang="en-ZA" sz="5900" i="1" dirty="0">
              <a:solidFill>
                <a:srgbClr val="FF0000"/>
              </a:solidFill>
            </a:endParaRPr>
          </a:p>
          <a:p>
            <a:pPr algn="just"/>
            <a:r>
              <a:rPr lang="en-ZA" sz="5900" i="1" dirty="0" smtClean="0">
                <a:solidFill>
                  <a:srgbClr val="FF0000"/>
                </a:solidFill>
              </a:rPr>
              <a:t>If </a:t>
            </a:r>
            <a:r>
              <a:rPr lang="en-ZA" sz="5900" i="1" dirty="0">
                <a:solidFill>
                  <a:srgbClr val="FF0000"/>
                </a:solidFill>
              </a:rPr>
              <a:t>someone is legally compelled to endure the danger, he cannot rely on necessity</a:t>
            </a:r>
            <a:r>
              <a:rPr lang="en-ZA" sz="5900" dirty="0">
                <a:solidFill>
                  <a:srgbClr val="FF0000"/>
                </a:solidFill>
              </a:rPr>
              <a:t>. For example policemen and firemen cannot avert the dangers inherent in their jobs by infringing the rights of others. If the threat to the legal interest is lawful, X cannot rely on necessity. In this case, X is not legally compelled to endure the </a:t>
            </a:r>
            <a:r>
              <a:rPr lang="en-ZA" sz="5900" dirty="0" smtClean="0">
                <a:solidFill>
                  <a:srgbClr val="FF0000"/>
                </a:solidFill>
              </a:rPr>
              <a:t>danger.	</a:t>
            </a:r>
            <a:r>
              <a:rPr lang="en-ZA" sz="5900" b="1" dirty="0" smtClean="0">
                <a:solidFill>
                  <a:srgbClr val="FF0000"/>
                </a:solidFill>
              </a:rPr>
              <a:t>(1)</a:t>
            </a:r>
            <a:r>
              <a:rPr lang="en-ZA" sz="5900" dirty="0" smtClean="0">
                <a:solidFill>
                  <a:srgbClr val="FF0000"/>
                </a:solidFill>
              </a:rPr>
              <a:t> </a:t>
            </a:r>
            <a:endParaRPr lang="en-ZA" sz="5900" dirty="0"/>
          </a:p>
        </p:txBody>
      </p:sp>
    </p:spTree>
    <p:extLst>
      <p:ext uri="{BB962C8B-B14F-4D97-AF65-F5344CB8AC3E}">
        <p14:creationId xmlns:p14="http://schemas.microsoft.com/office/powerpoint/2010/main" val="1901929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a:bodyPr>
          <a:lstStyle/>
          <a:p>
            <a:pPr algn="just"/>
            <a:r>
              <a:rPr lang="en-ZA" sz="3000" i="1" dirty="0" smtClean="0">
                <a:solidFill>
                  <a:srgbClr val="FF0000"/>
                </a:solidFill>
                <a:latin typeface="Arial" panose="020B0604020202020204" pitchFamily="34" charset="0"/>
                <a:cs typeface="Arial" panose="020B0604020202020204" pitchFamily="34" charset="0"/>
              </a:rPr>
              <a:t>The </a:t>
            </a:r>
            <a:r>
              <a:rPr lang="en-ZA" sz="3000" i="1" dirty="0">
                <a:solidFill>
                  <a:srgbClr val="FF0000"/>
                </a:solidFill>
                <a:latin typeface="Arial" panose="020B0604020202020204" pitchFamily="34" charset="0"/>
                <a:cs typeface="Arial" panose="020B0604020202020204" pitchFamily="34" charset="0"/>
              </a:rPr>
              <a:t>act committed in necessity is lawful only if it is the only way in which X can avert the danger.</a:t>
            </a:r>
            <a:r>
              <a:rPr lang="en-ZA" sz="3000" dirty="0">
                <a:solidFill>
                  <a:srgbClr val="FF0000"/>
                </a:solidFill>
                <a:latin typeface="Arial" panose="020B0604020202020204" pitchFamily="34" charset="0"/>
                <a:cs typeface="Arial" panose="020B0604020202020204" pitchFamily="34" charset="0"/>
              </a:rPr>
              <a:t> In the case in question, there is no other way for X to gain access to the car and save the child. He had to break open the car window. 				</a:t>
            </a:r>
            <a:r>
              <a:rPr lang="en-ZA" sz="3000" b="1" dirty="0" smtClean="0">
                <a:solidFill>
                  <a:srgbClr val="FF0000"/>
                </a:solidFill>
                <a:latin typeface="Arial" panose="020B0604020202020204" pitchFamily="34" charset="0"/>
                <a:cs typeface="Arial" panose="020B0604020202020204" pitchFamily="34" charset="0"/>
              </a:rPr>
              <a:t>(</a:t>
            </a:r>
            <a:r>
              <a:rPr lang="en-ZA" sz="3000" b="1" dirty="0">
                <a:solidFill>
                  <a:srgbClr val="FF0000"/>
                </a:solidFill>
                <a:latin typeface="Arial" panose="020B0604020202020204" pitchFamily="34" charset="0"/>
                <a:cs typeface="Arial" panose="020B0604020202020204" pitchFamily="34" charset="0"/>
              </a:rPr>
              <a:t>1)</a:t>
            </a:r>
            <a:endParaRPr lang="en-ZA" sz="3000" dirty="0">
              <a:solidFill>
                <a:srgbClr val="FF0000"/>
              </a:solidFill>
              <a:latin typeface="Arial" panose="020B0604020202020204" pitchFamily="34" charset="0"/>
              <a:cs typeface="Arial" panose="020B0604020202020204" pitchFamily="34" charset="0"/>
            </a:endParaRPr>
          </a:p>
          <a:p>
            <a:pPr algn="just"/>
            <a:r>
              <a:rPr lang="en-ZA" sz="3000" i="1" dirty="0" smtClean="0">
                <a:solidFill>
                  <a:srgbClr val="FF0000"/>
                </a:solidFill>
                <a:latin typeface="Arial" panose="020B0604020202020204" pitchFamily="34" charset="0"/>
                <a:cs typeface="Arial" panose="020B0604020202020204" pitchFamily="34" charset="0"/>
              </a:rPr>
              <a:t>X </a:t>
            </a:r>
            <a:r>
              <a:rPr lang="en-ZA" sz="3000" i="1" dirty="0">
                <a:solidFill>
                  <a:srgbClr val="FF0000"/>
                </a:solidFill>
                <a:latin typeface="Arial" panose="020B0604020202020204" pitchFamily="34" charset="0"/>
                <a:cs typeface="Arial" panose="020B0604020202020204" pitchFamily="34" charset="0"/>
              </a:rPr>
              <a:t>must be conscious of the fact that he is acting in necessity</a:t>
            </a:r>
            <a:r>
              <a:rPr lang="en-ZA" sz="3000" dirty="0">
                <a:solidFill>
                  <a:srgbClr val="FF0000"/>
                </a:solidFill>
                <a:latin typeface="Arial" panose="020B0604020202020204" pitchFamily="34" charset="0"/>
                <a:cs typeface="Arial" panose="020B0604020202020204" pitchFamily="34" charset="0"/>
              </a:rPr>
              <a:t>. There is no such thing as a ‘chance or accidental’ act of emergency. It seems that in this case, X is doing what he did out of his responsibility as a citizen and to save a child’s life. 	</a:t>
            </a:r>
            <a:r>
              <a:rPr lang="en-ZA" sz="3000" dirty="0">
                <a:solidFill>
                  <a:srgbClr val="FF0000"/>
                </a:solidFill>
              </a:rPr>
              <a:t>	</a:t>
            </a:r>
            <a:r>
              <a:rPr lang="en-ZA" dirty="0">
                <a:solidFill>
                  <a:srgbClr val="FF0000"/>
                </a:solidFill>
              </a:rPr>
              <a:t>			</a:t>
            </a:r>
            <a:r>
              <a:rPr lang="en-ZA" b="1" dirty="0">
                <a:solidFill>
                  <a:srgbClr val="FF0000"/>
                </a:solidFill>
              </a:rPr>
              <a:t>(1)</a:t>
            </a:r>
            <a:endParaRPr lang="en-ZA" dirty="0">
              <a:solidFill>
                <a:srgbClr val="FF0000"/>
              </a:solidFill>
            </a:endParaRPr>
          </a:p>
          <a:p>
            <a:endParaRPr lang="en-ZA" dirty="0"/>
          </a:p>
          <a:p>
            <a:endParaRPr lang="en-ZA" dirty="0"/>
          </a:p>
        </p:txBody>
      </p:sp>
    </p:spTree>
    <p:extLst>
      <p:ext uri="{BB962C8B-B14F-4D97-AF65-F5344CB8AC3E}">
        <p14:creationId xmlns:p14="http://schemas.microsoft.com/office/powerpoint/2010/main" val="1102376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a:bodyPr>
          <a:lstStyle/>
          <a:p>
            <a:pPr algn="just"/>
            <a:r>
              <a:rPr lang="en-ZA" sz="3200" i="1" dirty="0">
                <a:solidFill>
                  <a:srgbClr val="FF0000"/>
                </a:solidFill>
                <a:latin typeface="Arial" panose="020B0604020202020204" pitchFamily="34" charset="0"/>
                <a:cs typeface="Arial" panose="020B0604020202020204" pitchFamily="34" charset="0"/>
              </a:rPr>
              <a:t>The harm cause by the defensive act must not be out of proportion to the interest threatened </a:t>
            </a:r>
            <a:r>
              <a:rPr lang="en-ZA" sz="3200" dirty="0">
                <a:solidFill>
                  <a:srgbClr val="FF0000"/>
                </a:solidFill>
                <a:latin typeface="Arial" panose="020B0604020202020204" pitchFamily="34" charset="0"/>
                <a:cs typeface="Arial" panose="020B0604020202020204" pitchFamily="34" charset="0"/>
              </a:rPr>
              <a:t>and therefore X must not cause more harm than is necessary to escape the danger. </a:t>
            </a:r>
            <a:r>
              <a:rPr lang="en-ZA" sz="3200" dirty="0" smtClean="0">
                <a:solidFill>
                  <a:srgbClr val="FF0000"/>
                </a:solidFill>
                <a:latin typeface="Arial" panose="020B0604020202020204" pitchFamily="34" charset="0"/>
                <a:cs typeface="Arial" panose="020B0604020202020204" pitchFamily="34" charset="0"/>
              </a:rPr>
              <a:t>In </a:t>
            </a:r>
            <a:r>
              <a:rPr lang="en-ZA" sz="3200" dirty="0">
                <a:solidFill>
                  <a:srgbClr val="FF0000"/>
                </a:solidFill>
                <a:latin typeface="Arial" panose="020B0604020202020204" pitchFamily="34" charset="0"/>
                <a:cs typeface="Arial" panose="020B0604020202020204" pitchFamily="34" charset="0"/>
              </a:rPr>
              <a:t>this case, X damages the </a:t>
            </a:r>
            <a:r>
              <a:rPr lang="en-ZA" sz="3200" dirty="0" smtClean="0">
                <a:solidFill>
                  <a:srgbClr val="FF0000"/>
                </a:solidFill>
                <a:latin typeface="Arial" panose="020B0604020202020204" pitchFamily="34" charset="0"/>
                <a:cs typeface="Arial" panose="020B0604020202020204" pitchFamily="34" charset="0"/>
              </a:rPr>
              <a:t>car window </a:t>
            </a:r>
            <a:r>
              <a:rPr lang="en-ZA" sz="3200" dirty="0">
                <a:solidFill>
                  <a:srgbClr val="FF0000"/>
                </a:solidFill>
                <a:latin typeface="Arial" panose="020B0604020202020204" pitchFamily="34" charset="0"/>
                <a:cs typeface="Arial" panose="020B0604020202020204" pitchFamily="34" charset="0"/>
              </a:rPr>
              <a:t>to save the </a:t>
            </a:r>
            <a:r>
              <a:rPr lang="en-ZA" sz="3200" dirty="0" smtClean="0">
                <a:solidFill>
                  <a:srgbClr val="FF0000"/>
                </a:solidFill>
                <a:latin typeface="Arial" panose="020B0604020202020204" pitchFamily="34" charset="0"/>
                <a:cs typeface="Arial" panose="020B0604020202020204" pitchFamily="34" charset="0"/>
              </a:rPr>
              <a:t>life </a:t>
            </a:r>
            <a:r>
              <a:rPr lang="en-ZA" sz="3200" dirty="0">
                <a:solidFill>
                  <a:srgbClr val="FF0000"/>
                </a:solidFill>
                <a:latin typeface="Arial" panose="020B0604020202020204" pitchFamily="34" charset="0"/>
                <a:cs typeface="Arial" panose="020B0604020202020204" pitchFamily="34" charset="0"/>
              </a:rPr>
              <a:t>of </a:t>
            </a:r>
            <a:r>
              <a:rPr lang="en-ZA" sz="3200" dirty="0" smtClean="0">
                <a:solidFill>
                  <a:srgbClr val="FF0000"/>
                </a:solidFill>
                <a:latin typeface="Arial" panose="020B0604020202020204" pitchFamily="34" charset="0"/>
                <a:cs typeface="Arial" panose="020B0604020202020204" pitchFamily="34" charset="0"/>
              </a:rPr>
              <a:t>a child. </a:t>
            </a:r>
            <a:r>
              <a:rPr lang="en-ZA" sz="3200" dirty="0">
                <a:solidFill>
                  <a:srgbClr val="FF0000"/>
                </a:solidFill>
                <a:latin typeface="Arial" panose="020B0604020202020204" pitchFamily="34" charset="0"/>
                <a:cs typeface="Arial" panose="020B0604020202020204" pitchFamily="34" charset="0"/>
              </a:rPr>
              <a:t>One has to balance the interests of </a:t>
            </a:r>
            <a:r>
              <a:rPr lang="en-ZA" sz="3200" dirty="0" smtClean="0">
                <a:solidFill>
                  <a:srgbClr val="FF0000"/>
                </a:solidFill>
                <a:latin typeface="Arial" panose="020B0604020202020204" pitchFamily="34" charset="0"/>
                <a:cs typeface="Arial" panose="020B0604020202020204" pitchFamily="34" charset="0"/>
              </a:rPr>
              <a:t>a </a:t>
            </a:r>
            <a:r>
              <a:rPr lang="en-ZA" sz="3200" dirty="0" err="1" smtClean="0">
                <a:solidFill>
                  <a:srgbClr val="FF0000"/>
                </a:solidFill>
                <a:latin typeface="Arial" panose="020B0604020202020204" pitchFamily="34" charset="0"/>
                <a:cs typeface="Arial" panose="020B0604020202020204" pitchFamily="34" charset="0"/>
              </a:rPr>
              <a:t>childs</a:t>
            </a:r>
            <a:r>
              <a:rPr lang="en-ZA" sz="3200" dirty="0" smtClean="0">
                <a:solidFill>
                  <a:srgbClr val="FF0000"/>
                </a:solidFill>
                <a:latin typeface="Arial" panose="020B0604020202020204" pitchFamily="34" charset="0"/>
                <a:cs typeface="Arial" panose="020B0604020202020204" pitchFamily="34" charset="0"/>
              </a:rPr>
              <a:t> </a:t>
            </a:r>
            <a:r>
              <a:rPr lang="en-ZA" sz="3200" dirty="0">
                <a:solidFill>
                  <a:srgbClr val="FF0000"/>
                </a:solidFill>
                <a:latin typeface="Arial" panose="020B0604020202020204" pitchFamily="34" charset="0"/>
                <a:cs typeface="Arial" panose="020B0604020202020204" pitchFamily="34" charset="0"/>
              </a:rPr>
              <a:t>lives against property. It is clear that the </a:t>
            </a:r>
            <a:r>
              <a:rPr lang="en-ZA" sz="3200" dirty="0" smtClean="0">
                <a:solidFill>
                  <a:srgbClr val="FF0000"/>
                </a:solidFill>
                <a:latin typeface="Arial" panose="020B0604020202020204" pitchFamily="34" charset="0"/>
                <a:cs typeface="Arial" panose="020B0604020202020204" pitchFamily="34" charset="0"/>
              </a:rPr>
              <a:t>life </a:t>
            </a:r>
            <a:r>
              <a:rPr lang="en-ZA" sz="3200" dirty="0">
                <a:solidFill>
                  <a:srgbClr val="FF0000"/>
                </a:solidFill>
                <a:latin typeface="Arial" panose="020B0604020202020204" pitchFamily="34" charset="0"/>
                <a:cs typeface="Arial" panose="020B0604020202020204" pitchFamily="34" charset="0"/>
              </a:rPr>
              <a:t>of </a:t>
            </a:r>
            <a:r>
              <a:rPr lang="en-ZA" sz="3200" dirty="0" smtClean="0">
                <a:solidFill>
                  <a:srgbClr val="FF0000"/>
                </a:solidFill>
                <a:latin typeface="Arial" panose="020B0604020202020204" pitchFamily="34" charset="0"/>
                <a:cs typeface="Arial" panose="020B0604020202020204" pitchFamily="34" charset="0"/>
              </a:rPr>
              <a:t>a child is </a:t>
            </a:r>
            <a:r>
              <a:rPr lang="en-ZA" sz="3200" dirty="0">
                <a:solidFill>
                  <a:srgbClr val="FF0000"/>
                </a:solidFill>
                <a:latin typeface="Arial" panose="020B0604020202020204" pitchFamily="34" charset="0"/>
                <a:cs typeface="Arial" panose="020B0604020202020204" pitchFamily="34" charset="0"/>
              </a:rPr>
              <a:t>more important and that X has not caused more harm than necessary by breaking the </a:t>
            </a:r>
            <a:r>
              <a:rPr lang="en-ZA" sz="3200" dirty="0" smtClean="0">
                <a:solidFill>
                  <a:srgbClr val="FF0000"/>
                </a:solidFill>
                <a:latin typeface="Arial" panose="020B0604020202020204" pitchFamily="34" charset="0"/>
                <a:cs typeface="Arial" panose="020B0604020202020204" pitchFamily="34" charset="0"/>
              </a:rPr>
              <a:t>car window. </a:t>
            </a:r>
            <a:r>
              <a:rPr lang="en-ZA" sz="3200" b="1" dirty="0">
                <a:solidFill>
                  <a:srgbClr val="FF0000"/>
                </a:solidFill>
                <a:latin typeface="Arial" panose="020B0604020202020204" pitchFamily="34" charset="0"/>
                <a:cs typeface="Arial" panose="020B0604020202020204" pitchFamily="34" charset="0"/>
              </a:rPr>
              <a:t>(1)</a:t>
            </a:r>
            <a:endParaRPr lang="en-ZA" sz="3200" dirty="0">
              <a:solidFill>
                <a:srgbClr val="FF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542120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a:bodyPr>
          <a:lstStyle/>
          <a:p>
            <a:pPr marL="0" indent="0" algn="just">
              <a:buNone/>
            </a:pPr>
            <a:r>
              <a:rPr lang="en-ZA" sz="3600" dirty="0" smtClean="0">
                <a:solidFill>
                  <a:srgbClr val="FF0000"/>
                </a:solidFill>
                <a:latin typeface="Arial" panose="020B0604020202020204" pitchFamily="34" charset="0"/>
                <a:cs typeface="Arial" panose="020B0604020202020204" pitchFamily="34" charset="0"/>
              </a:rPr>
              <a:t>Conclusion:</a:t>
            </a:r>
          </a:p>
          <a:p>
            <a:pPr algn="just"/>
            <a:r>
              <a:rPr lang="en-ZA" sz="3600" dirty="0" smtClean="0">
                <a:solidFill>
                  <a:srgbClr val="FF0000"/>
                </a:solidFill>
                <a:latin typeface="Arial" panose="020B0604020202020204" pitchFamily="34" charset="0"/>
                <a:cs typeface="Arial" panose="020B0604020202020204" pitchFamily="34" charset="0"/>
              </a:rPr>
              <a:t>It </a:t>
            </a:r>
            <a:r>
              <a:rPr lang="en-ZA" sz="3600" dirty="0">
                <a:solidFill>
                  <a:srgbClr val="FF0000"/>
                </a:solidFill>
                <a:latin typeface="Arial" panose="020B0604020202020204" pitchFamily="34" charset="0"/>
                <a:cs typeface="Arial" panose="020B0604020202020204" pitchFamily="34" charset="0"/>
              </a:rPr>
              <a:t>is clear that X’s conduct in saving the </a:t>
            </a:r>
            <a:r>
              <a:rPr lang="en-ZA" sz="3600" dirty="0" smtClean="0">
                <a:solidFill>
                  <a:srgbClr val="FF0000"/>
                </a:solidFill>
                <a:latin typeface="Arial" panose="020B0604020202020204" pitchFamily="34" charset="0"/>
                <a:cs typeface="Arial" panose="020B0604020202020204" pitchFamily="34" charset="0"/>
              </a:rPr>
              <a:t>child </a:t>
            </a:r>
            <a:r>
              <a:rPr lang="en-ZA" sz="3600" dirty="0">
                <a:solidFill>
                  <a:srgbClr val="FF0000"/>
                </a:solidFill>
                <a:latin typeface="Arial" panose="020B0604020202020204" pitchFamily="34" charset="0"/>
                <a:cs typeface="Arial" panose="020B0604020202020204" pitchFamily="34" charset="0"/>
              </a:rPr>
              <a:t>in the </a:t>
            </a:r>
            <a:r>
              <a:rPr lang="en-ZA" sz="3600" dirty="0" smtClean="0">
                <a:solidFill>
                  <a:srgbClr val="FF0000"/>
                </a:solidFill>
                <a:latin typeface="Arial" panose="020B0604020202020204" pitchFamily="34" charset="0"/>
                <a:cs typeface="Arial" panose="020B0604020202020204" pitchFamily="34" charset="0"/>
              </a:rPr>
              <a:t>car </a:t>
            </a:r>
            <a:r>
              <a:rPr lang="en-ZA" sz="3600" dirty="0">
                <a:solidFill>
                  <a:srgbClr val="FF0000"/>
                </a:solidFill>
                <a:latin typeface="Arial" panose="020B0604020202020204" pitchFamily="34" charset="0"/>
                <a:cs typeface="Arial" panose="020B0604020202020204" pitchFamily="34" charset="0"/>
              </a:rPr>
              <a:t>complies with the requirements of the ground of justification of necessity. </a:t>
            </a:r>
            <a:r>
              <a:rPr lang="en-ZA" sz="3600" b="1" dirty="0">
                <a:solidFill>
                  <a:srgbClr val="FF0000"/>
                </a:solidFill>
                <a:latin typeface="Arial" panose="020B0604020202020204" pitchFamily="34" charset="0"/>
                <a:cs typeface="Arial" panose="020B0604020202020204" pitchFamily="34" charset="0"/>
              </a:rPr>
              <a:t>(1) </a:t>
            </a:r>
            <a:endParaRPr lang="en-ZA" sz="3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36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Consent</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20000"/>
          </a:bodyPr>
          <a:lstStyle/>
          <a:p>
            <a:pPr algn="just">
              <a:lnSpc>
                <a:spcPct val="150000"/>
              </a:lnSpc>
            </a:pPr>
            <a:r>
              <a:rPr lang="en-US" sz="3300" b="1" dirty="0">
                <a:latin typeface="Arial" panose="020B0604020202020204" pitchFamily="34" charset="0"/>
                <a:cs typeface="Arial" panose="020B0604020202020204" pitchFamily="34" charset="0"/>
              </a:rPr>
              <a:t>In those crimes in which consent may operate as a ground </a:t>
            </a:r>
            <a:r>
              <a:rPr lang="en-US" sz="3300" b="1" dirty="0" smtClean="0">
                <a:latin typeface="Arial" panose="020B0604020202020204" pitchFamily="34" charset="0"/>
                <a:cs typeface="Arial" panose="020B0604020202020204" pitchFamily="34" charset="0"/>
              </a:rPr>
              <a:t>of justification the </a:t>
            </a:r>
            <a:r>
              <a:rPr lang="en-US" sz="3300" b="1" dirty="0">
                <a:latin typeface="Arial" panose="020B0604020202020204" pitchFamily="34" charset="0"/>
                <a:cs typeface="Arial" panose="020B0604020202020204" pitchFamily="34" charset="0"/>
              </a:rPr>
              <a:t>consent must comply with certain requirements in order to be </a:t>
            </a:r>
            <a:r>
              <a:rPr lang="en-US" sz="3300" b="1" dirty="0" smtClean="0">
                <a:latin typeface="Arial" panose="020B0604020202020204" pitchFamily="34" charset="0"/>
                <a:cs typeface="Arial" panose="020B0604020202020204" pitchFamily="34" charset="0"/>
              </a:rPr>
              <a:t>valid.</a:t>
            </a:r>
          </a:p>
          <a:p>
            <a:pPr algn="just">
              <a:lnSpc>
                <a:spcPct val="150000"/>
              </a:lnSpc>
            </a:pPr>
            <a:r>
              <a:rPr lang="en-US" sz="3300" b="1" dirty="0" smtClean="0">
                <a:latin typeface="Arial" panose="020B0604020202020204" pitchFamily="34" charset="0"/>
                <a:cs typeface="Arial" panose="020B0604020202020204" pitchFamily="34" charset="0"/>
              </a:rPr>
              <a:t>Consent can never operate as a ground of justification to the crime of murder.</a:t>
            </a:r>
          </a:p>
          <a:p>
            <a:pPr algn="just">
              <a:lnSpc>
                <a:spcPct val="150000"/>
              </a:lnSpc>
            </a:pPr>
            <a:r>
              <a:rPr lang="en-US" sz="3300" b="1" dirty="0" smtClean="0">
                <a:latin typeface="Arial" panose="020B0604020202020204" pitchFamily="34" charset="0"/>
                <a:cs typeface="Arial" panose="020B0604020202020204" pitchFamily="34" charset="0"/>
              </a:rPr>
              <a:t>Consent could operate as a ground of justification to the crime of rape.</a:t>
            </a:r>
          </a:p>
          <a:p>
            <a:pPr marL="0" indent="0" algn="just">
              <a:buNone/>
            </a:pPr>
            <a:endParaRPr lang="en-ZA" dirty="0"/>
          </a:p>
        </p:txBody>
      </p:sp>
    </p:spTree>
    <p:extLst>
      <p:ext uri="{BB962C8B-B14F-4D97-AF65-F5344CB8AC3E}">
        <p14:creationId xmlns:p14="http://schemas.microsoft.com/office/powerpoint/2010/main" val="949480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Consent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ZA" b="1" dirty="0" smtClean="0">
                <a:latin typeface="Arial" panose="020B0604020202020204" pitchFamily="34" charset="0"/>
                <a:cs typeface="Arial" panose="020B0604020202020204" pitchFamily="34" charset="0"/>
              </a:rPr>
              <a:t>Requirements for valid consent:</a:t>
            </a:r>
          </a:p>
          <a:p>
            <a:pPr marL="0" indent="0">
              <a:buNone/>
            </a:pPr>
            <a:r>
              <a:rPr lang="en-ZA" b="1" dirty="0" smtClean="0">
                <a:latin typeface="Arial" panose="020B0604020202020204" pitchFamily="34" charset="0"/>
                <a:cs typeface="Arial" panose="020B0604020202020204" pitchFamily="34" charset="0"/>
              </a:rPr>
              <a:t>The </a:t>
            </a:r>
            <a:r>
              <a:rPr lang="en-ZA" b="1" dirty="0">
                <a:latin typeface="Arial" panose="020B0604020202020204" pitchFamily="34" charset="0"/>
                <a:cs typeface="Arial" panose="020B0604020202020204" pitchFamily="34" charset="0"/>
              </a:rPr>
              <a:t>consent must be</a:t>
            </a:r>
          </a:p>
          <a:p>
            <a:pPr marL="0" indent="0">
              <a:buNone/>
            </a:pPr>
            <a:r>
              <a:rPr lang="en-ZA" b="1" dirty="0">
                <a:latin typeface="Arial" panose="020B0604020202020204" pitchFamily="34" charset="0"/>
                <a:cs typeface="Arial" panose="020B0604020202020204" pitchFamily="34" charset="0"/>
              </a:rPr>
              <a:t>(1) given voluntarily</a:t>
            </a:r>
          </a:p>
          <a:p>
            <a:pPr marL="0" indent="0">
              <a:buNone/>
            </a:pPr>
            <a:r>
              <a:rPr lang="en-US" b="1" dirty="0">
                <a:latin typeface="Arial" panose="020B0604020202020204" pitchFamily="34" charset="0"/>
                <a:cs typeface="Arial" panose="020B0604020202020204" pitchFamily="34" charset="0"/>
              </a:rPr>
              <a:t>(2) given by a person who has certain minimum mental </a:t>
            </a:r>
            <a:r>
              <a:rPr lang="en-US" b="1" dirty="0" smtClean="0">
                <a:latin typeface="Arial" panose="020B0604020202020204" pitchFamily="34" charset="0"/>
                <a:cs typeface="Arial" panose="020B0604020202020204" pitchFamily="34" charset="0"/>
              </a:rPr>
              <a:t>	abilities</a:t>
            </a: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(3) based upon knowledge of the true and material facts</a:t>
            </a:r>
          </a:p>
          <a:p>
            <a:pPr marL="0" indent="0">
              <a:buNone/>
            </a:pPr>
            <a:r>
              <a:rPr lang="en-US" b="1" dirty="0">
                <a:latin typeface="Arial" panose="020B0604020202020204" pitchFamily="34" charset="0"/>
                <a:cs typeface="Arial" panose="020B0604020202020204" pitchFamily="34" charset="0"/>
              </a:rPr>
              <a:t>(4) given either expressly or tacitly</a:t>
            </a:r>
          </a:p>
          <a:p>
            <a:pPr marL="0" indent="0">
              <a:buNone/>
            </a:pPr>
            <a:r>
              <a:rPr lang="en-US" b="1" dirty="0">
                <a:latin typeface="Arial" panose="020B0604020202020204" pitchFamily="34" charset="0"/>
                <a:cs typeface="Arial" panose="020B0604020202020204" pitchFamily="34" charset="0"/>
              </a:rPr>
              <a:t>(5) given before the commission of the act</a:t>
            </a:r>
          </a:p>
          <a:p>
            <a:pPr marL="0" indent="0">
              <a:buNone/>
            </a:pPr>
            <a:r>
              <a:rPr lang="en-US" b="1" dirty="0">
                <a:latin typeface="Arial" panose="020B0604020202020204" pitchFamily="34" charset="0"/>
                <a:cs typeface="Arial" panose="020B0604020202020204" pitchFamily="34" charset="0"/>
              </a:rPr>
              <a:t>(6) given by the complainant </a:t>
            </a:r>
            <a:r>
              <a:rPr lang="en-US" b="1" dirty="0" smtClean="0">
                <a:latin typeface="Arial" panose="020B0604020202020204" pitchFamily="34" charset="0"/>
                <a:cs typeface="Arial" panose="020B0604020202020204" pitchFamily="34" charset="0"/>
              </a:rPr>
              <a:t>herself.</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7900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Consent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r>
              <a:rPr lang="en-ZA" sz="4000" b="1" dirty="0" smtClean="0">
                <a:solidFill>
                  <a:srgbClr val="FF0000"/>
                </a:solidFill>
                <a:latin typeface="Arial" panose="020B0604020202020204" pitchFamily="34" charset="0"/>
                <a:cs typeface="Arial" panose="020B0604020202020204" pitchFamily="34" charset="0"/>
              </a:rPr>
              <a:t>Q</a:t>
            </a:r>
            <a:r>
              <a:rPr lang="en-ZA" sz="4000" dirty="0" smtClean="0">
                <a:solidFill>
                  <a:srgbClr val="FF0000"/>
                </a:solidFill>
                <a:latin typeface="Arial" panose="020B0604020202020204" pitchFamily="34" charset="0"/>
                <a:cs typeface="Arial" panose="020B0604020202020204" pitchFamily="34" charset="0"/>
              </a:rPr>
              <a:t>: </a:t>
            </a:r>
            <a:r>
              <a:rPr lang="en-ZA" sz="4000" b="1" u="sng" dirty="0" smtClean="0">
                <a:solidFill>
                  <a:srgbClr val="FF0000"/>
                </a:solidFill>
                <a:latin typeface="Arial" panose="020B0604020202020204" pitchFamily="34" charset="0"/>
                <a:cs typeface="Arial" panose="020B0604020202020204" pitchFamily="34" charset="0"/>
              </a:rPr>
              <a:t>Can X rely on consent in the following scenario: X </a:t>
            </a:r>
            <a:r>
              <a:rPr lang="en-ZA" sz="4000" b="1" u="sng" dirty="0">
                <a:solidFill>
                  <a:srgbClr val="FF0000"/>
                </a:solidFill>
                <a:latin typeface="Arial" panose="020B0604020202020204" pitchFamily="34" charset="0"/>
                <a:cs typeface="Arial" panose="020B0604020202020204" pitchFamily="34" charset="0"/>
              </a:rPr>
              <a:t>is a doctor. After examining Y, a healthy 11-year old girl, X obtains consent from Y and performs an operation on her to remove her appendix. </a:t>
            </a:r>
            <a:r>
              <a:rPr lang="en-ZA" sz="4000" b="1" dirty="0">
                <a:solidFill>
                  <a:srgbClr val="FF0000"/>
                </a:solidFill>
                <a:latin typeface="Arial" panose="020B0604020202020204" pitchFamily="34" charset="0"/>
                <a:cs typeface="Arial" panose="020B0604020202020204" pitchFamily="34" charset="0"/>
              </a:rPr>
              <a:t>	</a:t>
            </a:r>
            <a:r>
              <a:rPr lang="en-ZA" sz="4000" b="1" dirty="0" smtClean="0">
                <a:solidFill>
                  <a:srgbClr val="FF0000"/>
                </a:solidFill>
                <a:latin typeface="Arial" panose="020B0604020202020204" pitchFamily="34" charset="0"/>
                <a:cs typeface="Arial" panose="020B0604020202020204" pitchFamily="34" charset="0"/>
              </a:rPr>
              <a:t>								[</a:t>
            </a:r>
            <a:r>
              <a:rPr lang="en-ZA" sz="4000" b="1" dirty="0">
                <a:solidFill>
                  <a:srgbClr val="FF0000"/>
                </a:solidFill>
                <a:latin typeface="Arial" panose="020B0604020202020204" pitchFamily="34" charset="0"/>
                <a:cs typeface="Arial" panose="020B0604020202020204" pitchFamily="34" charset="0"/>
              </a:rPr>
              <a:t>2]</a:t>
            </a:r>
            <a:endParaRPr lang="en-ZA" sz="4000" dirty="0">
              <a:solidFill>
                <a:srgbClr val="FF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4037541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Consent (continued)</a:t>
            </a:r>
            <a:endParaRPr lang="en-ZA" dirty="0"/>
          </a:p>
        </p:txBody>
      </p:sp>
      <p:sp>
        <p:nvSpPr>
          <p:cNvPr id="3" name="Content Placeholder 2"/>
          <p:cNvSpPr>
            <a:spLocks noGrp="1"/>
          </p:cNvSpPr>
          <p:nvPr>
            <p:ph idx="1"/>
          </p:nvPr>
        </p:nvSpPr>
        <p:spPr/>
        <p:txBody>
          <a:bodyPr/>
          <a:lstStyle/>
          <a:p>
            <a:pPr algn="just"/>
            <a:r>
              <a:rPr lang="en-ZA" sz="3200" b="1" dirty="0">
                <a:solidFill>
                  <a:srgbClr val="FF0000"/>
                </a:solidFill>
                <a:latin typeface="Arial" panose="020B0604020202020204" pitchFamily="34" charset="0"/>
                <a:cs typeface="Arial" panose="020B0604020202020204" pitchFamily="34" charset="0"/>
              </a:rPr>
              <a:t>No. X cannot rely on consent in this case. While in principle consent can only be given by the complainant herself, in certain cases someone else may give consent on her behalf as where a parent gives consent to an operation being performed on her child. Since Y is only 11 years old she is a child (she does not have minimum mental abilities) and her parents </a:t>
            </a:r>
            <a:r>
              <a:rPr lang="en-ZA" sz="3200" b="1" dirty="0" smtClean="0">
                <a:solidFill>
                  <a:srgbClr val="FF0000"/>
                </a:solidFill>
                <a:latin typeface="Arial" panose="020B0604020202020204" pitchFamily="34" charset="0"/>
                <a:cs typeface="Arial" panose="020B0604020202020204" pitchFamily="34" charset="0"/>
              </a:rPr>
              <a:t>should </a:t>
            </a:r>
            <a:r>
              <a:rPr lang="en-ZA" sz="3200" b="1" dirty="0">
                <a:solidFill>
                  <a:srgbClr val="FF0000"/>
                </a:solidFill>
                <a:latin typeface="Arial" panose="020B0604020202020204" pitchFamily="34" charset="0"/>
                <a:cs typeface="Arial" panose="020B0604020202020204" pitchFamily="34" charset="0"/>
              </a:rPr>
              <a:t>have given consent to the removal of her appendix. (2)</a:t>
            </a:r>
          </a:p>
          <a:p>
            <a:endParaRPr lang="en-ZA" dirty="0"/>
          </a:p>
        </p:txBody>
      </p:sp>
    </p:spTree>
    <p:extLst>
      <p:ext uri="{BB962C8B-B14F-4D97-AF65-F5344CB8AC3E}">
        <p14:creationId xmlns:p14="http://schemas.microsoft.com/office/powerpoint/2010/main" val="11055493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4000" b="1" dirty="0" smtClean="0">
                <a:latin typeface="Arial" panose="020B0604020202020204" pitchFamily="34" charset="0"/>
                <a:cs typeface="Arial" panose="020B0604020202020204" pitchFamily="34" charset="0"/>
              </a:rPr>
              <a:t>OFFICIAL CAPACITY</a:t>
            </a:r>
            <a:endParaRPr lang="en-ZA"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b="1" dirty="0">
                <a:latin typeface="Arial" panose="020B0604020202020204" pitchFamily="34" charset="0"/>
                <a:cs typeface="Arial" panose="020B0604020202020204" pitchFamily="34" charset="0"/>
              </a:rPr>
              <a:t>An act that would otherwise be unlawful </a:t>
            </a:r>
            <a:r>
              <a:rPr lang="en-US" b="1" dirty="0" smtClean="0">
                <a:latin typeface="Arial" panose="020B0604020202020204" pitchFamily="34" charset="0"/>
                <a:cs typeface="Arial" panose="020B0604020202020204" pitchFamily="34" charset="0"/>
              </a:rPr>
              <a:t>may be justified </a:t>
            </a:r>
            <a:r>
              <a:rPr lang="en-US" b="1" dirty="0">
                <a:latin typeface="Arial" panose="020B0604020202020204" pitchFamily="34" charset="0"/>
                <a:cs typeface="Arial" panose="020B0604020202020204" pitchFamily="34" charset="0"/>
              </a:rPr>
              <a:t>if X, by virtue of her </a:t>
            </a:r>
            <a:r>
              <a:rPr lang="en-US" b="1" dirty="0" smtClean="0">
                <a:latin typeface="Arial" panose="020B0604020202020204" pitchFamily="34" charset="0"/>
                <a:cs typeface="Arial" panose="020B0604020202020204" pitchFamily="34" charset="0"/>
              </a:rPr>
              <a:t>holding a </a:t>
            </a:r>
            <a:r>
              <a:rPr lang="en-US" b="1" dirty="0">
                <a:latin typeface="Arial" panose="020B0604020202020204" pitchFamily="34" charset="0"/>
                <a:cs typeface="Arial" panose="020B0604020202020204" pitchFamily="34" charset="0"/>
              </a:rPr>
              <a:t>public </a:t>
            </a:r>
            <a:r>
              <a:rPr lang="en-US" b="1" dirty="0" smtClean="0">
                <a:latin typeface="Arial" panose="020B0604020202020204" pitchFamily="34" charset="0"/>
                <a:cs typeface="Arial" panose="020B0604020202020204" pitchFamily="34" charset="0"/>
              </a:rPr>
              <a:t>office</a:t>
            </a:r>
            <a:r>
              <a:rPr lang="en-US" b="1" dirty="0">
                <a:latin typeface="Arial" panose="020B0604020202020204" pitchFamily="34" charset="0"/>
                <a:cs typeface="Arial" panose="020B0604020202020204" pitchFamily="34" charset="0"/>
              </a:rPr>
              <a:t>, is </a:t>
            </a:r>
            <a:r>
              <a:rPr lang="en-US" b="1" dirty="0" err="1">
                <a:latin typeface="Arial" panose="020B0604020202020204" pitchFamily="34" charset="0"/>
                <a:cs typeface="Arial" panose="020B0604020202020204" pitchFamily="34" charset="0"/>
              </a:rPr>
              <a:t>authorised</a:t>
            </a:r>
            <a:r>
              <a:rPr lang="en-US" b="1" dirty="0">
                <a:latin typeface="Arial" panose="020B0604020202020204" pitchFamily="34" charset="0"/>
                <a:cs typeface="Arial" panose="020B0604020202020204" pitchFamily="34" charset="0"/>
              </a:rPr>
              <a:t> to perform the act, provided the act is performed </a:t>
            </a:r>
            <a:r>
              <a:rPr lang="en-US" b="1" dirty="0" smtClean="0">
                <a:latin typeface="Arial" panose="020B0604020202020204" pitchFamily="34" charset="0"/>
                <a:cs typeface="Arial" panose="020B0604020202020204" pitchFamily="34" charset="0"/>
              </a:rPr>
              <a:t>in the </a:t>
            </a:r>
            <a:r>
              <a:rPr lang="en-US" b="1" dirty="0">
                <a:latin typeface="Arial" panose="020B0604020202020204" pitchFamily="34" charset="0"/>
                <a:cs typeface="Arial" panose="020B0604020202020204" pitchFamily="34" charset="0"/>
              </a:rPr>
              <a:t>course of the exercise of her duties</a:t>
            </a:r>
            <a:r>
              <a:rPr lang="en-US" dirty="0" smtClean="0">
                <a:latin typeface="Arial" panose="020B0604020202020204" pitchFamily="34" charset="0"/>
                <a:cs typeface="Arial" panose="020B0604020202020204" pitchFamily="34" charset="0"/>
              </a:rPr>
              <a:t>.</a:t>
            </a:r>
          </a:p>
          <a:p>
            <a:pPr marL="0" indent="0" algn="just">
              <a:buNone/>
            </a:pPr>
            <a:r>
              <a:rPr lang="en-US" b="1" dirty="0" smtClean="0">
                <a:latin typeface="Arial" panose="020B0604020202020204" pitchFamily="34" charset="0"/>
                <a:cs typeface="Arial" panose="020B0604020202020204" pitchFamily="34" charset="0"/>
              </a:rPr>
              <a:t>EXAMPLES:</a:t>
            </a:r>
          </a:p>
          <a:p>
            <a:pPr algn="just"/>
            <a:r>
              <a:rPr lang="en-US" b="1" dirty="0" smtClean="0">
                <a:latin typeface="Arial" panose="020B0604020202020204" pitchFamily="34" charset="0"/>
                <a:cs typeface="Arial" panose="020B0604020202020204" pitchFamily="34" charset="0"/>
              </a:rPr>
              <a:t>If X possesses drugs it could amount to a crime. But NOT if X is a </a:t>
            </a:r>
            <a:r>
              <a:rPr lang="en-US" b="1" u="sng" dirty="0" smtClean="0">
                <a:latin typeface="Arial" panose="020B0604020202020204" pitchFamily="34" charset="0"/>
                <a:cs typeface="Arial" panose="020B0604020202020204" pitchFamily="34" charset="0"/>
              </a:rPr>
              <a:t>clerk of the court </a:t>
            </a:r>
            <a:r>
              <a:rPr lang="en-US" b="1" dirty="0" smtClean="0">
                <a:latin typeface="Arial" panose="020B0604020202020204" pitchFamily="34" charset="0"/>
                <a:cs typeface="Arial" panose="020B0604020202020204" pitchFamily="34" charset="0"/>
              </a:rPr>
              <a:t>and the drugs are an exhibit in a current court case.</a:t>
            </a:r>
          </a:p>
          <a:p>
            <a:pPr algn="just"/>
            <a:r>
              <a:rPr lang="en-US" b="1" dirty="0" smtClean="0">
                <a:latin typeface="Arial" panose="020B0604020202020204" pitchFamily="34" charset="0"/>
                <a:cs typeface="Arial" panose="020B0604020202020204" pitchFamily="34" charset="0"/>
              </a:rPr>
              <a:t>X cannot search or touch someone without consent. This could amount to assault/ </a:t>
            </a:r>
            <a:r>
              <a:rPr lang="en-US" b="1" i="1" dirty="0" err="1" smtClean="0">
                <a:latin typeface="Arial" panose="020B0604020202020204" pitchFamily="34" charset="0"/>
                <a:cs typeface="Arial" panose="020B0604020202020204" pitchFamily="34" charset="0"/>
              </a:rPr>
              <a:t>crimen</a:t>
            </a:r>
            <a:r>
              <a:rPr lang="en-US" b="1" i="1" dirty="0" smtClean="0">
                <a:latin typeface="Arial" panose="020B0604020202020204" pitchFamily="34" charset="0"/>
                <a:cs typeface="Arial" panose="020B0604020202020204" pitchFamily="34" charset="0"/>
              </a:rPr>
              <a:t> </a:t>
            </a:r>
            <a:r>
              <a:rPr lang="en-US" b="1" i="1" dirty="0" err="1" smtClean="0">
                <a:latin typeface="Arial" panose="020B0604020202020204" pitchFamily="34" charset="0"/>
                <a:cs typeface="Arial" panose="020B0604020202020204" pitchFamily="34" charset="0"/>
              </a:rPr>
              <a:t>iniuria</a:t>
            </a:r>
            <a:r>
              <a:rPr lang="en-US" b="1" dirty="0" smtClean="0">
                <a:latin typeface="Arial" panose="020B0604020202020204" pitchFamily="34" charset="0"/>
                <a:cs typeface="Arial" panose="020B0604020202020204" pitchFamily="34" charset="0"/>
              </a:rPr>
              <a:t>. But not if X is a </a:t>
            </a:r>
            <a:r>
              <a:rPr lang="en-US" b="1" u="sng" dirty="0" smtClean="0">
                <a:latin typeface="Arial" panose="020B0604020202020204" pitchFamily="34" charset="0"/>
                <a:cs typeface="Arial" panose="020B0604020202020204" pitchFamily="34" charset="0"/>
              </a:rPr>
              <a:t>security officer </a:t>
            </a:r>
            <a:r>
              <a:rPr lang="en-US" b="1" dirty="0" smtClean="0">
                <a:latin typeface="Arial" panose="020B0604020202020204" pitchFamily="34" charset="0"/>
                <a:cs typeface="Arial" panose="020B0604020202020204" pitchFamily="34" charset="0"/>
              </a:rPr>
              <a:t>at an international airport.</a:t>
            </a:r>
          </a:p>
          <a:p>
            <a:pPr marL="0" indent="0" algn="just">
              <a:buNone/>
            </a:pPr>
            <a:endParaRPr lang="en-ZA" dirty="0"/>
          </a:p>
        </p:txBody>
      </p:sp>
    </p:spTree>
    <p:extLst>
      <p:ext uri="{BB962C8B-B14F-4D97-AF65-F5344CB8AC3E}">
        <p14:creationId xmlns:p14="http://schemas.microsoft.com/office/powerpoint/2010/main" val="165970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3600" b="1" dirty="0" smtClean="0">
                <a:latin typeface="Arial" panose="020B0604020202020204" pitchFamily="34" charset="0"/>
                <a:cs typeface="Arial" panose="020B0604020202020204" pitchFamily="34" charset="0"/>
              </a:rPr>
              <a:t>OBEDIENCE TO ORDERS</a:t>
            </a:r>
            <a:endParaRPr lang="en-ZA"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gn="just">
              <a:buNone/>
            </a:pPr>
            <a:r>
              <a:rPr lang="en-ZA" sz="3200" b="1" dirty="0" smtClean="0">
                <a:latin typeface="Arial" panose="020B0604020202020204" pitchFamily="34" charset="0"/>
                <a:cs typeface="Arial" panose="020B0604020202020204" pitchFamily="34" charset="0"/>
              </a:rPr>
              <a:t>Where X is employed in the </a:t>
            </a:r>
            <a:r>
              <a:rPr lang="en-ZA" sz="3200" b="1" u="sng" dirty="0" smtClean="0">
                <a:latin typeface="Arial" panose="020B0604020202020204" pitchFamily="34" charset="0"/>
                <a:cs typeface="Arial" panose="020B0604020202020204" pitchFamily="34" charset="0"/>
              </a:rPr>
              <a:t>armed forces </a:t>
            </a:r>
            <a:r>
              <a:rPr lang="en-ZA" sz="3200" b="1" dirty="0" smtClean="0">
                <a:latin typeface="Arial" panose="020B0604020202020204" pitchFamily="34" charset="0"/>
                <a:cs typeface="Arial" panose="020B0604020202020204" pitchFamily="34" charset="0"/>
              </a:rPr>
              <a:t>or </a:t>
            </a:r>
            <a:r>
              <a:rPr lang="en-ZA" sz="3200" b="1" u="sng" dirty="0" smtClean="0">
                <a:latin typeface="Arial" panose="020B0604020202020204" pitchFamily="34" charset="0"/>
                <a:cs typeface="Arial" panose="020B0604020202020204" pitchFamily="34" charset="0"/>
              </a:rPr>
              <a:t>police service</a:t>
            </a:r>
            <a:r>
              <a:rPr lang="en-ZA" sz="3200" b="1" dirty="0" smtClean="0">
                <a:latin typeface="Arial" panose="020B0604020202020204" pitchFamily="34" charset="0"/>
                <a:cs typeface="Arial" panose="020B0604020202020204" pitchFamily="34" charset="0"/>
              </a:rPr>
              <a:t> and when obeying the orders of his superior, he (X) commits an offence, he may have a valid ground of justification. But the following requirements must be met:</a:t>
            </a:r>
          </a:p>
          <a:p>
            <a:pPr algn="just"/>
            <a:r>
              <a:rPr lang="en-ZA" sz="3200" b="1" dirty="0" smtClean="0">
                <a:latin typeface="Arial" panose="020B0604020202020204" pitchFamily="34" charset="0"/>
                <a:cs typeface="Arial" panose="020B0604020202020204" pitchFamily="34" charset="0"/>
              </a:rPr>
              <a:t>The order must be lawful</a:t>
            </a:r>
          </a:p>
          <a:p>
            <a:pPr algn="just"/>
            <a:r>
              <a:rPr lang="en-ZA" sz="3200" b="1" dirty="0" smtClean="0">
                <a:latin typeface="Arial" panose="020B0604020202020204" pitchFamily="34" charset="0"/>
                <a:cs typeface="Arial" panose="020B0604020202020204" pitchFamily="34" charset="0"/>
              </a:rPr>
              <a:t>The order must be given by a competent person</a:t>
            </a:r>
          </a:p>
          <a:p>
            <a:pPr algn="just"/>
            <a:r>
              <a:rPr lang="en-ZA" sz="3200" b="1" dirty="0" smtClean="0">
                <a:latin typeface="Arial" panose="020B0604020202020204" pitchFamily="34" charset="0"/>
                <a:cs typeface="Arial" panose="020B0604020202020204" pitchFamily="34" charset="0"/>
              </a:rPr>
              <a:t>X must only do what he was ordered to do. </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774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OBEDIENCE TO ORDERS</a:t>
            </a:r>
            <a:endParaRPr lang="en-ZA" dirty="0"/>
          </a:p>
        </p:txBody>
      </p:sp>
      <p:sp>
        <p:nvSpPr>
          <p:cNvPr id="3" name="Content Placeholder 2"/>
          <p:cNvSpPr>
            <a:spLocks noGrp="1"/>
          </p:cNvSpPr>
          <p:nvPr>
            <p:ph idx="1"/>
          </p:nvPr>
        </p:nvSpPr>
        <p:spPr/>
        <p:txBody>
          <a:bodyPr/>
          <a:lstStyle/>
          <a:p>
            <a:pPr algn="just"/>
            <a:r>
              <a:rPr lang="en-ZA" sz="4000" b="1" u="sng" dirty="0" smtClean="0">
                <a:solidFill>
                  <a:srgbClr val="FF0000"/>
                </a:solidFill>
                <a:latin typeface="Arial" panose="020B0604020202020204" pitchFamily="34" charset="0"/>
                <a:cs typeface="Arial" panose="020B0604020202020204" pitchFamily="34" charset="0"/>
              </a:rPr>
              <a:t>Q: What </a:t>
            </a:r>
            <a:r>
              <a:rPr lang="en-ZA" sz="4000" b="1" u="sng" dirty="0">
                <a:solidFill>
                  <a:srgbClr val="FF0000"/>
                </a:solidFill>
                <a:latin typeface="Arial" panose="020B0604020202020204" pitchFamily="34" charset="0"/>
                <a:cs typeface="Arial" panose="020B0604020202020204" pitchFamily="34" charset="0"/>
              </a:rPr>
              <a:t>are the three requirements of the ground of justification obedience to orders? </a:t>
            </a:r>
            <a:r>
              <a:rPr lang="en-ZA" sz="4000" b="1" dirty="0">
                <a:solidFill>
                  <a:srgbClr val="FF0000"/>
                </a:solidFill>
                <a:latin typeface="Arial" panose="020B0604020202020204" pitchFamily="34" charset="0"/>
                <a:cs typeface="Arial" panose="020B0604020202020204" pitchFamily="34" charset="0"/>
              </a:rPr>
              <a:t>[3]</a:t>
            </a:r>
            <a:endParaRPr lang="en-ZA" sz="4000" dirty="0">
              <a:solidFill>
                <a:srgbClr val="FF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4115630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OBEDIENCE TO </a:t>
            </a:r>
            <a:r>
              <a:rPr lang="en-ZA" b="1" dirty="0" smtClean="0">
                <a:latin typeface="Arial" panose="020B0604020202020204" pitchFamily="34" charset="0"/>
                <a:cs typeface="Arial" panose="020B0604020202020204" pitchFamily="34" charset="0"/>
              </a:rPr>
              <a:t>ORDERS (</a:t>
            </a:r>
            <a:r>
              <a:rPr lang="en-ZA" b="1" dirty="0" err="1" smtClean="0">
                <a:latin typeface="Arial" panose="020B0604020202020204" pitchFamily="34" charset="0"/>
                <a:cs typeface="Arial" panose="020B0604020202020204" pitchFamily="34" charset="0"/>
              </a:rPr>
              <a:t>contd</a:t>
            </a:r>
            <a:r>
              <a:rPr lang="en-ZA" b="1" dirty="0" smtClean="0">
                <a:latin typeface="Arial" panose="020B0604020202020204" pitchFamily="34" charset="0"/>
                <a:cs typeface="Arial" panose="020B0604020202020204" pitchFamily="34" charset="0"/>
              </a:rPr>
              <a:t>)</a:t>
            </a:r>
            <a:endParaRPr lang="en-ZA" dirty="0"/>
          </a:p>
        </p:txBody>
      </p:sp>
      <p:sp>
        <p:nvSpPr>
          <p:cNvPr id="3" name="Content Placeholder 2"/>
          <p:cNvSpPr>
            <a:spLocks noGrp="1"/>
          </p:cNvSpPr>
          <p:nvPr>
            <p:ph idx="1"/>
          </p:nvPr>
        </p:nvSpPr>
        <p:spPr/>
        <p:txBody>
          <a:bodyPr>
            <a:normAutofit/>
          </a:bodyPr>
          <a:lstStyle/>
          <a:p>
            <a:pPr lvl="0" algn="just"/>
            <a:r>
              <a:rPr lang="en-ZA" sz="3200" b="1" dirty="0">
                <a:solidFill>
                  <a:srgbClr val="FF0000"/>
                </a:solidFill>
                <a:latin typeface="Arial" panose="020B0604020202020204" pitchFamily="34" charset="0"/>
                <a:cs typeface="Arial" panose="020B0604020202020204" pitchFamily="34" charset="0"/>
              </a:rPr>
              <a:t>The order must emanate from a person in lawful authority over the accused </a:t>
            </a:r>
            <a:r>
              <a:rPr lang="en-ZA" sz="3200" b="1" dirty="0" smtClean="0">
                <a:solidFill>
                  <a:srgbClr val="FF0000"/>
                </a:solidFill>
                <a:latin typeface="Arial" panose="020B0604020202020204" pitchFamily="34" charset="0"/>
                <a:cs typeface="Arial" panose="020B0604020202020204" pitchFamily="34" charset="0"/>
              </a:rPr>
              <a:t>				(</a:t>
            </a:r>
            <a:r>
              <a:rPr lang="en-ZA" sz="3200" b="1" dirty="0">
                <a:solidFill>
                  <a:srgbClr val="FF0000"/>
                </a:solidFill>
                <a:latin typeface="Arial" panose="020B0604020202020204" pitchFamily="34" charset="0"/>
                <a:cs typeface="Arial" panose="020B0604020202020204" pitchFamily="34" charset="0"/>
              </a:rPr>
              <a:t>1)</a:t>
            </a:r>
          </a:p>
          <a:p>
            <a:pPr lvl="0" algn="just"/>
            <a:r>
              <a:rPr lang="en-ZA" sz="3200" b="1" dirty="0">
                <a:solidFill>
                  <a:srgbClr val="FF0000"/>
                </a:solidFill>
                <a:latin typeface="Arial" panose="020B0604020202020204" pitchFamily="34" charset="0"/>
                <a:cs typeface="Arial" panose="020B0604020202020204" pitchFamily="34" charset="0"/>
              </a:rPr>
              <a:t>The accused must have been under a duty to obey the order. Section 199(6) of the Constitution dictates that the order must not be manifestly unlawful. </a:t>
            </a:r>
            <a:r>
              <a:rPr lang="en-ZA" sz="3200" b="1" dirty="0" smtClean="0">
                <a:solidFill>
                  <a:srgbClr val="FF0000"/>
                </a:solidFill>
                <a:latin typeface="Arial" panose="020B0604020202020204" pitchFamily="34" charset="0"/>
                <a:cs typeface="Arial" panose="020B0604020202020204" pitchFamily="34" charset="0"/>
              </a:rPr>
              <a:t>(</a:t>
            </a:r>
            <a:r>
              <a:rPr lang="en-ZA" sz="3200" b="1" dirty="0">
                <a:solidFill>
                  <a:srgbClr val="FF0000"/>
                </a:solidFill>
                <a:latin typeface="Arial" panose="020B0604020202020204" pitchFamily="34" charset="0"/>
                <a:cs typeface="Arial" panose="020B0604020202020204" pitchFamily="34" charset="0"/>
              </a:rPr>
              <a:t>1)</a:t>
            </a:r>
          </a:p>
          <a:p>
            <a:pPr lvl="0" algn="just"/>
            <a:r>
              <a:rPr lang="en-ZA" sz="3200" b="1" dirty="0">
                <a:solidFill>
                  <a:srgbClr val="FF0000"/>
                </a:solidFill>
                <a:latin typeface="Arial" panose="020B0604020202020204" pitchFamily="34" charset="0"/>
                <a:cs typeface="Arial" panose="020B0604020202020204" pitchFamily="34" charset="0"/>
              </a:rPr>
              <a:t>The accused must have done no more harm than was necessary to carry out the order</a:t>
            </a:r>
            <a:r>
              <a:rPr lang="en-ZA" sz="3200" b="1">
                <a:solidFill>
                  <a:srgbClr val="FF0000"/>
                </a:solidFill>
                <a:latin typeface="Arial" panose="020B0604020202020204" pitchFamily="34" charset="0"/>
                <a:cs typeface="Arial" panose="020B0604020202020204" pitchFamily="34" charset="0"/>
              </a:rPr>
              <a:t>. </a:t>
            </a:r>
            <a:r>
              <a:rPr lang="en-ZA" sz="3200" b="1" dirty="0" smtClean="0">
                <a:solidFill>
                  <a:srgbClr val="FF0000"/>
                </a:solidFill>
                <a:latin typeface="Arial" panose="020B0604020202020204" pitchFamily="34" charset="0"/>
                <a:cs typeface="Arial" panose="020B0604020202020204" pitchFamily="34" charset="0"/>
              </a:rPr>
              <a:t>		(</a:t>
            </a:r>
            <a:r>
              <a:rPr lang="en-ZA" sz="3200" b="1" dirty="0">
                <a:solidFill>
                  <a:srgbClr val="FF0000"/>
                </a:solidFill>
                <a:latin typeface="Arial" panose="020B0604020202020204" pitchFamily="34" charset="0"/>
                <a:cs typeface="Arial" panose="020B0604020202020204" pitchFamily="34" charset="0"/>
              </a:rPr>
              <a:t>1)</a:t>
            </a:r>
          </a:p>
          <a:p>
            <a:r>
              <a:rPr lang="en-ZA" b="1" i="1" dirty="0" smtClean="0">
                <a:solidFill>
                  <a:srgbClr val="FF0000"/>
                </a:solidFill>
              </a:rPr>
              <a:t>See further the case of: S </a:t>
            </a:r>
            <a:r>
              <a:rPr lang="en-ZA" b="1" i="1" dirty="0">
                <a:solidFill>
                  <a:srgbClr val="FF0000"/>
                </a:solidFill>
              </a:rPr>
              <a:t>v </a:t>
            </a:r>
            <a:r>
              <a:rPr lang="en-ZA" b="1" i="1" dirty="0" err="1">
                <a:solidFill>
                  <a:srgbClr val="FF0000"/>
                </a:solidFill>
              </a:rPr>
              <a:t>Mostert</a:t>
            </a:r>
            <a:r>
              <a:rPr lang="en-ZA" b="1" i="1" dirty="0">
                <a:solidFill>
                  <a:srgbClr val="FF0000"/>
                </a:solidFill>
              </a:rPr>
              <a:t> 2006 (1)SACR 560 (N)</a:t>
            </a:r>
            <a:endParaRPr lang="en-ZA" dirty="0">
              <a:solidFill>
                <a:srgbClr val="FF0000"/>
              </a:solidFill>
            </a:endParaRPr>
          </a:p>
        </p:txBody>
      </p:sp>
    </p:spTree>
    <p:extLst>
      <p:ext uri="{BB962C8B-B14F-4D97-AF65-F5344CB8AC3E}">
        <p14:creationId xmlns:p14="http://schemas.microsoft.com/office/powerpoint/2010/main" val="3869254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3013</Words>
  <Application>Microsoft Office PowerPoint</Application>
  <PresentationFormat>Widescreen</PresentationFormat>
  <Paragraphs>212</Paragraphs>
  <Slides>44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Arial Black</vt:lpstr>
      <vt:lpstr>Calibri</vt:lpstr>
      <vt:lpstr>Calibri Light</vt:lpstr>
      <vt:lpstr>Times New Roman</vt:lpstr>
      <vt:lpstr>Office Theme</vt:lpstr>
      <vt:lpstr>INTRODUCTION TO CRIMINAL LAW</vt:lpstr>
      <vt:lpstr>PowerPoint Presentation</vt:lpstr>
      <vt:lpstr>PowerPoint Presentation</vt:lpstr>
      <vt:lpstr>PowerPoint Presentation</vt:lpstr>
      <vt:lpstr>PowerPoint Presentation</vt:lpstr>
      <vt:lpstr>PowerPoint Presentation</vt:lpstr>
      <vt:lpstr>LEGALITY</vt:lpstr>
      <vt:lpstr>LEGALITY (continued)</vt:lpstr>
      <vt:lpstr>LEGALITY (continued)</vt:lpstr>
      <vt:lpstr>LEGALITY (continued)</vt:lpstr>
      <vt:lpstr>LEGALITY (continued)</vt:lpstr>
      <vt:lpstr>THE FOUR ELEMENTS OF A CRIME</vt:lpstr>
      <vt:lpstr>ACT/CONDUCT</vt:lpstr>
      <vt:lpstr>COMPLIANCE WITH DEFINITIONAL ELEMENTS</vt:lpstr>
      <vt:lpstr>CAUSATION</vt:lpstr>
      <vt:lpstr>CAUSATION (continued)</vt:lpstr>
      <vt:lpstr>CAUSATION (continued)</vt:lpstr>
      <vt:lpstr>PowerPoint Presentation</vt:lpstr>
      <vt:lpstr>CAUSATION (continued)</vt:lpstr>
      <vt:lpstr>CAUSATION (continued)</vt:lpstr>
      <vt:lpstr>UNLAWFULNESS</vt:lpstr>
      <vt:lpstr>CULPABILITY</vt:lpstr>
      <vt:lpstr>Grounds of Justification (Unlawfulness)</vt:lpstr>
      <vt:lpstr>Private defence</vt:lpstr>
      <vt:lpstr>Private defence (continued)</vt:lpstr>
      <vt:lpstr>Private defence (continued)</vt:lpstr>
      <vt:lpstr>Private defence (continued)</vt:lpstr>
      <vt:lpstr>Necessity</vt:lpstr>
      <vt:lpstr>Necessity (continued)</vt:lpstr>
      <vt:lpstr>Necessity (continued)</vt:lpstr>
      <vt:lpstr>Necessity (continued)</vt:lpstr>
      <vt:lpstr>Necessity (continued)</vt:lpstr>
      <vt:lpstr>Necessity (continued)</vt:lpstr>
      <vt:lpstr>Necessity (continued)</vt:lpstr>
      <vt:lpstr>Necessity (continued)</vt:lpstr>
      <vt:lpstr>Necessity (continued)</vt:lpstr>
      <vt:lpstr>Consent</vt:lpstr>
      <vt:lpstr>Consent (continued)</vt:lpstr>
      <vt:lpstr>Consent (continued)</vt:lpstr>
      <vt:lpstr>Consent (continued)</vt:lpstr>
      <vt:lpstr>OFFICIAL CAPACITY</vt:lpstr>
      <vt:lpstr>OBEDIENCE TO ORDERS</vt:lpstr>
      <vt:lpstr>OBEDIENCE TO ORDERS</vt:lpstr>
      <vt:lpstr>OBEDIENCE TO ORDERS (contd)</vt:lpstr>
    </vt:vector>
  </TitlesOfParts>
  <Company>UNISA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CRIMINAL LAW</dc:title>
  <dc:creator>Naidoo, Kamban</dc:creator>
  <cp:lastModifiedBy>Naidoo, Kamban</cp:lastModifiedBy>
  <cp:revision>126</cp:revision>
  <dcterms:created xsi:type="dcterms:W3CDTF">2018-01-15T10:32:46Z</dcterms:created>
  <dcterms:modified xsi:type="dcterms:W3CDTF">2018-03-19T11:10:49Z</dcterms:modified>
</cp:coreProperties>
</file>