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handoutMasterIdLst>
    <p:handoutMasterId r:id="rId49"/>
  </p:handoutMasterIdLst>
  <p:sldIdLst>
    <p:sldId id="25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1" r:id="rId26"/>
    <p:sldId id="302" r:id="rId27"/>
    <p:sldId id="300"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8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FCD73B-B32B-4F26-9569-CC602EF9850A}" type="doc">
      <dgm:prSet loTypeId="urn:microsoft.com/office/officeart/2005/8/layout/hList3" loCatId="list" qsTypeId="urn:microsoft.com/office/officeart/2005/8/quickstyle/simple2" qsCatId="simple" csTypeId="urn:microsoft.com/office/officeart/2005/8/colors/colorful4" csCatId="colorful" phldr="1"/>
      <dgm:spPr/>
      <dgm:t>
        <a:bodyPr/>
        <a:lstStyle/>
        <a:p>
          <a:endParaRPr lang="en-US"/>
        </a:p>
      </dgm:t>
    </dgm:pt>
    <dgm:pt modelId="{381BD8D5-FFBB-4781-B67B-9B96900CA8AB}">
      <dgm:prSet phldrT="[Text]"/>
      <dgm:spPr/>
      <dgm:t>
        <a:bodyPr/>
        <a:lstStyle/>
        <a:p>
          <a:r>
            <a:rPr lang="en-ZA" b="0" u="none" dirty="0"/>
            <a:t>Three dimensions of the personality:</a:t>
          </a:r>
          <a:endParaRPr lang="en-US" b="0" u="none" dirty="0"/>
        </a:p>
      </dgm:t>
    </dgm:pt>
    <dgm:pt modelId="{5C6C923C-467C-429D-A49F-4935A99FF1DF}" type="parTrans" cxnId="{E55E1DD8-93C5-47A5-BCE8-5CD72E230F54}">
      <dgm:prSet/>
      <dgm:spPr/>
      <dgm:t>
        <a:bodyPr/>
        <a:lstStyle/>
        <a:p>
          <a:endParaRPr lang="en-US"/>
        </a:p>
      </dgm:t>
    </dgm:pt>
    <dgm:pt modelId="{B1777CF9-A228-4C85-9DA1-5F6BE2F55C11}" type="sibTrans" cxnId="{E55E1DD8-93C5-47A5-BCE8-5CD72E230F54}">
      <dgm:prSet/>
      <dgm:spPr/>
      <dgm:t>
        <a:bodyPr/>
        <a:lstStyle/>
        <a:p>
          <a:endParaRPr lang="en-US"/>
        </a:p>
      </dgm:t>
    </dgm:pt>
    <dgm:pt modelId="{6AA317A7-B81A-4D80-80BC-334F709734D5}">
      <dgm:prSet phldrT="[Text]"/>
      <dgm:spPr/>
      <dgm:t>
        <a:bodyPr/>
        <a:lstStyle/>
        <a:p>
          <a:r>
            <a:rPr lang="en-ZA" u="sng" dirty="0"/>
            <a:t>Physical:</a:t>
          </a:r>
          <a:endParaRPr lang="en-US" u="sng" dirty="0"/>
        </a:p>
      </dgm:t>
    </dgm:pt>
    <dgm:pt modelId="{A5940060-90AD-44AE-818A-A5CA98E20AC5}" type="parTrans" cxnId="{BE175F5E-86CC-4A29-A243-F80BC98D1AA8}">
      <dgm:prSet/>
      <dgm:spPr/>
      <dgm:t>
        <a:bodyPr/>
        <a:lstStyle/>
        <a:p>
          <a:endParaRPr lang="en-US"/>
        </a:p>
      </dgm:t>
    </dgm:pt>
    <dgm:pt modelId="{A7C0EC5A-811A-4211-8C15-E3F5AED97076}" type="sibTrans" cxnId="{BE175F5E-86CC-4A29-A243-F80BC98D1AA8}">
      <dgm:prSet/>
      <dgm:spPr/>
      <dgm:t>
        <a:bodyPr/>
        <a:lstStyle/>
        <a:p>
          <a:endParaRPr lang="en-US"/>
        </a:p>
      </dgm:t>
    </dgm:pt>
    <dgm:pt modelId="{A792FE34-8AD6-4CF9-BA85-E1DC88684A89}">
      <dgm:prSet phldrT="[Text]"/>
      <dgm:spPr/>
      <dgm:t>
        <a:bodyPr/>
        <a:lstStyle/>
        <a:p>
          <a:r>
            <a:rPr lang="en-ZA" u="sng" dirty="0"/>
            <a:t>Psychological</a:t>
          </a:r>
          <a:endParaRPr lang="en-US" u="sng" dirty="0"/>
        </a:p>
      </dgm:t>
    </dgm:pt>
    <dgm:pt modelId="{80CC0929-EF61-4065-ACEF-2AE08AAD52B8}" type="parTrans" cxnId="{60CBC859-5AF1-4BE8-8598-BEC5D778BB5A}">
      <dgm:prSet/>
      <dgm:spPr/>
      <dgm:t>
        <a:bodyPr/>
        <a:lstStyle/>
        <a:p>
          <a:endParaRPr lang="en-US"/>
        </a:p>
      </dgm:t>
    </dgm:pt>
    <dgm:pt modelId="{907E6717-5DBB-4224-B59C-2C1192FB7B27}" type="sibTrans" cxnId="{60CBC859-5AF1-4BE8-8598-BEC5D778BB5A}">
      <dgm:prSet/>
      <dgm:spPr/>
      <dgm:t>
        <a:bodyPr/>
        <a:lstStyle/>
        <a:p>
          <a:endParaRPr lang="en-US"/>
        </a:p>
      </dgm:t>
    </dgm:pt>
    <dgm:pt modelId="{3FBFD695-BF66-4FAE-8ED8-A09D15CF2D6C}">
      <dgm:prSet/>
      <dgm:spPr/>
      <dgm:t>
        <a:bodyPr/>
        <a:lstStyle/>
        <a:p>
          <a:pPr>
            <a:buNone/>
          </a:pPr>
          <a:r>
            <a:rPr lang="en-ZA" u="sng" dirty="0"/>
            <a:t>Spiritual</a:t>
          </a:r>
        </a:p>
      </dgm:t>
    </dgm:pt>
    <dgm:pt modelId="{2A1AA251-9E11-4913-A417-A6CA2D782A65}" type="parTrans" cxnId="{4E5CD962-4FC6-4929-B73C-0D54D87B0A94}">
      <dgm:prSet/>
      <dgm:spPr/>
      <dgm:t>
        <a:bodyPr/>
        <a:lstStyle/>
        <a:p>
          <a:endParaRPr lang="en-US"/>
        </a:p>
      </dgm:t>
    </dgm:pt>
    <dgm:pt modelId="{D047041A-4A30-439C-8D51-1DEC6F5CDED3}" type="sibTrans" cxnId="{4E5CD962-4FC6-4929-B73C-0D54D87B0A94}">
      <dgm:prSet/>
      <dgm:spPr/>
      <dgm:t>
        <a:bodyPr/>
        <a:lstStyle/>
        <a:p>
          <a:endParaRPr lang="en-US"/>
        </a:p>
      </dgm:t>
    </dgm:pt>
    <dgm:pt modelId="{BE75852A-692A-457E-A2C1-920C28B99056}">
      <dgm:prSet/>
      <dgm:spPr/>
      <dgm:t>
        <a:bodyPr/>
        <a:lstStyle/>
        <a:p>
          <a:r>
            <a:rPr lang="en-ZA"/>
            <a:t>Described as nothing but a complex biochemical mechanism powered by a combustion system which energizer computer with prodigious storage facilities for retaining encoded information.</a:t>
          </a:r>
          <a:endParaRPr lang="en-US"/>
        </a:p>
      </dgm:t>
    </dgm:pt>
    <dgm:pt modelId="{06BACEDF-C6F9-4A82-AEFC-8633B3395827}" type="parTrans" cxnId="{6DA816A8-6B2F-4AC1-A358-A645A121FC1A}">
      <dgm:prSet/>
      <dgm:spPr/>
      <dgm:t>
        <a:bodyPr/>
        <a:lstStyle/>
        <a:p>
          <a:endParaRPr lang="en-US"/>
        </a:p>
      </dgm:t>
    </dgm:pt>
    <dgm:pt modelId="{B2EFA19D-542F-42BE-AA79-518E2905987E}" type="sibTrans" cxnId="{6DA816A8-6B2F-4AC1-A358-A645A121FC1A}">
      <dgm:prSet/>
      <dgm:spPr/>
      <dgm:t>
        <a:bodyPr/>
        <a:lstStyle/>
        <a:p>
          <a:endParaRPr lang="en-US"/>
        </a:p>
      </dgm:t>
    </dgm:pt>
    <dgm:pt modelId="{BD41B8EA-B0B8-434F-B773-8BD42F40EA1D}">
      <dgm:prSet/>
      <dgm:spPr/>
      <dgm:t>
        <a:bodyPr/>
        <a:lstStyle/>
        <a:p>
          <a:r>
            <a:rPr lang="en-ZA"/>
            <a:t>The person has needs and drive, in many ways similar to animals</a:t>
          </a:r>
          <a:endParaRPr lang="en-US"/>
        </a:p>
      </dgm:t>
    </dgm:pt>
    <dgm:pt modelId="{AB9FC0F5-EDB3-47CE-8F4E-3D30B9F699F8}" type="parTrans" cxnId="{C0D109F9-77C7-47B6-BC17-FF3E9BBCC546}">
      <dgm:prSet/>
      <dgm:spPr/>
      <dgm:t>
        <a:bodyPr/>
        <a:lstStyle/>
        <a:p>
          <a:endParaRPr lang="en-US"/>
        </a:p>
      </dgm:t>
    </dgm:pt>
    <dgm:pt modelId="{3F2FC7CC-889E-4716-9AE4-887E444897C0}" type="sibTrans" cxnId="{C0D109F9-77C7-47B6-BC17-FF3E9BBCC546}">
      <dgm:prSet/>
      <dgm:spPr/>
      <dgm:t>
        <a:bodyPr/>
        <a:lstStyle/>
        <a:p>
          <a:endParaRPr lang="en-US"/>
        </a:p>
      </dgm:t>
    </dgm:pt>
    <dgm:pt modelId="{852EFD87-D87B-4599-8030-7C5271A30419}">
      <dgm:prSet/>
      <dgm:spPr/>
      <dgm:t>
        <a:bodyPr/>
        <a:lstStyle/>
        <a:p>
          <a:pPr>
            <a:buFont typeface="Arial" panose="020B0604020202020204" pitchFamily="34" charset="0"/>
            <a:buChar char="•"/>
          </a:pPr>
          <a:r>
            <a:rPr lang="en-ZA" dirty="0"/>
            <a:t>This dimension is unique to human beings.  </a:t>
          </a:r>
          <a:endParaRPr lang="en-US" dirty="0"/>
        </a:p>
      </dgm:t>
    </dgm:pt>
    <dgm:pt modelId="{DB0A2405-683C-484B-90CB-8D077B8BD780}" type="parTrans" cxnId="{7D022834-51DF-412A-95A3-AD68855E2EA3}">
      <dgm:prSet/>
      <dgm:spPr/>
      <dgm:t>
        <a:bodyPr/>
        <a:lstStyle/>
        <a:p>
          <a:endParaRPr lang="en-US"/>
        </a:p>
      </dgm:t>
    </dgm:pt>
    <dgm:pt modelId="{0D723246-5F4E-4081-9B6F-EB7EADF3DA2B}" type="sibTrans" cxnId="{7D022834-51DF-412A-95A3-AD68855E2EA3}">
      <dgm:prSet/>
      <dgm:spPr/>
      <dgm:t>
        <a:bodyPr/>
        <a:lstStyle/>
        <a:p>
          <a:endParaRPr lang="en-US"/>
        </a:p>
      </dgm:t>
    </dgm:pt>
    <dgm:pt modelId="{0D913BBF-CE25-4CAC-8967-A14D3D8A9534}">
      <dgm:prSet/>
      <dgm:spPr/>
      <dgm:t>
        <a:bodyPr/>
        <a:lstStyle/>
        <a:p>
          <a:pPr>
            <a:buFont typeface="Arial" panose="020B0604020202020204" pitchFamily="34" charset="0"/>
            <a:buChar char="•"/>
          </a:pPr>
          <a:r>
            <a:rPr lang="en-ZA" dirty="0"/>
            <a:t>Due to our spiritual capacities we as human beings, are free.  </a:t>
          </a:r>
          <a:endParaRPr lang="en-US" dirty="0"/>
        </a:p>
      </dgm:t>
    </dgm:pt>
    <dgm:pt modelId="{9AF6E586-CFAC-4463-B37D-27FE8C490541}" type="parTrans" cxnId="{FC31B1F6-CA99-479F-A24B-90E29ED9C08A}">
      <dgm:prSet/>
      <dgm:spPr/>
    </dgm:pt>
    <dgm:pt modelId="{EE6A06BF-C96A-4154-A87E-43E8CC8A59DA}" type="sibTrans" cxnId="{FC31B1F6-CA99-479F-A24B-90E29ED9C08A}">
      <dgm:prSet/>
      <dgm:spPr/>
    </dgm:pt>
    <dgm:pt modelId="{65C0A452-09E3-4F4D-ABA6-B1AEACADEC5D}">
      <dgm:prSet/>
      <dgm:spPr/>
      <dgm:t>
        <a:bodyPr/>
        <a:lstStyle/>
        <a:p>
          <a:pPr>
            <a:buFont typeface="Arial" panose="020B0604020202020204" pitchFamily="34" charset="0"/>
            <a:buChar char="•"/>
          </a:pPr>
          <a:r>
            <a:rPr lang="en-ZA" u="none" dirty="0"/>
            <a:t>Human personality has a spiritual core.  </a:t>
          </a:r>
          <a:endParaRPr lang="en-US" dirty="0"/>
        </a:p>
      </dgm:t>
    </dgm:pt>
    <dgm:pt modelId="{38FF8CF2-C585-463D-9CE4-48F01651F64A}" type="parTrans" cxnId="{F206163C-8921-4F85-B5A9-B18E2297DB8F}">
      <dgm:prSet/>
      <dgm:spPr/>
    </dgm:pt>
    <dgm:pt modelId="{33E716B1-2C7F-4C64-8D48-062CC4736CE5}" type="sibTrans" cxnId="{F206163C-8921-4F85-B5A9-B18E2297DB8F}">
      <dgm:prSet/>
      <dgm:spPr/>
    </dgm:pt>
    <dgm:pt modelId="{0A0C36F8-1F5C-432F-819F-1074BF3EE63E}">
      <dgm:prSet/>
      <dgm:spPr/>
      <dgm:t>
        <a:bodyPr/>
        <a:lstStyle/>
        <a:p>
          <a:pPr>
            <a:buFont typeface="Arial" panose="020B0604020202020204" pitchFamily="34" charset="0"/>
            <a:buChar char="•"/>
          </a:pPr>
          <a:r>
            <a:rPr lang="en-ZA" dirty="0"/>
            <a:t>He describes the spiritual dimension as the personal ground of being</a:t>
          </a:r>
          <a:endParaRPr lang="en-US" dirty="0"/>
        </a:p>
      </dgm:t>
    </dgm:pt>
    <dgm:pt modelId="{41011F88-D703-4E75-882D-28E96FEC91A1}" type="parTrans" cxnId="{B99C6A13-6B4B-43AB-A0F6-87C3FD24A8A9}">
      <dgm:prSet/>
      <dgm:spPr/>
    </dgm:pt>
    <dgm:pt modelId="{9956D34A-F42F-460F-A6E6-BE2B120642DE}" type="sibTrans" cxnId="{B99C6A13-6B4B-43AB-A0F6-87C3FD24A8A9}">
      <dgm:prSet/>
      <dgm:spPr/>
    </dgm:pt>
    <dgm:pt modelId="{EBBC9516-065D-43DC-A4E4-657615BEC6C4}" type="pres">
      <dgm:prSet presAssocID="{33FCD73B-B32B-4F26-9569-CC602EF9850A}" presName="composite" presStyleCnt="0">
        <dgm:presLayoutVars>
          <dgm:chMax val="1"/>
          <dgm:dir/>
          <dgm:resizeHandles val="exact"/>
        </dgm:presLayoutVars>
      </dgm:prSet>
      <dgm:spPr/>
    </dgm:pt>
    <dgm:pt modelId="{69160AE0-96BE-4D6D-A1EE-810C73B02AFC}" type="pres">
      <dgm:prSet presAssocID="{381BD8D5-FFBB-4781-B67B-9B96900CA8AB}" presName="roof" presStyleLbl="dkBgShp" presStyleIdx="0" presStyleCnt="2"/>
      <dgm:spPr/>
    </dgm:pt>
    <dgm:pt modelId="{820EA08C-07AA-4E39-8CD5-CB8884DEAC9A}" type="pres">
      <dgm:prSet presAssocID="{381BD8D5-FFBB-4781-B67B-9B96900CA8AB}" presName="pillars" presStyleCnt="0"/>
      <dgm:spPr/>
    </dgm:pt>
    <dgm:pt modelId="{B4EACF6E-DF67-48A2-AB5A-F2EF381D37BE}" type="pres">
      <dgm:prSet presAssocID="{381BD8D5-FFBB-4781-B67B-9B96900CA8AB}" presName="pillar1" presStyleLbl="node1" presStyleIdx="0" presStyleCnt="3">
        <dgm:presLayoutVars>
          <dgm:bulletEnabled val="1"/>
        </dgm:presLayoutVars>
      </dgm:prSet>
      <dgm:spPr/>
    </dgm:pt>
    <dgm:pt modelId="{39EEDC6E-C9FB-4276-B143-5B9D14CE4F7A}" type="pres">
      <dgm:prSet presAssocID="{A792FE34-8AD6-4CF9-BA85-E1DC88684A89}" presName="pillarX" presStyleLbl="node1" presStyleIdx="1" presStyleCnt="3">
        <dgm:presLayoutVars>
          <dgm:bulletEnabled val="1"/>
        </dgm:presLayoutVars>
      </dgm:prSet>
      <dgm:spPr/>
    </dgm:pt>
    <dgm:pt modelId="{926EE4F3-823C-4804-BCEC-03DB6045FB56}" type="pres">
      <dgm:prSet presAssocID="{3FBFD695-BF66-4FAE-8ED8-A09D15CF2D6C}" presName="pillarX" presStyleLbl="node1" presStyleIdx="2" presStyleCnt="3">
        <dgm:presLayoutVars>
          <dgm:bulletEnabled val="1"/>
        </dgm:presLayoutVars>
      </dgm:prSet>
      <dgm:spPr/>
    </dgm:pt>
    <dgm:pt modelId="{155D7F7B-9F69-480D-B540-54DC0FF64051}" type="pres">
      <dgm:prSet presAssocID="{381BD8D5-FFBB-4781-B67B-9B96900CA8AB}" presName="base" presStyleLbl="dkBgShp" presStyleIdx="1" presStyleCnt="2"/>
      <dgm:spPr/>
    </dgm:pt>
  </dgm:ptLst>
  <dgm:cxnLst>
    <dgm:cxn modelId="{AE33DB12-E3D8-41AA-8E0C-528568952A37}" type="presOf" srcId="{6AA317A7-B81A-4D80-80BC-334F709734D5}" destId="{B4EACF6E-DF67-48A2-AB5A-F2EF381D37BE}" srcOrd="0" destOrd="0" presId="urn:microsoft.com/office/officeart/2005/8/layout/hList3"/>
    <dgm:cxn modelId="{B99C6A13-6B4B-43AB-A0F6-87C3FD24A8A9}" srcId="{3FBFD695-BF66-4FAE-8ED8-A09D15CF2D6C}" destId="{0A0C36F8-1F5C-432F-819F-1074BF3EE63E}" srcOrd="3" destOrd="0" parTransId="{41011F88-D703-4E75-882D-28E96FEC91A1}" sibTransId="{9956D34A-F42F-460F-A6E6-BE2B120642DE}"/>
    <dgm:cxn modelId="{359D3819-4400-4D89-BA1F-B078CEAD4756}" type="presOf" srcId="{0A0C36F8-1F5C-432F-819F-1074BF3EE63E}" destId="{926EE4F3-823C-4804-BCEC-03DB6045FB56}" srcOrd="0" destOrd="4" presId="urn:microsoft.com/office/officeart/2005/8/layout/hList3"/>
    <dgm:cxn modelId="{B6EC381D-03FA-481B-89A8-CB1A04A91BD0}" type="presOf" srcId="{0D913BBF-CE25-4CAC-8967-A14D3D8A9534}" destId="{926EE4F3-823C-4804-BCEC-03DB6045FB56}" srcOrd="0" destOrd="2" presId="urn:microsoft.com/office/officeart/2005/8/layout/hList3"/>
    <dgm:cxn modelId="{2ED4211F-D3AA-4393-8049-7E7B7BF0FD10}" type="presOf" srcId="{381BD8D5-FFBB-4781-B67B-9B96900CA8AB}" destId="{69160AE0-96BE-4D6D-A1EE-810C73B02AFC}" srcOrd="0" destOrd="0" presId="urn:microsoft.com/office/officeart/2005/8/layout/hList3"/>
    <dgm:cxn modelId="{E1276120-5595-455D-8945-49CF7C579AF0}" type="presOf" srcId="{3FBFD695-BF66-4FAE-8ED8-A09D15CF2D6C}" destId="{926EE4F3-823C-4804-BCEC-03DB6045FB56}" srcOrd="0" destOrd="0" presId="urn:microsoft.com/office/officeart/2005/8/layout/hList3"/>
    <dgm:cxn modelId="{7D022834-51DF-412A-95A3-AD68855E2EA3}" srcId="{3FBFD695-BF66-4FAE-8ED8-A09D15CF2D6C}" destId="{852EFD87-D87B-4599-8030-7C5271A30419}" srcOrd="0" destOrd="0" parTransId="{DB0A2405-683C-484B-90CB-8D077B8BD780}" sibTransId="{0D723246-5F4E-4081-9B6F-EB7EADF3DA2B}"/>
    <dgm:cxn modelId="{1D4B0A37-39BC-4C80-82EA-4420F6581CBE}" type="presOf" srcId="{33FCD73B-B32B-4F26-9569-CC602EF9850A}" destId="{EBBC9516-065D-43DC-A4E4-657615BEC6C4}" srcOrd="0" destOrd="0" presId="urn:microsoft.com/office/officeart/2005/8/layout/hList3"/>
    <dgm:cxn modelId="{F206163C-8921-4F85-B5A9-B18E2297DB8F}" srcId="{3FBFD695-BF66-4FAE-8ED8-A09D15CF2D6C}" destId="{65C0A452-09E3-4F4D-ABA6-B1AEACADEC5D}" srcOrd="2" destOrd="0" parTransId="{38FF8CF2-C585-463D-9CE4-48F01651F64A}" sibTransId="{33E716B1-2C7F-4C64-8D48-062CC4736CE5}"/>
    <dgm:cxn modelId="{2279533F-F2E1-4735-A219-AC3C95E23D5A}" type="presOf" srcId="{BE75852A-692A-457E-A2C1-920C28B99056}" destId="{B4EACF6E-DF67-48A2-AB5A-F2EF381D37BE}" srcOrd="0" destOrd="1" presId="urn:microsoft.com/office/officeart/2005/8/layout/hList3"/>
    <dgm:cxn modelId="{BE175F5E-86CC-4A29-A243-F80BC98D1AA8}" srcId="{381BD8D5-FFBB-4781-B67B-9B96900CA8AB}" destId="{6AA317A7-B81A-4D80-80BC-334F709734D5}" srcOrd="0" destOrd="0" parTransId="{A5940060-90AD-44AE-818A-A5CA98E20AC5}" sibTransId="{A7C0EC5A-811A-4211-8C15-E3F5AED97076}"/>
    <dgm:cxn modelId="{4E5CD962-4FC6-4929-B73C-0D54D87B0A94}" srcId="{381BD8D5-FFBB-4781-B67B-9B96900CA8AB}" destId="{3FBFD695-BF66-4FAE-8ED8-A09D15CF2D6C}" srcOrd="2" destOrd="0" parTransId="{2A1AA251-9E11-4913-A417-A6CA2D782A65}" sibTransId="{D047041A-4A30-439C-8D51-1DEC6F5CDED3}"/>
    <dgm:cxn modelId="{4F882368-D82F-4D1A-97BF-5C03A3DA2DCB}" type="presOf" srcId="{BD41B8EA-B0B8-434F-B773-8BD42F40EA1D}" destId="{39EEDC6E-C9FB-4276-B143-5B9D14CE4F7A}" srcOrd="0" destOrd="1" presId="urn:microsoft.com/office/officeart/2005/8/layout/hList3"/>
    <dgm:cxn modelId="{16FB6F6E-9655-4045-BE20-3108B9BFF339}" type="presOf" srcId="{A792FE34-8AD6-4CF9-BA85-E1DC88684A89}" destId="{39EEDC6E-C9FB-4276-B143-5B9D14CE4F7A}" srcOrd="0" destOrd="0" presId="urn:microsoft.com/office/officeart/2005/8/layout/hList3"/>
    <dgm:cxn modelId="{60CBC859-5AF1-4BE8-8598-BEC5D778BB5A}" srcId="{381BD8D5-FFBB-4781-B67B-9B96900CA8AB}" destId="{A792FE34-8AD6-4CF9-BA85-E1DC88684A89}" srcOrd="1" destOrd="0" parTransId="{80CC0929-EF61-4065-ACEF-2AE08AAD52B8}" sibTransId="{907E6717-5DBB-4224-B59C-2C1192FB7B27}"/>
    <dgm:cxn modelId="{299EE58B-15F1-47EA-B92C-07EF324603C9}" type="presOf" srcId="{65C0A452-09E3-4F4D-ABA6-B1AEACADEC5D}" destId="{926EE4F3-823C-4804-BCEC-03DB6045FB56}" srcOrd="0" destOrd="3" presId="urn:microsoft.com/office/officeart/2005/8/layout/hList3"/>
    <dgm:cxn modelId="{6DA816A8-6B2F-4AC1-A358-A645A121FC1A}" srcId="{6AA317A7-B81A-4D80-80BC-334F709734D5}" destId="{BE75852A-692A-457E-A2C1-920C28B99056}" srcOrd="0" destOrd="0" parTransId="{06BACEDF-C6F9-4A82-AEFC-8633B3395827}" sibTransId="{B2EFA19D-542F-42BE-AA79-518E2905987E}"/>
    <dgm:cxn modelId="{E55E1DD8-93C5-47A5-BCE8-5CD72E230F54}" srcId="{33FCD73B-B32B-4F26-9569-CC602EF9850A}" destId="{381BD8D5-FFBB-4781-B67B-9B96900CA8AB}" srcOrd="0" destOrd="0" parTransId="{5C6C923C-467C-429D-A49F-4935A99FF1DF}" sibTransId="{B1777CF9-A228-4C85-9DA1-5F6BE2F55C11}"/>
    <dgm:cxn modelId="{7E88BDE7-A649-46BA-9865-973841CFC84A}" type="presOf" srcId="{852EFD87-D87B-4599-8030-7C5271A30419}" destId="{926EE4F3-823C-4804-BCEC-03DB6045FB56}" srcOrd="0" destOrd="1" presId="urn:microsoft.com/office/officeart/2005/8/layout/hList3"/>
    <dgm:cxn modelId="{FC31B1F6-CA99-479F-A24B-90E29ED9C08A}" srcId="{3FBFD695-BF66-4FAE-8ED8-A09D15CF2D6C}" destId="{0D913BBF-CE25-4CAC-8967-A14D3D8A9534}" srcOrd="1" destOrd="0" parTransId="{9AF6E586-CFAC-4463-B37D-27FE8C490541}" sibTransId="{EE6A06BF-C96A-4154-A87E-43E8CC8A59DA}"/>
    <dgm:cxn modelId="{C0D109F9-77C7-47B6-BC17-FF3E9BBCC546}" srcId="{A792FE34-8AD6-4CF9-BA85-E1DC88684A89}" destId="{BD41B8EA-B0B8-434F-B773-8BD42F40EA1D}" srcOrd="0" destOrd="0" parTransId="{AB9FC0F5-EDB3-47CE-8F4E-3D30B9F699F8}" sibTransId="{3F2FC7CC-889E-4716-9AE4-887E444897C0}"/>
    <dgm:cxn modelId="{4D86A1A3-6060-4948-8D47-068E0084865A}" type="presParOf" srcId="{EBBC9516-065D-43DC-A4E4-657615BEC6C4}" destId="{69160AE0-96BE-4D6D-A1EE-810C73B02AFC}" srcOrd="0" destOrd="0" presId="urn:microsoft.com/office/officeart/2005/8/layout/hList3"/>
    <dgm:cxn modelId="{DE1F36E9-1E00-46AB-9E87-0766DC4D8245}" type="presParOf" srcId="{EBBC9516-065D-43DC-A4E4-657615BEC6C4}" destId="{820EA08C-07AA-4E39-8CD5-CB8884DEAC9A}" srcOrd="1" destOrd="0" presId="urn:microsoft.com/office/officeart/2005/8/layout/hList3"/>
    <dgm:cxn modelId="{9C52B7FA-5B6B-4797-99B5-9CCF2C6031B2}" type="presParOf" srcId="{820EA08C-07AA-4E39-8CD5-CB8884DEAC9A}" destId="{B4EACF6E-DF67-48A2-AB5A-F2EF381D37BE}" srcOrd="0" destOrd="0" presId="urn:microsoft.com/office/officeart/2005/8/layout/hList3"/>
    <dgm:cxn modelId="{439E9475-D1B0-4B08-9550-B6C22F89E616}" type="presParOf" srcId="{820EA08C-07AA-4E39-8CD5-CB8884DEAC9A}" destId="{39EEDC6E-C9FB-4276-B143-5B9D14CE4F7A}" srcOrd="1" destOrd="0" presId="urn:microsoft.com/office/officeart/2005/8/layout/hList3"/>
    <dgm:cxn modelId="{C1725C15-7B0C-46F0-B92C-D8975E0095FD}" type="presParOf" srcId="{820EA08C-07AA-4E39-8CD5-CB8884DEAC9A}" destId="{926EE4F3-823C-4804-BCEC-03DB6045FB56}" srcOrd="2" destOrd="0" presId="urn:microsoft.com/office/officeart/2005/8/layout/hList3"/>
    <dgm:cxn modelId="{1B2ADA92-5F49-49BC-BAC3-DEFEFF85B96B}" type="presParOf" srcId="{EBBC9516-065D-43DC-A4E4-657615BEC6C4}" destId="{155D7F7B-9F69-480D-B540-54DC0FF64051}"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60AE0-96BE-4D6D-A1EE-810C73B02AFC}">
      <dsp:nvSpPr>
        <dsp:cNvPr id="0" name=""/>
        <dsp:cNvSpPr/>
      </dsp:nvSpPr>
      <dsp:spPr>
        <a:xfrm>
          <a:off x="0" y="0"/>
          <a:ext cx="11410072" cy="1409582"/>
        </a:xfrm>
        <a:prstGeom prst="rect">
          <a:avLst/>
        </a:prstGeom>
        <a:solidFill>
          <a:schemeClr val="accent4">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ZA" sz="5700" b="0" u="none" kern="1200" dirty="0"/>
            <a:t>Three dimensions of the personality:</a:t>
          </a:r>
          <a:endParaRPr lang="en-US" sz="5700" b="0" u="none" kern="1200" dirty="0"/>
        </a:p>
      </dsp:txBody>
      <dsp:txXfrm>
        <a:off x="0" y="0"/>
        <a:ext cx="11410072" cy="1409582"/>
      </dsp:txXfrm>
    </dsp:sp>
    <dsp:sp modelId="{B4EACF6E-DF67-48A2-AB5A-F2EF381D37BE}">
      <dsp:nvSpPr>
        <dsp:cNvPr id="0" name=""/>
        <dsp:cNvSpPr/>
      </dsp:nvSpPr>
      <dsp:spPr>
        <a:xfrm>
          <a:off x="5571" y="1409582"/>
          <a:ext cx="3799643" cy="2960123"/>
        </a:xfrm>
        <a:prstGeom prst="rect">
          <a:avLst/>
        </a:prstGeom>
        <a:solidFill>
          <a:schemeClr val="accent4">
            <a:hueOff val="0"/>
            <a:satOff val="0"/>
            <a:lumOff val="0"/>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u="sng" kern="1200" dirty="0"/>
            <a:t>Physical:</a:t>
          </a:r>
          <a:endParaRPr lang="en-US" sz="2300" u="sng" kern="1200" dirty="0"/>
        </a:p>
        <a:p>
          <a:pPr marL="171450" lvl="1" indent="-171450" algn="l" defTabSz="800100">
            <a:lnSpc>
              <a:spcPct val="90000"/>
            </a:lnSpc>
            <a:spcBef>
              <a:spcPct val="0"/>
            </a:spcBef>
            <a:spcAft>
              <a:spcPct val="15000"/>
            </a:spcAft>
            <a:buChar char="•"/>
          </a:pPr>
          <a:r>
            <a:rPr lang="en-ZA" sz="1800" kern="1200"/>
            <a:t>Described as nothing but a complex biochemical mechanism powered by a combustion system which energizer computer with prodigious storage facilities for retaining encoded information.</a:t>
          </a:r>
          <a:endParaRPr lang="en-US" sz="1800" kern="1200"/>
        </a:p>
      </dsp:txBody>
      <dsp:txXfrm>
        <a:off x="5571" y="1409582"/>
        <a:ext cx="3799643" cy="2960123"/>
      </dsp:txXfrm>
    </dsp:sp>
    <dsp:sp modelId="{39EEDC6E-C9FB-4276-B143-5B9D14CE4F7A}">
      <dsp:nvSpPr>
        <dsp:cNvPr id="0" name=""/>
        <dsp:cNvSpPr/>
      </dsp:nvSpPr>
      <dsp:spPr>
        <a:xfrm>
          <a:off x="3805214" y="1409582"/>
          <a:ext cx="3799643" cy="2960123"/>
        </a:xfrm>
        <a:prstGeom prst="rect">
          <a:avLst/>
        </a:prstGeom>
        <a:solidFill>
          <a:schemeClr val="accent4">
            <a:hueOff val="-4284886"/>
            <a:satOff val="8781"/>
            <a:lumOff val="4117"/>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u="sng" kern="1200" dirty="0"/>
            <a:t>Psychological</a:t>
          </a:r>
          <a:endParaRPr lang="en-US" sz="2300" u="sng" kern="1200" dirty="0"/>
        </a:p>
        <a:p>
          <a:pPr marL="171450" lvl="1" indent="-171450" algn="l" defTabSz="800100">
            <a:lnSpc>
              <a:spcPct val="90000"/>
            </a:lnSpc>
            <a:spcBef>
              <a:spcPct val="0"/>
            </a:spcBef>
            <a:spcAft>
              <a:spcPct val="15000"/>
            </a:spcAft>
            <a:buChar char="•"/>
          </a:pPr>
          <a:r>
            <a:rPr lang="en-ZA" sz="1800" kern="1200"/>
            <a:t>The person has needs and drive, in many ways similar to animals</a:t>
          </a:r>
          <a:endParaRPr lang="en-US" sz="1800" kern="1200"/>
        </a:p>
      </dsp:txBody>
      <dsp:txXfrm>
        <a:off x="3805214" y="1409582"/>
        <a:ext cx="3799643" cy="2960123"/>
      </dsp:txXfrm>
    </dsp:sp>
    <dsp:sp modelId="{926EE4F3-823C-4804-BCEC-03DB6045FB56}">
      <dsp:nvSpPr>
        <dsp:cNvPr id="0" name=""/>
        <dsp:cNvSpPr/>
      </dsp:nvSpPr>
      <dsp:spPr>
        <a:xfrm>
          <a:off x="7604857" y="1409582"/>
          <a:ext cx="3799643" cy="2960123"/>
        </a:xfrm>
        <a:prstGeom prst="rect">
          <a:avLst/>
        </a:prstGeom>
        <a:solidFill>
          <a:schemeClr val="accent4">
            <a:hueOff val="-8569773"/>
            <a:satOff val="17563"/>
            <a:lumOff val="8235"/>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u="sng" kern="1200" dirty="0"/>
            <a:t>Spiritual</a:t>
          </a:r>
        </a:p>
        <a:p>
          <a:pPr marL="171450" lvl="1" indent="-171450" algn="l" defTabSz="800100">
            <a:lnSpc>
              <a:spcPct val="90000"/>
            </a:lnSpc>
            <a:spcBef>
              <a:spcPct val="0"/>
            </a:spcBef>
            <a:spcAft>
              <a:spcPct val="15000"/>
            </a:spcAft>
            <a:buFont typeface="Arial" panose="020B0604020202020204" pitchFamily="34" charset="0"/>
            <a:buChar char="•"/>
          </a:pPr>
          <a:r>
            <a:rPr lang="en-ZA" sz="1800" kern="1200" dirty="0"/>
            <a:t>This dimension is unique to human beings.  </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ZA" sz="1800" kern="1200" dirty="0"/>
            <a:t>Due to our spiritual capacities we as human beings, are free.  </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ZA" sz="1800" u="none" kern="1200" dirty="0"/>
            <a:t>Human personality has a spiritual core.  </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ZA" sz="1800" kern="1200" dirty="0"/>
            <a:t>He describes the spiritual dimension as the personal ground of being</a:t>
          </a:r>
          <a:endParaRPr lang="en-US" sz="1800" kern="1200" dirty="0"/>
        </a:p>
      </dsp:txBody>
      <dsp:txXfrm>
        <a:off x="7604857" y="1409582"/>
        <a:ext cx="3799643" cy="2960123"/>
      </dsp:txXfrm>
    </dsp:sp>
    <dsp:sp modelId="{155D7F7B-9F69-480D-B540-54DC0FF64051}">
      <dsp:nvSpPr>
        <dsp:cNvPr id="0" name=""/>
        <dsp:cNvSpPr/>
      </dsp:nvSpPr>
      <dsp:spPr>
        <a:xfrm>
          <a:off x="0" y="4369706"/>
          <a:ext cx="11410072" cy="328902"/>
        </a:xfrm>
        <a:prstGeom prst="rect">
          <a:avLst/>
        </a:prstGeom>
        <a:solidFill>
          <a:schemeClr val="accent4">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98475"/>
          </a:xfrm>
          <a:prstGeom prst="rect">
            <a:avLst/>
          </a:prstGeom>
        </p:spPr>
        <p:txBody>
          <a:bodyPr vert="horz" lIns="91440" tIns="45720" rIns="91440" bIns="45720" rtlCol="0"/>
          <a:lstStyle>
            <a:lvl1pPr algn="r">
              <a:defRPr sz="1200"/>
            </a:lvl1pPr>
          </a:lstStyle>
          <a:p>
            <a:fld id="{F8F07729-83CA-4104-81B0-884486A80484}" type="datetimeFigureOut">
              <a:rPr lang="en-ZA" smtClean="0"/>
              <a:t>2017/05/30</a:t>
            </a:fld>
            <a:endParaRPr lang="en-ZA"/>
          </a:p>
        </p:txBody>
      </p:sp>
      <p:sp>
        <p:nvSpPr>
          <p:cNvPr id="4" name="Footer Placeholder 3"/>
          <p:cNvSpPr>
            <a:spLocks noGrp="1"/>
          </p:cNvSpPr>
          <p:nvPr>
            <p:ph type="ftr" sz="quarter" idx="2"/>
          </p:nvPr>
        </p:nvSpPr>
        <p:spPr>
          <a:xfrm>
            <a:off x="0" y="9447213"/>
            <a:ext cx="2971800" cy="498475"/>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9447213"/>
            <a:ext cx="2971800" cy="498475"/>
          </a:xfrm>
          <a:prstGeom prst="rect">
            <a:avLst/>
          </a:prstGeom>
        </p:spPr>
        <p:txBody>
          <a:bodyPr vert="horz" lIns="91440" tIns="45720" rIns="91440" bIns="45720" rtlCol="0" anchor="b"/>
          <a:lstStyle>
            <a:lvl1pPr algn="r">
              <a:defRPr sz="1200"/>
            </a:lvl1pPr>
          </a:lstStyle>
          <a:p>
            <a:fld id="{2CC6F37C-9BA8-4547-9DA3-CECE5B8BA17E}" type="slidenum">
              <a:rPr lang="en-ZA" smtClean="0"/>
              <a:t>‹#›</a:t>
            </a:fld>
            <a:endParaRPr lang="en-ZA"/>
          </a:p>
        </p:txBody>
      </p:sp>
    </p:spTree>
    <p:extLst>
      <p:ext uri="{BB962C8B-B14F-4D97-AF65-F5344CB8AC3E}">
        <p14:creationId xmlns:p14="http://schemas.microsoft.com/office/powerpoint/2010/main" val="17343000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5/30/2017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5/30/2017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5/30/2017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5/30/2017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5/30/2017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VICTOR FRANKL</a:t>
            </a:r>
          </a:p>
        </p:txBody>
      </p:sp>
      <p:sp>
        <p:nvSpPr>
          <p:cNvPr id="3" name="Subtitle 2"/>
          <p:cNvSpPr>
            <a:spLocks noGrp="1"/>
          </p:cNvSpPr>
          <p:nvPr>
            <p:ph type="subTitle" idx="1"/>
          </p:nvPr>
        </p:nvSpPr>
        <p:spPr/>
        <p:txBody>
          <a:bodyPr/>
          <a:lstStyle/>
          <a:p>
            <a:r>
              <a:rPr lang="en-ZA" dirty="0"/>
              <a:t>EXISTENTIAL THEORY</a:t>
            </a:r>
          </a:p>
          <a:p>
            <a:r>
              <a:rPr lang="en-ZA" dirty="0"/>
              <a:t>(1905-1997)</a:t>
            </a:r>
          </a:p>
        </p:txBody>
      </p:sp>
      <p:pic>
        <p:nvPicPr>
          <p:cNvPr id="5" name="Picture 4"/>
          <p:cNvPicPr>
            <a:picLocks noChangeAspect="1"/>
          </p:cNvPicPr>
          <p:nvPr/>
        </p:nvPicPr>
        <p:blipFill>
          <a:blip r:embed="rId2"/>
          <a:stretch>
            <a:fillRect/>
          </a:stretch>
        </p:blipFill>
        <p:spPr>
          <a:xfrm>
            <a:off x="4788364" y="882376"/>
            <a:ext cx="2273618" cy="1577866"/>
          </a:xfrm>
          <a:prstGeom prst="rect">
            <a:avLst/>
          </a:prstGeom>
        </p:spPr>
      </p:pic>
    </p:spTree>
    <p:extLst>
      <p:ext uri="{BB962C8B-B14F-4D97-AF65-F5344CB8AC3E}">
        <p14:creationId xmlns:p14="http://schemas.microsoft.com/office/powerpoint/2010/main" val="394259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022252"/>
          </a:xfrm>
        </p:spPr>
        <p:txBody>
          <a:bodyPr/>
          <a:lstStyle/>
          <a:p>
            <a:r>
              <a:rPr lang="en-ZA" dirty="0"/>
              <a:t>Background</a:t>
            </a:r>
          </a:p>
        </p:txBody>
      </p:sp>
      <p:sp>
        <p:nvSpPr>
          <p:cNvPr id="3" name="Content Placeholder 2"/>
          <p:cNvSpPr>
            <a:spLocks noGrp="1"/>
          </p:cNvSpPr>
          <p:nvPr>
            <p:ph idx="1"/>
          </p:nvPr>
        </p:nvSpPr>
        <p:spPr>
          <a:xfrm>
            <a:off x="1143000" y="1965960"/>
            <a:ext cx="9872871" cy="4336366"/>
          </a:xfrm>
        </p:spPr>
        <p:txBody>
          <a:bodyPr>
            <a:normAutofit fontScale="77500" lnSpcReduction="20000"/>
          </a:bodyPr>
          <a:lstStyle/>
          <a:p>
            <a:pPr algn="just"/>
            <a:r>
              <a:rPr lang="en-ZA" sz="2300" dirty="0">
                <a:solidFill>
                  <a:schemeClr val="tx1"/>
                </a:solidFill>
              </a:rPr>
              <a:t>Worked as professor of Neurology an psychiatry in Vienna</a:t>
            </a:r>
          </a:p>
          <a:p>
            <a:pPr algn="just"/>
            <a:r>
              <a:rPr lang="en-ZA" sz="2300" dirty="0">
                <a:solidFill>
                  <a:schemeClr val="tx1"/>
                </a:solidFill>
              </a:rPr>
              <a:t>Contemplated the meaning and purpose of human existence</a:t>
            </a:r>
          </a:p>
          <a:p>
            <a:pPr algn="just"/>
            <a:r>
              <a:rPr lang="en-ZA" sz="2300" dirty="0">
                <a:solidFill>
                  <a:schemeClr val="tx1"/>
                </a:solidFill>
              </a:rPr>
              <a:t>Opposed ideas that humans are mere mechanisms or animals</a:t>
            </a:r>
          </a:p>
          <a:p>
            <a:pPr algn="just"/>
            <a:r>
              <a:rPr lang="en-ZA" sz="2300" dirty="0">
                <a:solidFill>
                  <a:schemeClr val="tx1"/>
                </a:solidFill>
              </a:rPr>
              <a:t>Was a student of Freud and Adler</a:t>
            </a:r>
          </a:p>
          <a:p>
            <a:pPr algn="just"/>
            <a:r>
              <a:rPr lang="en-ZA" sz="2300" dirty="0">
                <a:solidFill>
                  <a:schemeClr val="tx1"/>
                </a:solidFill>
              </a:rPr>
              <a:t>He believed that as human being we are primarily motivated by a will to meaning</a:t>
            </a:r>
          </a:p>
          <a:p>
            <a:pPr algn="just"/>
            <a:r>
              <a:rPr lang="en-ZA" sz="2300" dirty="0">
                <a:solidFill>
                  <a:schemeClr val="tx1"/>
                </a:solidFill>
              </a:rPr>
              <a:t>Own school of thought called logo therapy, known as the third Viennese school of psychotherapy</a:t>
            </a:r>
          </a:p>
          <a:p>
            <a:pPr algn="just"/>
            <a:r>
              <a:rPr lang="en-ZA" sz="2300" dirty="0">
                <a:solidFill>
                  <a:schemeClr val="tx1"/>
                </a:solidFill>
              </a:rPr>
              <a:t>Jewish prisoner in several Nazi camps(having something to live for was what enable prisoners to hold on to the will to live)</a:t>
            </a:r>
          </a:p>
          <a:p>
            <a:pPr algn="just"/>
            <a:r>
              <a:rPr lang="en-ZA" sz="2300" dirty="0">
                <a:solidFill>
                  <a:schemeClr val="tx1"/>
                </a:solidFill>
              </a:rPr>
              <a:t>Transcendental vision of being encompasses a great deal more than Maslow’s theory of self-actualisation</a:t>
            </a:r>
          </a:p>
          <a:p>
            <a:pPr algn="just"/>
            <a:r>
              <a:rPr lang="en-ZA" sz="2300" dirty="0">
                <a:solidFill>
                  <a:schemeClr val="tx1"/>
                </a:solidFill>
              </a:rPr>
              <a:t>Unusually positive perspective, believed in indestructible significance of life</a:t>
            </a:r>
          </a:p>
          <a:p>
            <a:pPr algn="just"/>
            <a:r>
              <a:rPr lang="en-ZA" sz="2300" dirty="0">
                <a:solidFill>
                  <a:schemeClr val="tx1"/>
                </a:solidFill>
              </a:rPr>
              <a:t>Death is the boundary which makes life a unique, unrepeatable opportunity, life is given to us so that we can find meaning, even in suffering</a:t>
            </a:r>
          </a:p>
          <a:p>
            <a:endParaRPr lang="en-ZA" dirty="0"/>
          </a:p>
        </p:txBody>
      </p:sp>
    </p:spTree>
    <p:extLst>
      <p:ext uri="{BB962C8B-B14F-4D97-AF65-F5344CB8AC3E}">
        <p14:creationId xmlns:p14="http://schemas.microsoft.com/office/powerpoint/2010/main" val="400024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698" y="468923"/>
            <a:ext cx="10357794" cy="1356360"/>
          </a:xfrm>
        </p:spPr>
        <p:txBody>
          <a:bodyPr/>
          <a:lstStyle/>
          <a:p>
            <a:r>
              <a:rPr lang="en-ZA" b="1" u="sng" dirty="0"/>
              <a:t>View of the person underlying the theory</a:t>
            </a:r>
            <a:r>
              <a:rPr lang="en-ZA" dirty="0"/>
              <a:t> </a:t>
            </a:r>
          </a:p>
        </p:txBody>
      </p:sp>
      <p:sp>
        <p:nvSpPr>
          <p:cNvPr id="3" name="Content Placeholder 2"/>
          <p:cNvSpPr>
            <a:spLocks noGrp="1"/>
          </p:cNvSpPr>
          <p:nvPr>
            <p:ph sz="half" idx="1"/>
          </p:nvPr>
        </p:nvSpPr>
        <p:spPr/>
        <p:txBody>
          <a:bodyPr>
            <a:normAutofit lnSpcReduction="10000"/>
          </a:bodyPr>
          <a:lstStyle/>
          <a:p>
            <a:pPr algn="just"/>
            <a:r>
              <a:rPr lang="en-ZA" dirty="0"/>
              <a:t>We have been given freedom to be able to exercise responsibility,</a:t>
            </a:r>
          </a:p>
          <a:p>
            <a:pPr algn="just"/>
            <a:r>
              <a:rPr lang="en-ZA" dirty="0"/>
              <a:t>To live life beyond mere animal existence,</a:t>
            </a:r>
          </a:p>
          <a:p>
            <a:pPr algn="just"/>
            <a:r>
              <a:rPr lang="en-ZA" dirty="0"/>
              <a:t>To live on a dimension of meaning in releasing timeless values as these emanate from a divine Trans human dimension,</a:t>
            </a:r>
          </a:p>
          <a:p>
            <a:pPr algn="just"/>
            <a:r>
              <a:rPr lang="en-ZA" dirty="0"/>
              <a:t>To live highly personalized lives as we (uniquely) embrace the opportunities and fulfil the tasks that life presents to each one of us</a:t>
            </a:r>
          </a:p>
          <a:p>
            <a:pPr marL="45720" indent="0">
              <a:buNone/>
            </a:pPr>
            <a:endParaRPr lang="en-ZA" dirty="0"/>
          </a:p>
        </p:txBody>
      </p:sp>
      <p:sp>
        <p:nvSpPr>
          <p:cNvPr id="4" name="Content Placeholder 3"/>
          <p:cNvSpPr>
            <a:spLocks noGrp="1"/>
          </p:cNvSpPr>
          <p:nvPr>
            <p:ph sz="half" idx="2"/>
          </p:nvPr>
        </p:nvSpPr>
        <p:spPr/>
        <p:txBody>
          <a:bodyPr/>
          <a:lstStyle/>
          <a:p>
            <a:r>
              <a:rPr lang="en-ZA" dirty="0"/>
              <a:t>Freedom to be responsible </a:t>
            </a:r>
          </a:p>
          <a:p>
            <a:r>
              <a:rPr lang="en-ZA" dirty="0"/>
              <a:t>Level of being beyond animal existence </a:t>
            </a:r>
          </a:p>
          <a:p>
            <a:r>
              <a:rPr lang="en-ZA" dirty="0"/>
              <a:t>Trans human Dimension </a:t>
            </a:r>
          </a:p>
          <a:p>
            <a:r>
              <a:rPr lang="en-ZA" dirty="0"/>
              <a:t>Highly personalized way of being (personally accountable) </a:t>
            </a:r>
          </a:p>
        </p:txBody>
      </p:sp>
    </p:spTree>
    <p:extLst>
      <p:ext uri="{BB962C8B-B14F-4D97-AF65-F5344CB8AC3E}">
        <p14:creationId xmlns:p14="http://schemas.microsoft.com/office/powerpoint/2010/main" val="106563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Freedom to be responsible</a:t>
            </a:r>
          </a:p>
        </p:txBody>
      </p:sp>
      <p:sp>
        <p:nvSpPr>
          <p:cNvPr id="3" name="Content Placeholder 2"/>
          <p:cNvSpPr>
            <a:spLocks noGrp="1"/>
          </p:cNvSpPr>
          <p:nvPr>
            <p:ph idx="1"/>
          </p:nvPr>
        </p:nvSpPr>
        <p:spPr/>
        <p:txBody>
          <a:bodyPr/>
          <a:lstStyle/>
          <a:p>
            <a:pPr algn="just"/>
            <a:r>
              <a:rPr lang="en-ZA" dirty="0"/>
              <a:t>Person is not merely a highly developed animal shaped by the forces of heredity and the environment but the human person is primarily a spiritual being – a being that has freedom and responsibility</a:t>
            </a:r>
          </a:p>
          <a:p>
            <a:pPr algn="just"/>
            <a:r>
              <a:rPr lang="en-ZA" dirty="0"/>
              <a:t>We are also not compelled to behave in any particular way, we can say YES or NO</a:t>
            </a:r>
          </a:p>
          <a:p>
            <a:pPr algn="just"/>
            <a:r>
              <a:rPr lang="en-ZA" dirty="0"/>
              <a:t>Because of this freedom to make choices we cannot ascribe our behaviour to conditioning or drives, but must take responsibility for making those choices and taking responsibility = </a:t>
            </a:r>
            <a:r>
              <a:rPr lang="en-ZA" dirty="0" err="1"/>
              <a:t>noögenic</a:t>
            </a:r>
            <a:r>
              <a:rPr lang="en-ZA" dirty="0"/>
              <a:t> dimension = makes us human</a:t>
            </a:r>
          </a:p>
          <a:p>
            <a:endParaRPr lang="en-ZA" dirty="0"/>
          </a:p>
        </p:txBody>
      </p:sp>
    </p:spTree>
    <p:extLst>
      <p:ext uri="{BB962C8B-B14F-4D97-AF65-F5344CB8AC3E}">
        <p14:creationId xmlns:p14="http://schemas.microsoft.com/office/powerpoint/2010/main" val="17449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Level of being beyond animal existence</a:t>
            </a:r>
            <a:r>
              <a:rPr lang="en-ZA" dirty="0"/>
              <a:t> </a:t>
            </a:r>
          </a:p>
        </p:txBody>
      </p:sp>
      <p:sp>
        <p:nvSpPr>
          <p:cNvPr id="3" name="Content Placeholder 2"/>
          <p:cNvSpPr>
            <a:spLocks noGrp="1"/>
          </p:cNvSpPr>
          <p:nvPr>
            <p:ph idx="1"/>
          </p:nvPr>
        </p:nvSpPr>
        <p:spPr/>
        <p:txBody>
          <a:bodyPr>
            <a:normAutofit fontScale="92500" lnSpcReduction="20000"/>
          </a:bodyPr>
          <a:lstStyle/>
          <a:p>
            <a:pPr algn="just"/>
            <a:r>
              <a:rPr lang="en-ZA" dirty="0"/>
              <a:t>True fulfilment is hardly possible without a sense of purpose (spiritual direction) in life – the struggle to find and experience this MEANING in life = the opportunity presented to and discerned by us through our conscience as something we are to realise or to grasp in each and every unique situation of our own personal lives</a:t>
            </a:r>
          </a:p>
          <a:p>
            <a:pPr algn="just"/>
            <a:r>
              <a:rPr lang="en-ZA" dirty="0"/>
              <a:t>It is true that on a physical and crude psychosocial level we have much in common with the animal, but we also have properties NOT shared by animals</a:t>
            </a:r>
          </a:p>
          <a:p>
            <a:pPr algn="just"/>
            <a:r>
              <a:rPr lang="en-ZA" dirty="0"/>
              <a:t>Being a person is distinguished by the radical transcendence of the biopsychical, and social faculties and a combination thereof</a:t>
            </a:r>
          </a:p>
          <a:p>
            <a:pPr algn="just"/>
            <a:r>
              <a:rPr lang="en-ZA" dirty="0"/>
              <a:t>Self-transcendence = the freedom to rise above conditions and being able to think and do something about them</a:t>
            </a:r>
          </a:p>
          <a:p>
            <a:pPr algn="just"/>
            <a:r>
              <a:rPr lang="en-ZA" dirty="0"/>
              <a:t>When we achieve psychological and spiritual maturity the will to meaning will be stronger that any other motivation</a:t>
            </a:r>
          </a:p>
          <a:p>
            <a:pPr algn="just"/>
            <a:r>
              <a:rPr lang="en-ZA" dirty="0"/>
              <a:t>We want to know, we will make sacrifices, and devote ourselves to a cause</a:t>
            </a:r>
          </a:p>
          <a:p>
            <a:endParaRPr lang="en-ZA" dirty="0"/>
          </a:p>
        </p:txBody>
      </p:sp>
    </p:spTree>
    <p:extLst>
      <p:ext uri="{BB962C8B-B14F-4D97-AF65-F5344CB8AC3E}">
        <p14:creationId xmlns:p14="http://schemas.microsoft.com/office/powerpoint/2010/main" val="270306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Trans-human Dimension </a:t>
            </a:r>
            <a:r>
              <a:rPr lang="en-ZA" dirty="0"/>
              <a:t> </a:t>
            </a:r>
          </a:p>
        </p:txBody>
      </p:sp>
      <p:sp>
        <p:nvSpPr>
          <p:cNvPr id="3" name="Content Placeholder 2"/>
          <p:cNvSpPr>
            <a:spLocks noGrp="1"/>
          </p:cNvSpPr>
          <p:nvPr>
            <p:ph idx="1"/>
          </p:nvPr>
        </p:nvSpPr>
        <p:spPr/>
        <p:txBody>
          <a:bodyPr>
            <a:normAutofit/>
          </a:bodyPr>
          <a:lstStyle/>
          <a:p>
            <a:pPr algn="just"/>
            <a:r>
              <a:rPr lang="en-ZA" dirty="0"/>
              <a:t>Meaning is something that exist in an objective sense and is phenomenologically proven by the fact that in life we feel addresses by our conscience, called upon to act responsibly</a:t>
            </a:r>
          </a:p>
          <a:p>
            <a:pPr algn="just"/>
            <a:r>
              <a:rPr lang="en-ZA" dirty="0"/>
              <a:t>Conscience is the vehicle through which we detect meaning, the one right thing to do in any particular situation or moment in life</a:t>
            </a:r>
          </a:p>
          <a:p>
            <a:pPr algn="just"/>
            <a:r>
              <a:rPr lang="en-ZA" dirty="0"/>
              <a:t>We are not merely subjected to the social restrictions our superego has internalized, this conscience functions on a higher level</a:t>
            </a:r>
          </a:p>
          <a:p>
            <a:pPr algn="just"/>
            <a:r>
              <a:rPr lang="en-ZA" dirty="0"/>
              <a:t>“life is unconditionally meaningful” = faith – the substance of thins hoped for, the evidence of things not seen</a:t>
            </a:r>
          </a:p>
          <a:p>
            <a:endParaRPr lang="en-ZA" dirty="0"/>
          </a:p>
        </p:txBody>
      </p:sp>
    </p:spTree>
    <p:extLst>
      <p:ext uri="{BB962C8B-B14F-4D97-AF65-F5344CB8AC3E}">
        <p14:creationId xmlns:p14="http://schemas.microsoft.com/office/powerpoint/2010/main" val="31808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Highly personalized way of being (personally accountable)</a:t>
            </a:r>
            <a:r>
              <a:rPr lang="en-ZA" dirty="0"/>
              <a:t> –  </a:t>
            </a:r>
          </a:p>
        </p:txBody>
      </p:sp>
      <p:sp>
        <p:nvSpPr>
          <p:cNvPr id="3" name="Content Placeholder 2"/>
          <p:cNvSpPr>
            <a:spLocks noGrp="1"/>
          </p:cNvSpPr>
          <p:nvPr>
            <p:ph idx="1"/>
          </p:nvPr>
        </p:nvSpPr>
        <p:spPr>
          <a:xfrm>
            <a:off x="1143000" y="2588454"/>
            <a:ext cx="10322169" cy="2771337"/>
          </a:xfrm>
        </p:spPr>
        <p:txBody>
          <a:bodyPr>
            <a:normAutofit/>
          </a:bodyPr>
          <a:lstStyle/>
          <a:p>
            <a:pPr algn="just"/>
            <a:r>
              <a:rPr lang="en-ZA" dirty="0"/>
              <a:t>Something can only be meaningful if it is personally experienced as such</a:t>
            </a:r>
          </a:p>
          <a:p>
            <a:pPr algn="just"/>
            <a:r>
              <a:rPr lang="en-ZA" dirty="0"/>
              <a:t>“religion is genuine only if we commit ourselves to it by freely choosing to be religious, never can anyone be forced to it”</a:t>
            </a:r>
          </a:p>
          <a:p>
            <a:pPr algn="just"/>
            <a:r>
              <a:rPr lang="en-ZA" dirty="0"/>
              <a:t>Life holds meaning under all circumstances and that meaning can be experienced by anyone at anytime</a:t>
            </a:r>
          </a:p>
          <a:p>
            <a:pPr algn="just"/>
            <a:r>
              <a:rPr lang="en-ZA" dirty="0"/>
              <a:t>We are only fully what we have been created to be when we live and move and have our being our being on the dimension of meaning</a:t>
            </a:r>
          </a:p>
          <a:p>
            <a:endParaRPr lang="en-ZA" dirty="0"/>
          </a:p>
        </p:txBody>
      </p:sp>
    </p:spTree>
    <p:extLst>
      <p:ext uri="{BB962C8B-B14F-4D97-AF65-F5344CB8AC3E}">
        <p14:creationId xmlns:p14="http://schemas.microsoft.com/office/powerpoint/2010/main" val="359330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248" y="317696"/>
            <a:ext cx="11410072" cy="1356360"/>
          </a:xfrm>
        </p:spPr>
        <p:txBody>
          <a:bodyPr/>
          <a:lstStyle/>
          <a:p>
            <a:r>
              <a:rPr lang="en-ZA" u="sng" dirty="0"/>
              <a:t>The structure of the personality :</a:t>
            </a:r>
            <a:r>
              <a:rPr lang="en-ZA" dirty="0"/>
              <a:t>   (1)</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5267180"/>
              </p:ext>
            </p:extLst>
          </p:nvPr>
        </p:nvGraphicFramePr>
        <p:xfrm>
          <a:off x="294248" y="1674056"/>
          <a:ext cx="11410072" cy="4698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6096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The structure of the personality :</a:t>
            </a:r>
            <a:r>
              <a:rPr lang="en-ZA" dirty="0"/>
              <a:t>   (2)</a:t>
            </a:r>
          </a:p>
        </p:txBody>
      </p:sp>
      <p:sp>
        <p:nvSpPr>
          <p:cNvPr id="5" name="Content Placeholder 4"/>
          <p:cNvSpPr>
            <a:spLocks noGrp="1"/>
          </p:cNvSpPr>
          <p:nvPr>
            <p:ph idx="1"/>
          </p:nvPr>
        </p:nvSpPr>
        <p:spPr/>
        <p:txBody>
          <a:bodyPr/>
          <a:lstStyle/>
          <a:p>
            <a:pPr marL="45720" lvl="0" indent="0" algn="just">
              <a:buNone/>
            </a:pPr>
            <a:r>
              <a:rPr lang="en-ZA" u="sng" dirty="0">
                <a:solidFill>
                  <a:schemeClr val="tx1"/>
                </a:solidFill>
              </a:rPr>
              <a:t>Dynamics of Personality:</a:t>
            </a:r>
          </a:p>
          <a:p>
            <a:pPr lvl="0" algn="just"/>
            <a:r>
              <a:rPr lang="en-ZA" dirty="0">
                <a:solidFill>
                  <a:schemeClr val="tx1"/>
                </a:solidFill>
              </a:rPr>
              <a:t>Frankl speaks about noödynamics (spiritual dynamics) of being human, rather than psychodynamics</a:t>
            </a:r>
          </a:p>
          <a:p>
            <a:pPr lvl="0" algn="just"/>
            <a:r>
              <a:rPr lang="en-ZA" dirty="0">
                <a:solidFill>
                  <a:schemeClr val="tx1"/>
                </a:solidFill>
              </a:rPr>
              <a:t>Our wills are not instrumental in satisfying instincts (pleasure) or ensuring self-preservation (power).   </a:t>
            </a:r>
          </a:p>
          <a:p>
            <a:pPr lvl="0" algn="just"/>
            <a:r>
              <a:rPr lang="en-ZA" dirty="0">
                <a:solidFill>
                  <a:schemeClr val="tx1"/>
                </a:solidFill>
              </a:rPr>
              <a:t>Dynamics of the personality are based on 3 things:  </a:t>
            </a:r>
          </a:p>
          <a:p>
            <a:pPr lvl="0" algn="just"/>
            <a:r>
              <a:rPr lang="en-ZA" dirty="0">
                <a:solidFill>
                  <a:schemeClr val="tx1"/>
                </a:solidFill>
              </a:rPr>
              <a:t>1.  Freedom of will</a:t>
            </a:r>
          </a:p>
          <a:p>
            <a:pPr lvl="0" algn="just"/>
            <a:r>
              <a:rPr lang="en-ZA" dirty="0">
                <a:solidFill>
                  <a:schemeClr val="tx1"/>
                </a:solidFill>
              </a:rPr>
              <a:t>2.  Will to meaning</a:t>
            </a:r>
          </a:p>
          <a:p>
            <a:pPr lvl="0" algn="just"/>
            <a:r>
              <a:rPr lang="en-ZA" dirty="0">
                <a:solidFill>
                  <a:schemeClr val="tx1"/>
                </a:solidFill>
              </a:rPr>
              <a:t>3.  Meaning of life</a:t>
            </a:r>
            <a:endParaRPr lang="en-US" dirty="0">
              <a:solidFill>
                <a:schemeClr val="tx1"/>
              </a:solidFill>
            </a:endParaRPr>
          </a:p>
          <a:p>
            <a:endParaRPr lang="en-ZA" dirty="0"/>
          </a:p>
        </p:txBody>
      </p:sp>
    </p:spTree>
    <p:extLst>
      <p:ext uri="{BB962C8B-B14F-4D97-AF65-F5344CB8AC3E}">
        <p14:creationId xmlns:p14="http://schemas.microsoft.com/office/powerpoint/2010/main" val="2166550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689317"/>
            <a:ext cx="10888394" cy="5711483"/>
          </a:xfrm>
        </p:spPr>
        <p:txBody>
          <a:bodyPr>
            <a:normAutofit fontScale="55000" lnSpcReduction="20000"/>
          </a:bodyPr>
          <a:lstStyle/>
          <a:p>
            <a:pPr lvl="0"/>
            <a:r>
              <a:rPr lang="en-ZA" sz="2600" dirty="0">
                <a:solidFill>
                  <a:schemeClr val="tx1"/>
                </a:solidFill>
                <a:highlight>
                  <a:srgbClr val="FFFF00"/>
                </a:highlight>
              </a:rPr>
              <a:t>Freedom of the will</a:t>
            </a:r>
            <a:r>
              <a:rPr lang="en-ZA" sz="2600" dirty="0">
                <a:solidFill>
                  <a:schemeClr val="tx1"/>
                </a:solidFill>
              </a:rPr>
              <a:t> </a:t>
            </a:r>
            <a:endParaRPr lang="en-US" sz="2600" dirty="0">
              <a:solidFill>
                <a:schemeClr val="tx1"/>
              </a:solidFill>
            </a:endParaRPr>
          </a:p>
          <a:p>
            <a:pPr lvl="1"/>
            <a:r>
              <a:rPr lang="en-ZA" sz="2600" dirty="0">
                <a:solidFill>
                  <a:schemeClr val="tx1"/>
                </a:solidFill>
              </a:rPr>
              <a:t>We all constantly faces choices and the decisions we make determine the future course of events</a:t>
            </a:r>
            <a:endParaRPr lang="en-US" sz="2600" dirty="0">
              <a:solidFill>
                <a:schemeClr val="tx1"/>
              </a:solidFill>
            </a:endParaRPr>
          </a:p>
          <a:p>
            <a:pPr lvl="1"/>
            <a:r>
              <a:rPr lang="en-ZA" sz="2600" dirty="0">
                <a:solidFill>
                  <a:schemeClr val="tx1"/>
                </a:solidFill>
              </a:rPr>
              <a:t>Not absolutely free – contend with our own limitations and constraints placed upon us by our particular environments.</a:t>
            </a:r>
          </a:p>
          <a:p>
            <a:pPr lvl="1"/>
            <a:r>
              <a:rPr lang="en-ZA" sz="2600" dirty="0">
                <a:solidFill>
                  <a:schemeClr val="tx1"/>
                </a:solidFill>
              </a:rPr>
              <a:t>Our freedom is contained in what we will achieve, despite our limitations</a:t>
            </a:r>
          </a:p>
          <a:p>
            <a:pPr lvl="0"/>
            <a:r>
              <a:rPr lang="en-ZA" sz="2600" dirty="0">
                <a:solidFill>
                  <a:schemeClr val="tx1"/>
                </a:solidFill>
                <a:highlight>
                  <a:srgbClr val="FFFF00"/>
                </a:highlight>
              </a:rPr>
              <a:t>Will to meaning </a:t>
            </a:r>
            <a:endParaRPr lang="en-US" sz="2600" dirty="0">
              <a:solidFill>
                <a:schemeClr val="tx1"/>
              </a:solidFill>
              <a:highlight>
                <a:srgbClr val="FFFF00"/>
              </a:highlight>
            </a:endParaRPr>
          </a:p>
          <a:p>
            <a:pPr lvl="1"/>
            <a:r>
              <a:rPr lang="en-ZA" sz="2600" dirty="0">
                <a:solidFill>
                  <a:schemeClr val="tx1"/>
                </a:solidFill>
              </a:rPr>
              <a:t>The will to meaning is deeper and more powerful than any other human motivation:      </a:t>
            </a:r>
            <a:endParaRPr lang="en-US" sz="2600" dirty="0">
              <a:solidFill>
                <a:schemeClr val="tx1"/>
              </a:solidFill>
            </a:endParaRPr>
          </a:p>
          <a:p>
            <a:pPr lvl="1"/>
            <a:r>
              <a:rPr lang="en-ZA" sz="2600" dirty="0">
                <a:solidFill>
                  <a:schemeClr val="tx1"/>
                </a:solidFill>
              </a:rPr>
              <a:t>Our will are free</a:t>
            </a:r>
          </a:p>
          <a:p>
            <a:pPr lvl="1"/>
            <a:r>
              <a:rPr lang="en-ZA" sz="2600" dirty="0">
                <a:solidFill>
                  <a:schemeClr val="tx1"/>
                </a:solidFill>
              </a:rPr>
              <a:t>Not merely propelled and aimlessly driven</a:t>
            </a:r>
          </a:p>
          <a:p>
            <a:pPr lvl="1"/>
            <a:r>
              <a:rPr lang="en-ZA" sz="2600" dirty="0">
                <a:solidFill>
                  <a:schemeClr val="tx1"/>
                </a:solidFill>
              </a:rPr>
              <a:t>We can think and make decisions</a:t>
            </a:r>
          </a:p>
          <a:p>
            <a:pPr lvl="1"/>
            <a:r>
              <a:rPr lang="en-ZA" sz="2600" dirty="0">
                <a:solidFill>
                  <a:schemeClr val="tx1"/>
                </a:solidFill>
              </a:rPr>
              <a:t>Want to know why</a:t>
            </a:r>
          </a:p>
          <a:p>
            <a:pPr lvl="0"/>
            <a:r>
              <a:rPr lang="en-ZA" sz="2600" dirty="0">
                <a:solidFill>
                  <a:schemeClr val="tx1"/>
                </a:solidFill>
              </a:rPr>
              <a:t>Four observation to prove our basic motivation is our will to meaning:</a:t>
            </a:r>
            <a:endParaRPr lang="en-US" sz="2600" dirty="0">
              <a:solidFill>
                <a:schemeClr val="tx1"/>
              </a:solidFill>
            </a:endParaRPr>
          </a:p>
          <a:p>
            <a:pPr lvl="1"/>
            <a:r>
              <a:rPr lang="en-ZA" sz="2600" dirty="0">
                <a:solidFill>
                  <a:schemeClr val="tx1"/>
                </a:solidFill>
              </a:rPr>
              <a:t>The will to meaning is manifested in circumstances of destitution as well as in circumstances of plenty</a:t>
            </a:r>
          </a:p>
          <a:p>
            <a:pPr lvl="1"/>
            <a:r>
              <a:rPr lang="en-ZA" sz="2600" dirty="0">
                <a:solidFill>
                  <a:schemeClr val="tx1"/>
                </a:solidFill>
              </a:rPr>
              <a:t>The satisfaction of physical and psychological needs is not the ultimate aim of human striving, but rather he means to being free to strive towards spiritual goals</a:t>
            </a:r>
          </a:p>
          <a:p>
            <a:pPr lvl="1"/>
            <a:r>
              <a:rPr lang="en-ZA" sz="2600" dirty="0">
                <a:solidFill>
                  <a:schemeClr val="tx1"/>
                </a:solidFill>
              </a:rPr>
              <a:t>The more a person pursues happiness, the more it eludes him or her because happiness is the effect of the attainment of meaning and cannot be pursued as an end</a:t>
            </a:r>
          </a:p>
          <a:p>
            <a:pPr lvl="1"/>
            <a:r>
              <a:rPr lang="en-ZA" sz="2600" dirty="0">
                <a:solidFill>
                  <a:schemeClr val="tx1"/>
                </a:solidFill>
              </a:rPr>
              <a:t>When the will to pleasure and power are uppermost in our behaviours, this would be a sign that our will to meaning is frustrated</a:t>
            </a:r>
          </a:p>
          <a:p>
            <a:pPr lvl="0"/>
            <a:r>
              <a:rPr lang="en-ZA" sz="2600" dirty="0">
                <a:solidFill>
                  <a:schemeClr val="tx1"/>
                </a:solidFill>
                <a:highlight>
                  <a:srgbClr val="FFFF00"/>
                </a:highlight>
              </a:rPr>
              <a:t>Meaning of life </a:t>
            </a:r>
            <a:endParaRPr lang="en-US" sz="2600" dirty="0">
              <a:solidFill>
                <a:schemeClr val="tx1"/>
              </a:solidFill>
              <a:highlight>
                <a:srgbClr val="FFFF00"/>
              </a:highlight>
            </a:endParaRPr>
          </a:p>
          <a:p>
            <a:pPr lvl="1"/>
            <a:r>
              <a:rPr lang="en-ZA" sz="2600" dirty="0">
                <a:solidFill>
                  <a:schemeClr val="tx1"/>
                </a:solidFill>
              </a:rPr>
              <a:t>Can be found in 3 principal ways :</a:t>
            </a:r>
            <a:endParaRPr lang="en-US" sz="2600" dirty="0">
              <a:solidFill>
                <a:schemeClr val="tx1"/>
              </a:solidFill>
            </a:endParaRPr>
          </a:p>
          <a:p>
            <a:pPr lvl="1"/>
            <a:r>
              <a:rPr lang="en-ZA" sz="2600" dirty="0">
                <a:solidFill>
                  <a:schemeClr val="tx1"/>
                </a:solidFill>
              </a:rPr>
              <a:t>Creative values – experience through what we contribute to life</a:t>
            </a:r>
          </a:p>
          <a:p>
            <a:pPr lvl="1"/>
            <a:r>
              <a:rPr lang="en-ZA" sz="2600" dirty="0">
                <a:solidFill>
                  <a:schemeClr val="tx1"/>
                </a:solidFill>
              </a:rPr>
              <a:t>Experiential values – blessings we receive from life</a:t>
            </a:r>
          </a:p>
          <a:p>
            <a:pPr lvl="1"/>
            <a:r>
              <a:rPr lang="en-ZA" sz="2600" dirty="0">
                <a:solidFill>
                  <a:schemeClr val="tx1"/>
                </a:solidFill>
              </a:rPr>
              <a:t>Attitudinal values – values we experience through the right attitudes we have towards life</a:t>
            </a:r>
          </a:p>
          <a:p>
            <a:endParaRPr lang="en-ZA" dirty="0"/>
          </a:p>
        </p:txBody>
      </p:sp>
    </p:spTree>
    <p:extLst>
      <p:ext uri="{BB962C8B-B14F-4D97-AF65-F5344CB8AC3E}">
        <p14:creationId xmlns:p14="http://schemas.microsoft.com/office/powerpoint/2010/main" val="1140768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Development of personality </a:t>
            </a:r>
          </a:p>
        </p:txBody>
      </p:sp>
      <p:sp>
        <p:nvSpPr>
          <p:cNvPr id="3" name="Content Placeholder 2"/>
          <p:cNvSpPr>
            <a:spLocks noGrp="1"/>
          </p:cNvSpPr>
          <p:nvPr>
            <p:ph idx="1"/>
          </p:nvPr>
        </p:nvSpPr>
        <p:spPr>
          <a:xfrm>
            <a:off x="1143000" y="1702191"/>
            <a:ext cx="9872871" cy="4393809"/>
          </a:xfrm>
        </p:spPr>
        <p:txBody>
          <a:bodyPr>
            <a:normAutofit/>
          </a:bodyPr>
          <a:lstStyle/>
          <a:p>
            <a:pPr algn="just"/>
            <a:r>
              <a:rPr lang="en-ZA" dirty="0">
                <a:solidFill>
                  <a:schemeClr val="tx1"/>
                </a:solidFill>
              </a:rPr>
              <a:t>The core of the personality is already present at birth and develops throughout life</a:t>
            </a:r>
          </a:p>
          <a:p>
            <a:pPr algn="just"/>
            <a:r>
              <a:rPr lang="en-ZA" dirty="0">
                <a:solidFill>
                  <a:schemeClr val="tx1"/>
                </a:solidFill>
              </a:rPr>
              <a:t>At birth life is an open possibility with the potential in us to achieve anything</a:t>
            </a:r>
          </a:p>
          <a:p>
            <a:pPr algn="just"/>
            <a:r>
              <a:rPr lang="en-ZA" dirty="0">
                <a:solidFill>
                  <a:schemeClr val="tx1"/>
                </a:solidFill>
              </a:rPr>
              <a:t>Only at the end of our lives are we fully actualized</a:t>
            </a:r>
          </a:p>
          <a:p>
            <a:pPr algn="just"/>
            <a:r>
              <a:rPr lang="en-ZA" dirty="0">
                <a:solidFill>
                  <a:schemeClr val="tx1"/>
                </a:solidFill>
              </a:rPr>
              <a:t>We are the force behind what we will become, self-determining</a:t>
            </a:r>
          </a:p>
          <a:p>
            <a:pPr algn="just"/>
            <a:r>
              <a:rPr lang="en-ZA" dirty="0">
                <a:solidFill>
                  <a:schemeClr val="tx1"/>
                </a:solidFill>
              </a:rPr>
              <a:t>Biologically we are the ‘work’ of our parents, but spiritually we are our own life’s work</a:t>
            </a:r>
          </a:p>
          <a:p>
            <a:pPr algn="just"/>
            <a:r>
              <a:rPr lang="en-ZA" dirty="0">
                <a:solidFill>
                  <a:schemeClr val="tx1"/>
                </a:solidFill>
              </a:rPr>
              <a:t>During the course of development uniquely human characteristics such as self-consciousness, conscience and responsible behaviour emerge</a:t>
            </a:r>
          </a:p>
          <a:p>
            <a:pPr algn="just"/>
            <a:r>
              <a:rPr lang="en-ZA" dirty="0">
                <a:solidFill>
                  <a:schemeClr val="tx1"/>
                </a:solidFill>
              </a:rPr>
              <a:t>The person should be seen as a ‘time-Gestalt’. We are only fully developed in maturity and only then fully manifest uniquely human characteristics</a:t>
            </a:r>
          </a:p>
          <a:p>
            <a:endParaRPr lang="en-ZA" dirty="0"/>
          </a:p>
        </p:txBody>
      </p:sp>
    </p:spTree>
    <p:extLst>
      <p:ext uri="{BB962C8B-B14F-4D97-AF65-F5344CB8AC3E}">
        <p14:creationId xmlns:p14="http://schemas.microsoft.com/office/powerpoint/2010/main" val="192415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Optimal Development </a:t>
            </a:r>
          </a:p>
        </p:txBody>
      </p:sp>
      <p:sp>
        <p:nvSpPr>
          <p:cNvPr id="3" name="Content Placeholder 2"/>
          <p:cNvSpPr>
            <a:spLocks noGrp="1"/>
          </p:cNvSpPr>
          <p:nvPr>
            <p:ph idx="1"/>
          </p:nvPr>
        </p:nvSpPr>
        <p:spPr>
          <a:xfrm>
            <a:off x="1143000" y="1803010"/>
            <a:ext cx="9872871" cy="4393809"/>
          </a:xfrm>
        </p:spPr>
        <p:txBody>
          <a:bodyPr>
            <a:normAutofit/>
          </a:bodyPr>
          <a:lstStyle/>
          <a:p>
            <a:pPr algn="just"/>
            <a:r>
              <a:rPr lang="en-ZA" dirty="0"/>
              <a:t>When we function on the spiritual level; fully exercise freedom of will, fulfil the basic human motive of searching for, finding and realising meaning in our lives</a:t>
            </a:r>
          </a:p>
          <a:p>
            <a:pPr algn="just"/>
            <a:r>
              <a:rPr lang="en-ZA" dirty="0"/>
              <a:t>Only a small minority of people because it takes courage and boldness to be optimally human</a:t>
            </a:r>
          </a:p>
          <a:p>
            <a:pPr marL="45720" indent="0">
              <a:buNone/>
            </a:pPr>
            <a:endParaRPr lang="en-ZA" dirty="0"/>
          </a:p>
          <a:p>
            <a:pPr marL="45720" indent="0">
              <a:buNone/>
            </a:pPr>
            <a:endParaRPr lang="en-ZA" dirty="0"/>
          </a:p>
        </p:txBody>
      </p:sp>
    </p:spTree>
    <p:extLst>
      <p:ext uri="{BB962C8B-B14F-4D97-AF65-F5344CB8AC3E}">
        <p14:creationId xmlns:p14="http://schemas.microsoft.com/office/powerpoint/2010/main" val="359850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1.  Self-determining action </a:t>
            </a:r>
          </a:p>
        </p:txBody>
      </p:sp>
      <p:sp>
        <p:nvSpPr>
          <p:cNvPr id="5" name="Content Placeholder 4"/>
          <p:cNvSpPr>
            <a:spLocks noGrp="1"/>
          </p:cNvSpPr>
          <p:nvPr>
            <p:ph idx="1"/>
          </p:nvPr>
        </p:nvSpPr>
        <p:spPr/>
        <p:txBody>
          <a:bodyPr/>
          <a:lstStyle/>
          <a:p>
            <a:r>
              <a:rPr lang="en-ZA" dirty="0"/>
              <a:t>Take a stand concerning themselves and their circumstances, freely decide what they should do and how they should act</a:t>
            </a:r>
          </a:p>
          <a:p>
            <a:r>
              <a:rPr lang="en-ZA" dirty="0"/>
              <a:t>Does not attribute fate to internal or external factors or pressures</a:t>
            </a:r>
          </a:p>
          <a:p>
            <a:endParaRPr lang="en-ZA" dirty="0"/>
          </a:p>
        </p:txBody>
      </p:sp>
    </p:spTree>
    <p:extLst>
      <p:ext uri="{BB962C8B-B14F-4D97-AF65-F5344CB8AC3E}">
        <p14:creationId xmlns:p14="http://schemas.microsoft.com/office/powerpoint/2010/main" val="400195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2. Realistic perception </a:t>
            </a:r>
          </a:p>
        </p:txBody>
      </p:sp>
      <p:sp>
        <p:nvSpPr>
          <p:cNvPr id="5" name="Content Placeholder 4"/>
          <p:cNvSpPr>
            <a:spLocks noGrp="1"/>
          </p:cNvSpPr>
          <p:nvPr>
            <p:ph idx="1"/>
          </p:nvPr>
        </p:nvSpPr>
        <p:spPr/>
        <p:txBody>
          <a:bodyPr/>
          <a:lstStyle/>
          <a:p>
            <a:r>
              <a:rPr lang="en-ZA" dirty="0"/>
              <a:t>Separate and distance themselves from what is happening to them, thus view matters objectively and critically</a:t>
            </a:r>
          </a:p>
          <a:p>
            <a:r>
              <a:rPr lang="en-ZA" dirty="0"/>
              <a:t>Therefore e perceive self and circumstances realistically</a:t>
            </a:r>
          </a:p>
          <a:p>
            <a:endParaRPr lang="en-ZA" dirty="0"/>
          </a:p>
        </p:txBody>
      </p:sp>
    </p:spTree>
    <p:extLst>
      <p:ext uri="{BB962C8B-B14F-4D97-AF65-F5344CB8AC3E}">
        <p14:creationId xmlns:p14="http://schemas.microsoft.com/office/powerpoint/2010/main" val="193935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3. Humour </a:t>
            </a:r>
          </a:p>
        </p:txBody>
      </p:sp>
      <p:sp>
        <p:nvSpPr>
          <p:cNvPr id="5" name="Content Placeholder 4"/>
          <p:cNvSpPr>
            <a:spLocks noGrp="1"/>
          </p:cNvSpPr>
          <p:nvPr>
            <p:ph idx="1"/>
          </p:nvPr>
        </p:nvSpPr>
        <p:spPr/>
        <p:txBody>
          <a:bodyPr/>
          <a:lstStyle/>
          <a:p>
            <a:r>
              <a:rPr lang="en-ZA" dirty="0"/>
              <a:t>Distance self from weaknesses and problems and can laugh at self</a:t>
            </a:r>
          </a:p>
          <a:p>
            <a:endParaRPr lang="en-ZA" dirty="0"/>
          </a:p>
        </p:txBody>
      </p:sp>
    </p:spTree>
    <p:extLst>
      <p:ext uri="{BB962C8B-B14F-4D97-AF65-F5344CB8AC3E}">
        <p14:creationId xmlns:p14="http://schemas.microsoft.com/office/powerpoint/2010/main" val="184368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4. Self-transcendence</a:t>
            </a:r>
          </a:p>
        </p:txBody>
      </p:sp>
      <p:sp>
        <p:nvSpPr>
          <p:cNvPr id="5" name="Content Placeholder 4"/>
          <p:cNvSpPr>
            <a:spLocks noGrp="1"/>
          </p:cNvSpPr>
          <p:nvPr>
            <p:ph idx="1"/>
          </p:nvPr>
        </p:nvSpPr>
        <p:spPr/>
        <p:txBody>
          <a:bodyPr/>
          <a:lstStyle/>
          <a:p>
            <a:r>
              <a:rPr lang="en-ZA" dirty="0"/>
              <a:t>Are outward-looking rather than turned in on self, move beyond the self</a:t>
            </a:r>
          </a:p>
          <a:p>
            <a:r>
              <a:rPr lang="en-ZA" dirty="0"/>
              <a:t>Want to be involved in whatever gives their life meaning</a:t>
            </a:r>
          </a:p>
          <a:p>
            <a:r>
              <a:rPr lang="en-ZA" dirty="0"/>
              <a:t>Want to be faced with a tasks, to be challenged and to feel they have a calling</a:t>
            </a:r>
          </a:p>
          <a:p>
            <a:r>
              <a:rPr lang="en-ZA" dirty="0"/>
              <a:t>Dedicated to values and ideals</a:t>
            </a:r>
          </a:p>
          <a:p>
            <a:pPr algn="just"/>
            <a:r>
              <a:rPr lang="en-ZA" dirty="0"/>
              <a:t>Own satisfaction and happiness are not the primary goals in life, but incidental side-effects of meaning </a:t>
            </a:r>
            <a:r>
              <a:rPr lang="en-ZA" dirty="0" err="1"/>
              <a:t>fulfillmenance</a:t>
            </a:r>
            <a:r>
              <a:rPr lang="en-ZA" dirty="0"/>
              <a:t> self from weaknesses and problems and can laugh at self</a:t>
            </a:r>
          </a:p>
          <a:p>
            <a:endParaRPr lang="en-ZA" dirty="0"/>
          </a:p>
        </p:txBody>
      </p:sp>
    </p:spTree>
    <p:extLst>
      <p:ext uri="{BB962C8B-B14F-4D97-AF65-F5344CB8AC3E}">
        <p14:creationId xmlns:p14="http://schemas.microsoft.com/office/powerpoint/2010/main" val="187048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 Future directedness </a:t>
            </a:r>
          </a:p>
        </p:txBody>
      </p:sp>
      <p:sp>
        <p:nvSpPr>
          <p:cNvPr id="5" name="Content Placeholder 4"/>
          <p:cNvSpPr>
            <a:spLocks noGrp="1"/>
          </p:cNvSpPr>
          <p:nvPr>
            <p:ph idx="1"/>
          </p:nvPr>
        </p:nvSpPr>
        <p:spPr/>
        <p:txBody>
          <a:bodyPr/>
          <a:lstStyle/>
          <a:p>
            <a:pPr algn="just"/>
            <a:r>
              <a:rPr lang="en-ZA" dirty="0"/>
              <a:t>Are actively future directed as they are continually reaching out beyond a mere day-to-day existence</a:t>
            </a:r>
          </a:p>
          <a:p>
            <a:pPr algn="just"/>
            <a:r>
              <a:rPr lang="en-ZA" dirty="0"/>
              <a:t>Have goals, a vision for their future</a:t>
            </a:r>
          </a:p>
          <a:p>
            <a:pPr algn="just"/>
            <a:r>
              <a:rPr lang="en-ZA" dirty="0"/>
              <a:t>Past is also a rich treasure house of fulfilled possibilities</a:t>
            </a:r>
          </a:p>
          <a:p>
            <a:pPr algn="just"/>
            <a:r>
              <a:rPr lang="en-ZA" dirty="0"/>
              <a:t>Death is not a threat, but a meaningful conclusion of the life that offered them precious opportunities and that they used to the best of their abilities</a:t>
            </a:r>
          </a:p>
          <a:p>
            <a:endParaRPr lang="en-ZA" dirty="0"/>
          </a:p>
        </p:txBody>
      </p:sp>
    </p:spTree>
    <p:extLst>
      <p:ext uri="{BB962C8B-B14F-4D97-AF65-F5344CB8AC3E}">
        <p14:creationId xmlns:p14="http://schemas.microsoft.com/office/powerpoint/2010/main" val="11616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6. Work as vacation</a:t>
            </a:r>
          </a:p>
        </p:txBody>
      </p:sp>
      <p:sp>
        <p:nvSpPr>
          <p:cNvPr id="5" name="Content Placeholder 4"/>
          <p:cNvSpPr>
            <a:spLocks noGrp="1"/>
          </p:cNvSpPr>
          <p:nvPr>
            <p:ph idx="1"/>
          </p:nvPr>
        </p:nvSpPr>
        <p:spPr/>
        <p:txBody>
          <a:bodyPr/>
          <a:lstStyle/>
          <a:p>
            <a:r>
              <a:rPr lang="en-ZA" dirty="0"/>
              <a:t>Regard their work as a vocation through which they respond to the demands of responsibility</a:t>
            </a:r>
          </a:p>
          <a:p>
            <a:r>
              <a:rPr lang="en-ZA" dirty="0"/>
              <a:t>Work is an opportunity to make a worthwhile contribution to life</a:t>
            </a:r>
          </a:p>
          <a:p>
            <a:endParaRPr lang="en-ZA" dirty="0"/>
          </a:p>
        </p:txBody>
      </p:sp>
    </p:spTree>
    <p:extLst>
      <p:ext uri="{BB962C8B-B14F-4D97-AF65-F5344CB8AC3E}">
        <p14:creationId xmlns:p14="http://schemas.microsoft.com/office/powerpoint/2010/main" val="4976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72" y="609600"/>
            <a:ext cx="10803988" cy="1356360"/>
          </a:xfrm>
        </p:spPr>
        <p:txBody>
          <a:bodyPr/>
          <a:lstStyle/>
          <a:p>
            <a:r>
              <a:rPr lang="en-ZA" dirty="0"/>
              <a:t>7. Appreciation of goodness, beauty and truth </a:t>
            </a:r>
          </a:p>
        </p:txBody>
      </p:sp>
      <p:sp>
        <p:nvSpPr>
          <p:cNvPr id="5" name="Content Placeholder 4"/>
          <p:cNvSpPr>
            <a:spLocks noGrp="1"/>
          </p:cNvSpPr>
          <p:nvPr>
            <p:ph idx="1"/>
          </p:nvPr>
        </p:nvSpPr>
        <p:spPr/>
        <p:txBody>
          <a:bodyPr/>
          <a:lstStyle/>
          <a:p>
            <a:r>
              <a:rPr lang="en-ZA" dirty="0"/>
              <a:t>Receptive to the experience of good, beautiful and genuine thing life offers</a:t>
            </a:r>
          </a:p>
          <a:p>
            <a:r>
              <a:rPr lang="en-ZA" dirty="0"/>
              <a:t>Deeply enjoy and appreciate things like art, music, literature, nature</a:t>
            </a:r>
          </a:p>
          <a:p>
            <a:r>
              <a:rPr lang="en-ZA" dirty="0"/>
              <a:t>‘everyday, every moment, each situation, is ready with new meaning’</a:t>
            </a:r>
          </a:p>
          <a:p>
            <a:r>
              <a:rPr lang="en-ZA" dirty="0"/>
              <a:t>Open to these new experiences offered daily</a:t>
            </a:r>
          </a:p>
        </p:txBody>
      </p:sp>
    </p:spTree>
    <p:extLst>
      <p:ext uri="{BB962C8B-B14F-4D97-AF65-F5344CB8AC3E}">
        <p14:creationId xmlns:p14="http://schemas.microsoft.com/office/powerpoint/2010/main" val="406706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71" y="609600"/>
            <a:ext cx="11197883" cy="1356360"/>
          </a:xfrm>
        </p:spPr>
        <p:txBody>
          <a:bodyPr/>
          <a:lstStyle/>
          <a:p>
            <a:r>
              <a:rPr lang="en-ZA" dirty="0"/>
              <a:t>8. Respect and appreciation for the uniqueness     of others </a:t>
            </a:r>
          </a:p>
        </p:txBody>
      </p:sp>
      <p:sp>
        <p:nvSpPr>
          <p:cNvPr id="5" name="Content Placeholder 4"/>
          <p:cNvSpPr>
            <a:spLocks noGrp="1"/>
          </p:cNvSpPr>
          <p:nvPr>
            <p:ph idx="1"/>
          </p:nvPr>
        </p:nvSpPr>
        <p:spPr>
          <a:xfrm>
            <a:off x="1086729" y="2254348"/>
            <a:ext cx="9872871" cy="4038600"/>
          </a:xfrm>
        </p:spPr>
        <p:txBody>
          <a:bodyPr/>
          <a:lstStyle/>
          <a:p>
            <a:r>
              <a:rPr lang="en-ZA" dirty="0"/>
              <a:t>Attitude towards others is one of respect and appreciation</a:t>
            </a:r>
          </a:p>
          <a:p>
            <a:pPr algn="just"/>
            <a:r>
              <a:rPr lang="en-ZA" dirty="0"/>
              <a:t>Never makes other people the object of won satisfaction or use them to achieve own selfish ends</a:t>
            </a:r>
          </a:p>
          <a:p>
            <a:pPr algn="just"/>
            <a:r>
              <a:rPr lang="en-ZA" dirty="0"/>
              <a:t>Want to have meaningful encounters with others and this can only happen when others are respected as individuals in their own right</a:t>
            </a:r>
          </a:p>
          <a:p>
            <a:pPr algn="just"/>
            <a:r>
              <a:rPr lang="en-ZA" dirty="0"/>
              <a:t>Are free from prejudice, and discrimination in their attitude towards others</a:t>
            </a:r>
          </a:p>
        </p:txBody>
      </p:sp>
    </p:spTree>
    <p:extLst>
      <p:ext uri="{BB962C8B-B14F-4D97-AF65-F5344CB8AC3E}">
        <p14:creationId xmlns:p14="http://schemas.microsoft.com/office/powerpoint/2010/main" val="63671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71" y="609600"/>
            <a:ext cx="11197883" cy="1356360"/>
          </a:xfrm>
        </p:spPr>
        <p:txBody>
          <a:bodyPr/>
          <a:lstStyle/>
          <a:p>
            <a:r>
              <a:rPr lang="en-ZA" dirty="0"/>
              <a:t>9. Meaning in suffering </a:t>
            </a:r>
          </a:p>
        </p:txBody>
      </p:sp>
      <p:sp>
        <p:nvSpPr>
          <p:cNvPr id="5" name="Content Placeholder 4"/>
          <p:cNvSpPr>
            <a:spLocks noGrp="1"/>
          </p:cNvSpPr>
          <p:nvPr>
            <p:ph idx="1"/>
          </p:nvPr>
        </p:nvSpPr>
        <p:spPr>
          <a:xfrm>
            <a:off x="1086729" y="2254348"/>
            <a:ext cx="9872871" cy="4038600"/>
          </a:xfrm>
        </p:spPr>
        <p:txBody>
          <a:bodyPr/>
          <a:lstStyle/>
          <a:p>
            <a:pPr algn="just"/>
            <a:r>
              <a:rPr lang="en-ZA" dirty="0"/>
              <a:t>Have accepted that tragic fatalities of life and in such a way that it does not diminish their joy in life and that their belief in the meaning of life is actually deepened, it is unshakeable</a:t>
            </a:r>
          </a:p>
          <a:p>
            <a:pPr algn="just"/>
            <a:r>
              <a:rPr lang="en-ZA" dirty="0"/>
              <a:t>These people have reached the highest peak of development</a:t>
            </a:r>
          </a:p>
        </p:txBody>
      </p:sp>
    </p:spTree>
    <p:extLst>
      <p:ext uri="{BB962C8B-B14F-4D97-AF65-F5344CB8AC3E}">
        <p14:creationId xmlns:p14="http://schemas.microsoft.com/office/powerpoint/2010/main" val="358736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u="sng" dirty="0"/>
              <a:t>Views on Psychopathology</a:t>
            </a:r>
            <a:r>
              <a:rPr lang="en-ZA" dirty="0"/>
              <a:t> </a:t>
            </a:r>
          </a:p>
        </p:txBody>
      </p:sp>
      <p:sp>
        <p:nvSpPr>
          <p:cNvPr id="5" name="Content Placeholder 4"/>
          <p:cNvSpPr>
            <a:spLocks noGrp="1"/>
          </p:cNvSpPr>
          <p:nvPr>
            <p:ph sz="half" idx="1"/>
          </p:nvPr>
        </p:nvSpPr>
        <p:spPr>
          <a:xfrm>
            <a:off x="819444" y="1965960"/>
            <a:ext cx="5261316" cy="4322298"/>
          </a:xfrm>
        </p:spPr>
        <p:txBody>
          <a:bodyPr>
            <a:normAutofit fontScale="70000" lnSpcReduction="20000"/>
          </a:bodyPr>
          <a:lstStyle/>
          <a:p>
            <a:r>
              <a:rPr lang="en-ZA" sz="2400" u="sng" dirty="0" err="1">
                <a:solidFill>
                  <a:schemeClr val="tx1"/>
                </a:solidFill>
                <a:highlight>
                  <a:srgbClr val="FFFF00"/>
                </a:highlight>
              </a:rPr>
              <a:t>Noögenic</a:t>
            </a:r>
            <a:r>
              <a:rPr lang="en-ZA" sz="2400" u="sng" dirty="0">
                <a:solidFill>
                  <a:schemeClr val="tx1"/>
                </a:solidFill>
                <a:highlight>
                  <a:srgbClr val="FFFF00"/>
                </a:highlight>
              </a:rPr>
              <a:t> neurosis</a:t>
            </a:r>
            <a:r>
              <a:rPr lang="en-ZA" sz="2400" dirty="0">
                <a:solidFill>
                  <a:schemeClr val="tx1"/>
                </a:solidFill>
                <a:highlight>
                  <a:srgbClr val="FFFF00"/>
                </a:highlight>
              </a:rPr>
              <a:t> </a:t>
            </a:r>
          </a:p>
          <a:p>
            <a:r>
              <a:rPr lang="en-ZA" sz="2400" dirty="0">
                <a:solidFill>
                  <a:schemeClr val="tx1"/>
                </a:solidFill>
              </a:rPr>
              <a:t>Lacing courage to respond to the challenge of life to exercise their freedom responsibly</a:t>
            </a:r>
          </a:p>
          <a:p>
            <a:r>
              <a:rPr lang="en-ZA" sz="2400" dirty="0">
                <a:solidFill>
                  <a:schemeClr val="tx1"/>
                </a:solidFill>
              </a:rPr>
              <a:t>Responsibility is evaded, avoided, shirked or minimized; conscience becomes dulled</a:t>
            </a:r>
          </a:p>
          <a:p>
            <a:pPr algn="just"/>
            <a:r>
              <a:rPr lang="en-ZA" sz="2400" dirty="0">
                <a:solidFill>
                  <a:schemeClr val="tx1"/>
                </a:solidFill>
              </a:rPr>
              <a:t>They seek pleasure and power and position, they have an adroit business due to the denial of their spiritual side</a:t>
            </a:r>
          </a:p>
          <a:p>
            <a:pPr algn="just"/>
            <a:r>
              <a:rPr lang="en-ZA" sz="2400" dirty="0">
                <a:solidFill>
                  <a:schemeClr val="tx1"/>
                </a:solidFill>
              </a:rPr>
              <a:t>Life becomes empty and meaningless, and existential vacuum develops</a:t>
            </a:r>
          </a:p>
          <a:p>
            <a:pPr algn="just"/>
            <a:r>
              <a:rPr lang="en-ZA" sz="2400" dirty="0">
                <a:solidFill>
                  <a:schemeClr val="tx1"/>
                </a:solidFill>
              </a:rPr>
              <a:t>This neurosis has some characteristics: (man’s fear of responsibility and his escape from freedom)</a:t>
            </a:r>
          </a:p>
          <a:p>
            <a:pPr lvl="1" algn="just"/>
            <a:r>
              <a:rPr lang="en-ZA" dirty="0">
                <a:solidFill>
                  <a:schemeClr val="tx1"/>
                </a:solidFill>
              </a:rPr>
              <a:t>And unplanned day-to-day existence</a:t>
            </a:r>
          </a:p>
          <a:p>
            <a:pPr lvl="1" algn="just"/>
            <a:r>
              <a:rPr lang="en-ZA" dirty="0">
                <a:solidFill>
                  <a:schemeClr val="tx1"/>
                </a:solidFill>
              </a:rPr>
              <a:t>A fatalistic attitude towards life</a:t>
            </a:r>
          </a:p>
          <a:p>
            <a:pPr lvl="1" algn="just"/>
            <a:r>
              <a:rPr lang="en-ZA" dirty="0">
                <a:solidFill>
                  <a:schemeClr val="tx1"/>
                </a:solidFill>
              </a:rPr>
              <a:t>Conformism</a:t>
            </a:r>
          </a:p>
          <a:p>
            <a:pPr lvl="1" algn="just"/>
            <a:r>
              <a:rPr lang="en-ZA" dirty="0">
                <a:solidFill>
                  <a:schemeClr val="tx1"/>
                </a:solidFill>
              </a:rPr>
              <a:t>Totalitarianism</a:t>
            </a:r>
          </a:p>
        </p:txBody>
      </p:sp>
      <p:sp>
        <p:nvSpPr>
          <p:cNvPr id="3" name="Content Placeholder 2"/>
          <p:cNvSpPr>
            <a:spLocks noGrp="1"/>
          </p:cNvSpPr>
          <p:nvPr>
            <p:ph sz="half" idx="2"/>
          </p:nvPr>
        </p:nvSpPr>
        <p:spPr>
          <a:xfrm>
            <a:off x="6263640" y="1842868"/>
            <a:ext cx="4754880" cy="3921370"/>
          </a:xfrm>
        </p:spPr>
        <p:txBody>
          <a:bodyPr/>
          <a:lstStyle/>
          <a:p>
            <a:r>
              <a:rPr lang="en-ZA" sz="2000" u="sng" dirty="0">
                <a:highlight>
                  <a:srgbClr val="FFFF00"/>
                </a:highlight>
              </a:rPr>
              <a:t>Human dignity of the psychiatric patient</a:t>
            </a:r>
            <a:r>
              <a:rPr lang="en-ZA" sz="2000" dirty="0"/>
              <a:t> </a:t>
            </a:r>
          </a:p>
          <a:p>
            <a:pPr algn="just"/>
            <a:r>
              <a:rPr lang="en-ZA" sz="2000" dirty="0"/>
              <a:t>Even psychotic and mentally deficient people are human and have dignity</a:t>
            </a:r>
          </a:p>
          <a:p>
            <a:pPr algn="just"/>
            <a:r>
              <a:rPr lang="en-ZA" sz="2000" dirty="0"/>
              <a:t>The so-called life not worth living does not exist, the nucleus of man remains indestructible, if this were not the case, it would be futile to be a psychiatrist</a:t>
            </a:r>
          </a:p>
          <a:p>
            <a:endParaRPr lang="en-ZA" dirty="0"/>
          </a:p>
        </p:txBody>
      </p:sp>
    </p:spTree>
    <p:extLst>
      <p:ext uri="{BB962C8B-B14F-4D97-AF65-F5344CB8AC3E}">
        <p14:creationId xmlns:p14="http://schemas.microsoft.com/office/powerpoint/2010/main" val="409420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animEffect transition="in" filter="fade">
                                      <p:cBhvr>
                                        <p:cTn id="47" dur="1000"/>
                                        <p:tgtEl>
                                          <p:spTgt spid="5">
                                            <p:txEl>
                                              <p:pRg st="6" end="6"/>
                                            </p:txEl>
                                          </p:spTgt>
                                        </p:tgtEl>
                                      </p:cBhvr>
                                    </p:animEffect>
                                    <p:anim calcmode="lin" valueType="num">
                                      <p:cBhvr>
                                        <p:cTn id="4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
                                            <p:txEl>
                                              <p:pRg st="7" end="7"/>
                                            </p:txEl>
                                          </p:spTgt>
                                        </p:tgtEl>
                                        <p:attrNameLst>
                                          <p:attrName>style.visibility</p:attrName>
                                        </p:attrNameLst>
                                      </p:cBhvr>
                                      <p:to>
                                        <p:strVal val="visible"/>
                                      </p:to>
                                    </p:set>
                                    <p:animEffect transition="in" filter="fade">
                                      <p:cBhvr>
                                        <p:cTn id="52" dur="1000"/>
                                        <p:tgtEl>
                                          <p:spTgt spid="5">
                                            <p:txEl>
                                              <p:pRg st="7" end="7"/>
                                            </p:txEl>
                                          </p:spTgt>
                                        </p:tgtEl>
                                      </p:cBhvr>
                                    </p:animEffect>
                                    <p:anim calcmode="lin" valueType="num">
                                      <p:cBhvr>
                                        <p:cTn id="5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
                                            <p:txEl>
                                              <p:pRg st="8" end="8"/>
                                            </p:txEl>
                                          </p:spTgt>
                                        </p:tgtEl>
                                        <p:attrNameLst>
                                          <p:attrName>style.visibility</p:attrName>
                                        </p:attrNameLst>
                                      </p:cBhvr>
                                      <p:to>
                                        <p:strVal val="visible"/>
                                      </p:to>
                                    </p:set>
                                    <p:animEffect transition="in" filter="fade">
                                      <p:cBhvr>
                                        <p:cTn id="57" dur="1000"/>
                                        <p:tgtEl>
                                          <p:spTgt spid="5">
                                            <p:txEl>
                                              <p:pRg st="8" end="8"/>
                                            </p:txEl>
                                          </p:spTgt>
                                        </p:tgtEl>
                                      </p:cBhvr>
                                    </p:animEffect>
                                    <p:anim calcmode="lin" valueType="num">
                                      <p:cBhvr>
                                        <p:cTn id="5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5">
                                            <p:txEl>
                                              <p:pRg st="8" end="8"/>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
                                            <p:txEl>
                                              <p:pRg st="9" end="9"/>
                                            </p:txEl>
                                          </p:spTgt>
                                        </p:tgtEl>
                                        <p:attrNameLst>
                                          <p:attrName>style.visibility</p:attrName>
                                        </p:attrNameLst>
                                      </p:cBhvr>
                                      <p:to>
                                        <p:strVal val="visible"/>
                                      </p:to>
                                    </p:set>
                                    <p:animEffect transition="in" filter="fade">
                                      <p:cBhvr>
                                        <p:cTn id="62" dur="1000"/>
                                        <p:tgtEl>
                                          <p:spTgt spid="5">
                                            <p:txEl>
                                              <p:pRg st="9" end="9"/>
                                            </p:txEl>
                                          </p:spTgt>
                                        </p:tgtEl>
                                      </p:cBhvr>
                                    </p:animEffect>
                                    <p:anim calcmode="lin" valueType="num">
                                      <p:cBhvr>
                                        <p:cTn id="63"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xEl>
                                              <p:pRg st="0" end="0"/>
                                            </p:txEl>
                                          </p:spTgt>
                                        </p:tgtEl>
                                        <p:attrNameLst>
                                          <p:attrName>style.visibility</p:attrName>
                                        </p:attrNameLst>
                                      </p:cBhvr>
                                      <p:to>
                                        <p:strVal val="visible"/>
                                      </p:to>
                                    </p:set>
                                    <p:animEffect transition="in" filter="fade">
                                      <p:cBhvr>
                                        <p:cTn id="69" dur="1000"/>
                                        <p:tgtEl>
                                          <p:spTgt spid="3">
                                            <p:txEl>
                                              <p:pRg st="0" end="0"/>
                                            </p:txEl>
                                          </p:spTgt>
                                        </p:tgtEl>
                                      </p:cBhvr>
                                    </p:animEffect>
                                    <p:anim calcmode="lin" valueType="num">
                                      <p:cBhvr>
                                        <p:cTn id="7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3">
                                            <p:txEl>
                                              <p:pRg st="1" end="1"/>
                                            </p:txEl>
                                          </p:spTgt>
                                        </p:tgtEl>
                                        <p:attrNameLst>
                                          <p:attrName>style.visibility</p:attrName>
                                        </p:attrNameLst>
                                      </p:cBhvr>
                                      <p:to>
                                        <p:strVal val="visible"/>
                                      </p:to>
                                    </p:set>
                                    <p:animEffect transition="in" filter="fade">
                                      <p:cBhvr>
                                        <p:cTn id="76" dur="1000"/>
                                        <p:tgtEl>
                                          <p:spTgt spid="3">
                                            <p:txEl>
                                              <p:pRg st="1" end="1"/>
                                            </p:txEl>
                                          </p:spTgt>
                                        </p:tgtEl>
                                      </p:cBhvr>
                                    </p:animEffect>
                                    <p:anim calcmode="lin" valueType="num">
                                      <p:cBhvr>
                                        <p:cTn id="7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3">
                                            <p:txEl>
                                              <p:pRg st="2" end="2"/>
                                            </p:txEl>
                                          </p:spTgt>
                                        </p:tgtEl>
                                        <p:attrNameLst>
                                          <p:attrName>style.visibility</p:attrName>
                                        </p:attrNameLst>
                                      </p:cBhvr>
                                      <p:to>
                                        <p:strVal val="visible"/>
                                      </p:to>
                                    </p:set>
                                    <p:animEffect transition="in" filter="fade">
                                      <p:cBhvr>
                                        <p:cTn id="83" dur="1000"/>
                                        <p:tgtEl>
                                          <p:spTgt spid="3">
                                            <p:txEl>
                                              <p:pRg st="2" end="2"/>
                                            </p:txEl>
                                          </p:spTgt>
                                        </p:tgtEl>
                                      </p:cBhvr>
                                    </p:animEffect>
                                    <p:anim calcmode="lin" valueType="num">
                                      <p:cBhvr>
                                        <p:cTn id="8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8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44305"/>
            <a:ext cx="9875520" cy="779584"/>
          </a:xfrm>
        </p:spPr>
        <p:txBody>
          <a:bodyPr/>
          <a:lstStyle/>
          <a:p>
            <a:r>
              <a:rPr lang="en-ZA" b="1" u="sng" dirty="0"/>
              <a:t>Psychotherapy</a:t>
            </a:r>
            <a:r>
              <a:rPr lang="en-ZA" dirty="0"/>
              <a:t> </a:t>
            </a:r>
          </a:p>
        </p:txBody>
      </p:sp>
      <p:sp>
        <p:nvSpPr>
          <p:cNvPr id="5" name="Content Placeholder 4"/>
          <p:cNvSpPr>
            <a:spLocks noGrp="1"/>
          </p:cNvSpPr>
          <p:nvPr>
            <p:ph idx="1"/>
          </p:nvPr>
        </p:nvSpPr>
        <p:spPr>
          <a:xfrm>
            <a:off x="1143000" y="1364566"/>
            <a:ext cx="10139289" cy="4937760"/>
          </a:xfrm>
        </p:spPr>
        <p:txBody>
          <a:bodyPr>
            <a:normAutofit fontScale="62500" lnSpcReduction="20000"/>
          </a:bodyPr>
          <a:lstStyle/>
          <a:p>
            <a:pPr algn="just"/>
            <a:r>
              <a:rPr lang="en-ZA" sz="2500" dirty="0">
                <a:solidFill>
                  <a:schemeClr val="tx1"/>
                </a:solidFill>
              </a:rPr>
              <a:t>Logo therapy – the third Viennese school of psychotherapy</a:t>
            </a:r>
          </a:p>
          <a:p>
            <a:pPr algn="just"/>
            <a:r>
              <a:rPr lang="en-ZA" sz="2500" dirty="0">
                <a:solidFill>
                  <a:schemeClr val="tx1"/>
                </a:solidFill>
              </a:rPr>
              <a:t>Not only recognizes man’s spirit but actually starts from it</a:t>
            </a:r>
          </a:p>
          <a:p>
            <a:pPr algn="just"/>
            <a:r>
              <a:rPr lang="en-ZA" sz="2500" dirty="0">
                <a:solidFill>
                  <a:schemeClr val="tx1"/>
                </a:solidFill>
                <a:highlight>
                  <a:srgbClr val="FFFF00"/>
                </a:highlight>
              </a:rPr>
              <a:t>Logo therapy – therapy through meaning</a:t>
            </a:r>
          </a:p>
          <a:p>
            <a:pPr algn="just"/>
            <a:r>
              <a:rPr lang="en-ZA" sz="2500" dirty="0">
                <a:solidFill>
                  <a:schemeClr val="tx1"/>
                </a:solidFill>
              </a:rPr>
              <a:t>To help people discover or re-discover meaning in their lives</a:t>
            </a:r>
          </a:p>
          <a:p>
            <a:pPr algn="just"/>
            <a:r>
              <a:rPr lang="en-ZA" sz="2500" dirty="0">
                <a:solidFill>
                  <a:schemeClr val="tx1"/>
                </a:solidFill>
              </a:rPr>
              <a:t>To challenge people to become aware of things which require them to be responsible and which demand their love, care and involvement</a:t>
            </a:r>
          </a:p>
          <a:p>
            <a:pPr algn="just"/>
            <a:r>
              <a:rPr lang="en-ZA" sz="2500" dirty="0">
                <a:solidFill>
                  <a:schemeClr val="tx1"/>
                </a:solidFill>
              </a:rPr>
              <a:t>Their attention is drawn to this meaning by way of using Socratic dialogue which evokes critical and creative thought to come up with their own answers</a:t>
            </a:r>
          </a:p>
          <a:p>
            <a:pPr algn="just"/>
            <a:r>
              <a:rPr lang="en-ZA" sz="2500" dirty="0">
                <a:solidFill>
                  <a:schemeClr val="tx1"/>
                </a:solidFill>
              </a:rPr>
              <a:t>Not a problem-</a:t>
            </a:r>
            <a:r>
              <a:rPr lang="en-ZA" sz="2500" dirty="0" err="1">
                <a:solidFill>
                  <a:schemeClr val="tx1"/>
                </a:solidFill>
              </a:rPr>
              <a:t>centered</a:t>
            </a:r>
            <a:r>
              <a:rPr lang="en-ZA" sz="2500" dirty="0">
                <a:solidFill>
                  <a:schemeClr val="tx1"/>
                </a:solidFill>
              </a:rPr>
              <a:t> but meaning-</a:t>
            </a:r>
            <a:r>
              <a:rPr lang="en-ZA" sz="2500" dirty="0" err="1">
                <a:solidFill>
                  <a:schemeClr val="tx1"/>
                </a:solidFill>
              </a:rPr>
              <a:t>centered</a:t>
            </a:r>
            <a:r>
              <a:rPr lang="en-ZA" sz="2500" dirty="0">
                <a:solidFill>
                  <a:schemeClr val="tx1"/>
                </a:solidFill>
              </a:rPr>
              <a:t> therapy</a:t>
            </a:r>
          </a:p>
          <a:p>
            <a:pPr algn="just"/>
            <a:r>
              <a:rPr lang="en-ZA" sz="2500" dirty="0">
                <a:solidFill>
                  <a:schemeClr val="tx1"/>
                </a:solidFill>
              </a:rPr>
              <a:t>Focus is not on their problems but their freedom to deal with them, to take a stand by the way of the attitudes they choose to adopt</a:t>
            </a:r>
          </a:p>
          <a:p>
            <a:pPr algn="just"/>
            <a:r>
              <a:rPr lang="en-ZA" sz="2500" dirty="0">
                <a:solidFill>
                  <a:schemeClr val="tx1"/>
                </a:solidFill>
              </a:rPr>
              <a:t>Often simple to view and existing situation differently</a:t>
            </a:r>
          </a:p>
          <a:p>
            <a:pPr algn="just"/>
            <a:r>
              <a:rPr lang="en-ZA" sz="2500" dirty="0">
                <a:solidFill>
                  <a:schemeClr val="tx1"/>
                </a:solidFill>
              </a:rPr>
              <a:t>Can also use shocking confrontation, paradoxical intention (outsmart anxiety with a humorous trick), or de-reflection (think of something else)</a:t>
            </a:r>
          </a:p>
          <a:p>
            <a:pPr algn="just"/>
            <a:r>
              <a:rPr lang="en-ZA" sz="2500" dirty="0">
                <a:solidFill>
                  <a:schemeClr val="tx1"/>
                </a:solidFill>
              </a:rPr>
              <a:t>Also utilize self-detachment and self-transcendence with these techniques</a:t>
            </a:r>
          </a:p>
          <a:p>
            <a:pPr algn="just"/>
            <a:r>
              <a:rPr lang="en-ZA" sz="2500" dirty="0">
                <a:solidFill>
                  <a:schemeClr val="tx1"/>
                </a:solidFill>
              </a:rPr>
              <a:t> And existential re-orientation</a:t>
            </a:r>
          </a:p>
          <a:p>
            <a:pPr lvl="1" algn="just"/>
            <a:endParaRPr lang="en-ZA" dirty="0">
              <a:solidFill>
                <a:schemeClr val="tx1"/>
              </a:solidFill>
            </a:endParaRPr>
          </a:p>
        </p:txBody>
      </p:sp>
    </p:spTree>
    <p:extLst>
      <p:ext uri="{BB962C8B-B14F-4D97-AF65-F5344CB8AC3E}">
        <p14:creationId xmlns:p14="http://schemas.microsoft.com/office/powerpoint/2010/main" val="105138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Effect transition="in" filter="fade">
                                      <p:cBhvr>
                                        <p:cTn id="70" dur="1000"/>
                                        <p:tgtEl>
                                          <p:spTgt spid="5">
                                            <p:txEl>
                                              <p:pRg st="9" end="9"/>
                                            </p:txEl>
                                          </p:spTgt>
                                        </p:tgtEl>
                                      </p:cBhvr>
                                    </p:animEffect>
                                    <p:anim calcmode="lin" valueType="num">
                                      <p:cBhvr>
                                        <p:cTn id="71"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10" end="10"/>
                                            </p:txEl>
                                          </p:spTgt>
                                        </p:tgtEl>
                                        <p:attrNameLst>
                                          <p:attrName>style.visibility</p:attrName>
                                        </p:attrNameLst>
                                      </p:cBhvr>
                                      <p:to>
                                        <p:strVal val="visible"/>
                                      </p:to>
                                    </p:set>
                                    <p:animEffect transition="in" filter="fade">
                                      <p:cBhvr>
                                        <p:cTn id="77" dur="1000"/>
                                        <p:tgtEl>
                                          <p:spTgt spid="5">
                                            <p:txEl>
                                              <p:pRg st="10" end="10"/>
                                            </p:txEl>
                                          </p:spTgt>
                                        </p:tgtEl>
                                      </p:cBhvr>
                                    </p:animEffect>
                                    <p:anim calcmode="lin" valueType="num">
                                      <p:cBhvr>
                                        <p:cTn id="78"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11" end="11"/>
                                            </p:txEl>
                                          </p:spTgt>
                                        </p:tgtEl>
                                        <p:attrNameLst>
                                          <p:attrName>style.visibility</p:attrName>
                                        </p:attrNameLst>
                                      </p:cBhvr>
                                      <p:to>
                                        <p:strVal val="visible"/>
                                      </p:to>
                                    </p:set>
                                    <p:animEffect transition="in" filter="fade">
                                      <p:cBhvr>
                                        <p:cTn id="84" dur="1000"/>
                                        <p:tgtEl>
                                          <p:spTgt spid="5">
                                            <p:txEl>
                                              <p:pRg st="11" end="11"/>
                                            </p:txEl>
                                          </p:spTgt>
                                        </p:tgtEl>
                                      </p:cBhvr>
                                    </p:animEffect>
                                    <p:anim calcmode="lin" valueType="num">
                                      <p:cBhvr>
                                        <p:cTn id="85"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44305"/>
            <a:ext cx="9875520" cy="779584"/>
          </a:xfrm>
        </p:spPr>
        <p:txBody>
          <a:bodyPr>
            <a:normAutofit fontScale="90000"/>
          </a:bodyPr>
          <a:lstStyle/>
          <a:p>
            <a:r>
              <a:rPr lang="en-ZA" b="1" u="sng" dirty="0"/>
              <a:t>Interpretation and handling of aggression</a:t>
            </a:r>
            <a:r>
              <a:rPr lang="en-ZA" dirty="0"/>
              <a:t> </a:t>
            </a:r>
          </a:p>
        </p:txBody>
      </p:sp>
      <p:sp>
        <p:nvSpPr>
          <p:cNvPr id="5" name="Content Placeholder 4"/>
          <p:cNvSpPr>
            <a:spLocks noGrp="1"/>
          </p:cNvSpPr>
          <p:nvPr>
            <p:ph idx="1"/>
          </p:nvPr>
        </p:nvSpPr>
        <p:spPr>
          <a:xfrm>
            <a:off x="1143000" y="1364566"/>
            <a:ext cx="10139289" cy="4543865"/>
          </a:xfrm>
        </p:spPr>
        <p:txBody>
          <a:bodyPr>
            <a:normAutofit/>
          </a:bodyPr>
          <a:lstStyle/>
          <a:p>
            <a:r>
              <a:rPr lang="en-ZA" dirty="0"/>
              <a:t>Unmistakable and pronounced evil inclination in human nature</a:t>
            </a:r>
          </a:p>
          <a:p>
            <a:r>
              <a:rPr lang="en-ZA" dirty="0"/>
              <a:t>Aggression is an inherent part of the human make-up</a:t>
            </a:r>
          </a:p>
          <a:p>
            <a:r>
              <a:rPr lang="en-ZA" dirty="0"/>
              <a:t>We are shaped by the kind of society in which we live = violence breeds violence</a:t>
            </a:r>
          </a:p>
          <a:p>
            <a:r>
              <a:rPr lang="en-ZA" dirty="0"/>
              <a:t>BUT we have the freedom and ability not only to control aggressive impulses but also to counteract and overcome them</a:t>
            </a:r>
          </a:p>
          <a:p>
            <a:r>
              <a:rPr lang="en-ZA" dirty="0"/>
              <a:t>We can resist negative pressures and conditioning and even change the environment for the better</a:t>
            </a:r>
          </a:p>
          <a:p>
            <a:r>
              <a:rPr lang="en-ZA" dirty="0"/>
              <a:t>The freedom to bear oneself this way or that way</a:t>
            </a:r>
          </a:p>
          <a:p>
            <a:r>
              <a:rPr lang="en-ZA" dirty="0"/>
              <a:t>WHAT we do CHOOSE to do in the face of aggressive impulses and how do we DEAL with it in the environment</a:t>
            </a:r>
          </a:p>
          <a:p>
            <a:pPr lvl="1" algn="just"/>
            <a:endParaRPr lang="en-ZA" dirty="0">
              <a:solidFill>
                <a:schemeClr val="tx1"/>
              </a:solidFill>
            </a:endParaRPr>
          </a:p>
        </p:txBody>
      </p:sp>
    </p:spTree>
    <p:extLst>
      <p:ext uri="{BB962C8B-B14F-4D97-AF65-F5344CB8AC3E}">
        <p14:creationId xmlns:p14="http://schemas.microsoft.com/office/powerpoint/2010/main" val="319898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generated with very high confidence"/>
          <p:cNvPicPr>
            <a:picLocks noChangeAspect="1"/>
          </p:cNvPicPr>
          <p:nvPr/>
        </p:nvPicPr>
        <p:blipFill>
          <a:blip r:embed="rId2"/>
          <a:stretch>
            <a:fillRect/>
          </a:stretch>
        </p:blipFill>
        <p:spPr>
          <a:xfrm>
            <a:off x="1575582" y="673689"/>
            <a:ext cx="8764172" cy="5459165"/>
          </a:xfrm>
          <a:prstGeom prst="rect">
            <a:avLst/>
          </a:prstGeom>
        </p:spPr>
      </p:pic>
    </p:spTree>
    <p:extLst>
      <p:ext uri="{BB962C8B-B14F-4D97-AF65-F5344CB8AC3E}">
        <p14:creationId xmlns:p14="http://schemas.microsoft.com/office/powerpoint/2010/main" val="193714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creenshot&#10;&#10;Description generated with high confidence"/>
          <p:cNvPicPr>
            <a:picLocks noChangeAspect="1"/>
          </p:cNvPicPr>
          <p:nvPr/>
        </p:nvPicPr>
        <p:blipFill>
          <a:blip r:embed="rId2"/>
          <a:stretch>
            <a:fillRect/>
          </a:stretch>
        </p:blipFill>
        <p:spPr>
          <a:xfrm>
            <a:off x="1014853" y="1021250"/>
            <a:ext cx="10554022" cy="3607021"/>
          </a:xfrm>
          <a:prstGeom prst="rect">
            <a:avLst/>
          </a:prstGeom>
        </p:spPr>
      </p:pic>
    </p:spTree>
    <p:extLst>
      <p:ext uri="{BB962C8B-B14F-4D97-AF65-F5344CB8AC3E}">
        <p14:creationId xmlns:p14="http://schemas.microsoft.com/office/powerpoint/2010/main" val="2952280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a:t>Past Papers &amp;</a:t>
            </a:r>
          </a:p>
        </p:txBody>
      </p:sp>
      <p:sp>
        <p:nvSpPr>
          <p:cNvPr id="3" name="Subtitle 2"/>
          <p:cNvSpPr>
            <a:spLocks noGrp="1"/>
          </p:cNvSpPr>
          <p:nvPr>
            <p:ph type="subTitle" idx="1"/>
          </p:nvPr>
        </p:nvSpPr>
        <p:spPr/>
        <p:txBody>
          <a:bodyPr/>
          <a:lstStyle/>
          <a:p>
            <a:r>
              <a:rPr lang="en-ZA" dirty="0"/>
              <a:t>Tutorials: 2016-2011</a:t>
            </a:r>
          </a:p>
        </p:txBody>
      </p:sp>
    </p:spTree>
    <p:extLst>
      <p:ext uri="{BB962C8B-B14F-4D97-AF65-F5344CB8AC3E}">
        <p14:creationId xmlns:p14="http://schemas.microsoft.com/office/powerpoint/2010/main" val="2052902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91551"/>
            <a:ext cx="9875520" cy="1226234"/>
          </a:xfrm>
        </p:spPr>
        <p:txBody>
          <a:bodyPr>
            <a:normAutofit/>
          </a:bodyPr>
          <a:lstStyle/>
          <a:p>
            <a:r>
              <a:rPr lang="en-ZA" sz="3600" dirty="0">
                <a:solidFill>
                  <a:schemeClr val="tx1"/>
                </a:solidFill>
              </a:rPr>
              <a:t>Which of the following statement/s best describes self-transcendence?</a:t>
            </a:r>
          </a:p>
        </p:txBody>
      </p:sp>
      <p:sp>
        <p:nvSpPr>
          <p:cNvPr id="3" name="Content Placeholder 2"/>
          <p:cNvSpPr>
            <a:spLocks noGrp="1"/>
          </p:cNvSpPr>
          <p:nvPr>
            <p:ph idx="1"/>
          </p:nvPr>
        </p:nvSpPr>
        <p:spPr>
          <a:xfrm>
            <a:off x="1143000" y="1776046"/>
            <a:ext cx="10040815" cy="2894428"/>
          </a:xfrm>
        </p:spPr>
        <p:txBody>
          <a:bodyPr>
            <a:normAutofit lnSpcReduction="10000"/>
          </a:bodyPr>
          <a:lstStyle/>
          <a:p>
            <a:pPr marL="502920" indent="-457200" algn="just">
              <a:buClrTx/>
              <a:buFont typeface="+mj-lt"/>
              <a:buAutoNum type="alphaLcPeriod"/>
            </a:pPr>
            <a:r>
              <a:rPr lang="en-ZA" dirty="0">
                <a:solidFill>
                  <a:schemeClr val="tx1"/>
                </a:solidFill>
              </a:rPr>
              <a:t>Psychologically healthy people are open to new experiences and seek to find meaning in suffering.</a:t>
            </a:r>
          </a:p>
          <a:p>
            <a:pPr marL="502920" indent="-457200" algn="just">
              <a:buClrTx/>
              <a:buFont typeface="+mj-lt"/>
              <a:buAutoNum type="alphaLcPeriod"/>
            </a:pPr>
            <a:r>
              <a:rPr lang="en-ZA" dirty="0">
                <a:solidFill>
                  <a:schemeClr val="tx1"/>
                </a:solidFill>
              </a:rPr>
              <a:t>Mature people do not focus on their problems. Rather, they pour their energy into searching for solutions to their problems.</a:t>
            </a:r>
          </a:p>
          <a:p>
            <a:pPr marL="502920" indent="-457200" algn="just">
              <a:buClrTx/>
              <a:buFont typeface="+mj-lt"/>
              <a:buAutoNum type="alphaLcPeriod"/>
            </a:pPr>
            <a:r>
              <a:rPr lang="en-ZA" dirty="0">
                <a:solidFill>
                  <a:schemeClr val="tx1"/>
                </a:solidFill>
              </a:rPr>
              <a:t>Self-transcendence is possible only in optimally developed people who have managed to satisfy their own individual and social needs.</a:t>
            </a:r>
          </a:p>
          <a:p>
            <a:pPr marL="502920" indent="-457200" algn="just">
              <a:buClrTx/>
              <a:buFont typeface="+mj-lt"/>
              <a:buAutoNum type="alphaLcPeriod"/>
            </a:pPr>
            <a:r>
              <a:rPr lang="en-ZA" dirty="0">
                <a:solidFill>
                  <a:schemeClr val="tx1"/>
                </a:solidFill>
              </a:rPr>
              <a:t>Self-transcendence can only be attained by forgetting about our own needs and problems and focusing on the world around us.</a:t>
            </a:r>
          </a:p>
        </p:txBody>
      </p:sp>
      <p:sp>
        <p:nvSpPr>
          <p:cNvPr id="4" name="TextBox 3"/>
          <p:cNvSpPr txBox="1"/>
          <p:nvPr/>
        </p:nvSpPr>
        <p:spPr>
          <a:xfrm>
            <a:off x="1252025" y="4670474"/>
            <a:ext cx="3573194" cy="1477328"/>
          </a:xfrm>
          <a:prstGeom prst="rect">
            <a:avLst/>
          </a:prstGeom>
          <a:noFill/>
        </p:spPr>
        <p:txBody>
          <a:bodyPr wrap="square" rtlCol="0">
            <a:spAutoFit/>
          </a:bodyPr>
          <a:lstStyle/>
          <a:p>
            <a:r>
              <a:rPr lang="en-ZA" u="sng" dirty="0"/>
              <a:t>The correct answer is: </a:t>
            </a:r>
          </a:p>
          <a:p>
            <a:pPr marL="342900" indent="-342900">
              <a:buFont typeface="+mj-lt"/>
              <a:buAutoNum type="arabicPeriod"/>
            </a:pPr>
            <a:r>
              <a:rPr lang="en-ZA" dirty="0"/>
              <a:t>(a) </a:t>
            </a:r>
          </a:p>
          <a:p>
            <a:pPr marL="342900" indent="-342900">
              <a:buFont typeface="+mj-lt"/>
              <a:buAutoNum type="arabicPeriod"/>
            </a:pPr>
            <a:r>
              <a:rPr lang="en-ZA" dirty="0"/>
              <a:t>(d) </a:t>
            </a:r>
          </a:p>
          <a:p>
            <a:pPr marL="342900" indent="-342900">
              <a:buFont typeface="+mj-lt"/>
              <a:buAutoNum type="arabicPeriod"/>
            </a:pPr>
            <a:r>
              <a:rPr lang="en-ZA" dirty="0"/>
              <a:t>(b) &amp; (c) </a:t>
            </a:r>
          </a:p>
          <a:p>
            <a:pPr marL="342900" indent="-342900">
              <a:buFont typeface="+mj-lt"/>
              <a:buAutoNum type="arabicPeriod"/>
            </a:pPr>
            <a:r>
              <a:rPr lang="en-ZA" dirty="0"/>
              <a:t>All of the above </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a:t>
            </a:r>
          </a:p>
        </p:txBody>
      </p:sp>
    </p:spTree>
    <p:extLst>
      <p:ext uri="{BB962C8B-B14F-4D97-AF65-F5344CB8AC3E}">
        <p14:creationId xmlns:p14="http://schemas.microsoft.com/office/powerpoint/2010/main" val="396655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fade">
                                      <p:cBhvr>
                                        <p:cTn id="38" dur="1000"/>
                                        <p:tgtEl>
                                          <p:spTgt spid="4">
                                            <p:txEl>
                                              <p:pRg st="0" end="0"/>
                                            </p:txEl>
                                          </p:spTgt>
                                        </p:tgtEl>
                                      </p:cBhvr>
                                    </p:animEffect>
                                    <p:anim calcmode="lin" valueType="num">
                                      <p:cBhvr>
                                        <p:cTn id="3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
                                            <p:txEl>
                                              <p:pRg st="1" end="1"/>
                                            </p:txEl>
                                          </p:spTgt>
                                        </p:tgtEl>
                                        <p:attrNameLst>
                                          <p:attrName>style.visibility</p:attrName>
                                        </p:attrNameLst>
                                      </p:cBhvr>
                                      <p:to>
                                        <p:strVal val="visible"/>
                                      </p:to>
                                    </p:set>
                                    <p:animEffect transition="in" filter="fade">
                                      <p:cBhvr>
                                        <p:cTn id="45" dur="1000"/>
                                        <p:tgtEl>
                                          <p:spTgt spid="4">
                                            <p:txEl>
                                              <p:pRg st="1" end="1"/>
                                            </p:txEl>
                                          </p:spTgt>
                                        </p:tgtEl>
                                      </p:cBhvr>
                                    </p:animEffect>
                                    <p:anim calcmode="lin" valueType="num">
                                      <p:cBhvr>
                                        <p:cTn id="4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1000"/>
                                        <p:tgtEl>
                                          <p:spTgt spid="4">
                                            <p:txEl>
                                              <p:pRg st="2" end="2"/>
                                            </p:txEl>
                                          </p:spTgt>
                                        </p:tgtEl>
                                      </p:cBhvr>
                                    </p:animEffect>
                                    <p:anim calcmode="lin" valueType="num">
                                      <p:cBhvr>
                                        <p:cTn id="5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animEffect transition="in" filter="fade">
                                      <p:cBhvr>
                                        <p:cTn id="59" dur="1000"/>
                                        <p:tgtEl>
                                          <p:spTgt spid="4">
                                            <p:txEl>
                                              <p:pRg st="3" end="3"/>
                                            </p:txEl>
                                          </p:spTgt>
                                        </p:tgtEl>
                                      </p:cBhvr>
                                    </p:animEffect>
                                    <p:anim calcmode="lin" valueType="num">
                                      <p:cBhvr>
                                        <p:cTn id="6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4">
                                            <p:txEl>
                                              <p:pRg st="4" end="4"/>
                                            </p:txEl>
                                          </p:spTgt>
                                        </p:tgtEl>
                                        <p:attrNameLst>
                                          <p:attrName>style.visibility</p:attrName>
                                        </p:attrNameLst>
                                      </p:cBhvr>
                                      <p:to>
                                        <p:strVal val="visible"/>
                                      </p:to>
                                    </p:set>
                                    <p:animEffect transition="in" filter="fade">
                                      <p:cBhvr>
                                        <p:cTn id="66" dur="1000"/>
                                        <p:tgtEl>
                                          <p:spTgt spid="4">
                                            <p:txEl>
                                              <p:pRg st="4" end="4"/>
                                            </p:txEl>
                                          </p:spTgt>
                                        </p:tgtEl>
                                      </p:cBhvr>
                                    </p:animEffect>
                                    <p:anim calcmode="lin" valueType="num">
                                      <p:cBhvr>
                                        <p:cTn id="6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wipe(left)">
                                      <p:cBhvr>
                                        <p:cTn id="7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2369" y="731520"/>
            <a:ext cx="11268221" cy="5016758"/>
          </a:xfrm>
          <a:prstGeom prst="rect">
            <a:avLst/>
          </a:prstGeom>
        </p:spPr>
        <p:txBody>
          <a:bodyPr wrap="square">
            <a:spAutoFit/>
          </a:bodyPr>
          <a:lstStyle/>
          <a:p>
            <a:pPr marL="342900" indent="-342900" algn="just">
              <a:buFont typeface="Arial" panose="020B0604020202020204" pitchFamily="34" charset="0"/>
              <a:buChar char="•"/>
            </a:pPr>
            <a:r>
              <a:rPr lang="en-ZA" sz="2000" dirty="0"/>
              <a:t>Alternative 2 is correct. Frankl considered self-transcendence to be a characteristic of the optimally developed person. It refers to the ability to move beyond our own problems and issues and to focus instead on reaching out to someone or something higher than ourselves.            </a:t>
            </a:r>
          </a:p>
          <a:p>
            <a:pPr marL="342900" indent="-342900" algn="just">
              <a:buFont typeface="Arial" panose="020B0604020202020204" pitchFamily="34" charset="0"/>
              <a:buChar char="•"/>
            </a:pPr>
            <a:r>
              <a:rPr lang="en-ZA" sz="2000" dirty="0"/>
              <a:t>In other words, self-transcendence is about moving beyond our own happiness and satisfaction such that we are able to cultivate meaningful relationships with people and the world. </a:t>
            </a:r>
          </a:p>
          <a:p>
            <a:pPr marL="342900" indent="-342900" algn="just">
              <a:buFont typeface="Arial" panose="020B0604020202020204" pitchFamily="34" charset="0"/>
              <a:buChar char="•"/>
            </a:pPr>
            <a:r>
              <a:rPr lang="en-ZA" sz="2000" dirty="0"/>
              <a:t>Statement (a) is true: Psychologically healthy people demonstrate openness to new experiences and, rather than wallow in their own suffering, seek to find meaning in their trials and tribulations. </a:t>
            </a:r>
            <a:r>
              <a:rPr lang="en-ZA" sz="2000" dirty="0">
                <a:highlight>
                  <a:srgbClr val="FFFF00"/>
                </a:highlight>
              </a:rPr>
              <a:t>However</a:t>
            </a:r>
            <a:r>
              <a:rPr lang="en-ZA" sz="2000" dirty="0"/>
              <a:t>, this does not refer to self-transcendence. </a:t>
            </a:r>
          </a:p>
          <a:p>
            <a:pPr marL="342900" indent="-342900" algn="just">
              <a:buFont typeface="Arial" panose="020B0604020202020204" pitchFamily="34" charset="0"/>
              <a:buChar char="•"/>
            </a:pPr>
            <a:r>
              <a:rPr lang="en-ZA" sz="2000" dirty="0"/>
              <a:t>Statement (b) is also correct: It is true that mature people focus rather on finding solutions to their problems than on the problem itself. </a:t>
            </a:r>
            <a:r>
              <a:rPr lang="en-ZA" sz="2000" dirty="0">
                <a:highlight>
                  <a:srgbClr val="FFFF00"/>
                </a:highlight>
              </a:rPr>
              <a:t>However, </a:t>
            </a:r>
            <a:r>
              <a:rPr lang="en-ZA" sz="2000" dirty="0"/>
              <a:t>in searching for solutions to our own problems we are still focusing on ourselves rather than directing our attention and energy to the world around us. </a:t>
            </a:r>
          </a:p>
          <a:p>
            <a:pPr marL="342900" indent="-342900" algn="just">
              <a:buFont typeface="Arial" panose="020B0604020202020204" pitchFamily="34" charset="0"/>
              <a:buChar char="•"/>
            </a:pPr>
            <a:r>
              <a:rPr lang="en-ZA" sz="2000" dirty="0"/>
              <a:t>Statement (c) is incorrect because self-transcendence refers to moving beyond satisfying our own needs. </a:t>
            </a:r>
          </a:p>
          <a:p>
            <a:pPr marL="342900" indent="-342900" algn="just">
              <a:buFont typeface="Arial" panose="020B0604020202020204" pitchFamily="34" charset="0"/>
              <a:buChar char="•"/>
            </a:pPr>
            <a:r>
              <a:rPr lang="en-ZA" sz="2000" dirty="0"/>
              <a:t>Statement (d) is correct because, only by shifting our focus away from our own problems can we “move beyond the self in order to achieve intimate and productive relationships with the world and with others”.</a:t>
            </a:r>
          </a:p>
        </p:txBody>
      </p:sp>
    </p:spTree>
    <p:extLst>
      <p:ext uri="{BB962C8B-B14F-4D97-AF65-F5344CB8AC3E}">
        <p14:creationId xmlns:p14="http://schemas.microsoft.com/office/powerpoint/2010/main" val="225793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91550"/>
            <a:ext cx="11071274" cy="1384495"/>
          </a:xfrm>
        </p:spPr>
        <p:txBody>
          <a:bodyPr>
            <a:noAutofit/>
          </a:bodyPr>
          <a:lstStyle/>
          <a:p>
            <a:pPr algn="just"/>
            <a:r>
              <a:rPr lang="en-ZA" sz="2400" dirty="0">
                <a:solidFill>
                  <a:schemeClr val="tx1"/>
                </a:solidFill>
              </a:rPr>
              <a:t>Sipho’s life is one of the many tragic cases of homeless people in South Africa.  He lives under a cardboard box in an alley behind the station in central Johannesburg.  He has no money and often goes to sleep without having anything to eat. According to Frankl…</a:t>
            </a:r>
          </a:p>
        </p:txBody>
      </p:sp>
      <p:sp>
        <p:nvSpPr>
          <p:cNvPr id="3" name="Content Placeholder 2"/>
          <p:cNvSpPr>
            <a:spLocks noGrp="1"/>
          </p:cNvSpPr>
          <p:nvPr>
            <p:ph idx="1"/>
          </p:nvPr>
        </p:nvSpPr>
        <p:spPr>
          <a:xfrm>
            <a:off x="1143000" y="1776046"/>
            <a:ext cx="10040815" cy="2894428"/>
          </a:xfrm>
        </p:spPr>
        <p:txBody>
          <a:bodyPr>
            <a:normAutofit lnSpcReduction="10000"/>
          </a:bodyPr>
          <a:lstStyle/>
          <a:p>
            <a:pPr marL="502920" indent="-457200" algn="just">
              <a:buClrTx/>
              <a:buFont typeface="+mj-lt"/>
              <a:buAutoNum type="alphaLcPeriod"/>
            </a:pPr>
            <a:r>
              <a:rPr lang="en-ZA" dirty="0">
                <a:solidFill>
                  <a:schemeClr val="tx1"/>
                </a:solidFill>
              </a:rPr>
              <a:t>Sipho is unlikely to find meaning in life because he has no freedom or choice in his current circumstances.</a:t>
            </a:r>
          </a:p>
          <a:p>
            <a:pPr marL="502920" indent="-457200" algn="just">
              <a:buClrTx/>
              <a:buFont typeface="+mj-lt"/>
              <a:buAutoNum type="alphaLcPeriod"/>
            </a:pPr>
            <a:r>
              <a:rPr lang="en-ZA" dirty="0">
                <a:solidFill>
                  <a:schemeClr val="tx1"/>
                </a:solidFill>
              </a:rPr>
              <a:t>Sipho can find meaning in his suffering and rise above his tragic circumstances through the choices he makes in life.</a:t>
            </a:r>
          </a:p>
          <a:p>
            <a:pPr marL="502920" indent="-457200" algn="just">
              <a:buClrTx/>
              <a:buFont typeface="+mj-lt"/>
              <a:buAutoNum type="alphaLcPeriod"/>
            </a:pPr>
            <a:r>
              <a:rPr lang="en-ZA" dirty="0">
                <a:solidFill>
                  <a:schemeClr val="tx1"/>
                </a:solidFill>
              </a:rPr>
              <a:t>Sipho may be able to attain happiness despite his circumstances if he is able to find his life purpose.</a:t>
            </a:r>
          </a:p>
          <a:p>
            <a:pPr marL="502920" indent="-457200" algn="just">
              <a:buClrTx/>
              <a:buFont typeface="+mj-lt"/>
              <a:buAutoNum type="alphaLcPeriod"/>
            </a:pPr>
            <a:r>
              <a:rPr lang="en-ZA" dirty="0">
                <a:solidFill>
                  <a:schemeClr val="tx1"/>
                </a:solidFill>
              </a:rPr>
              <a:t>Sipho’s will to pleasure will dominate his behaviour as his lower-order needs for food and shelter have not been satisfied.</a:t>
            </a:r>
          </a:p>
        </p:txBody>
      </p:sp>
      <p:sp>
        <p:nvSpPr>
          <p:cNvPr id="4" name="TextBox 3"/>
          <p:cNvSpPr txBox="1"/>
          <p:nvPr/>
        </p:nvSpPr>
        <p:spPr>
          <a:xfrm>
            <a:off x="1252025" y="4670474"/>
            <a:ext cx="3573194" cy="1477328"/>
          </a:xfrm>
          <a:prstGeom prst="rect">
            <a:avLst/>
          </a:prstGeom>
          <a:noFill/>
        </p:spPr>
        <p:txBody>
          <a:bodyPr wrap="square" rtlCol="0">
            <a:spAutoFit/>
          </a:bodyPr>
          <a:lstStyle/>
          <a:p>
            <a:r>
              <a:rPr lang="en-ZA" u="sng" dirty="0"/>
              <a:t>The correct answer is: </a:t>
            </a:r>
          </a:p>
          <a:p>
            <a:pPr marL="342900" indent="-342900">
              <a:buFont typeface="+mj-lt"/>
              <a:buAutoNum type="arabicPeriod"/>
            </a:pPr>
            <a:r>
              <a:rPr lang="en-ZA" dirty="0"/>
              <a:t>(a) </a:t>
            </a:r>
          </a:p>
          <a:p>
            <a:pPr marL="342900" indent="-342900">
              <a:buFont typeface="+mj-lt"/>
              <a:buAutoNum type="arabicPeriod"/>
            </a:pPr>
            <a:r>
              <a:rPr lang="en-ZA" dirty="0"/>
              <a:t>(b) </a:t>
            </a:r>
          </a:p>
          <a:p>
            <a:pPr marL="342900" indent="-342900">
              <a:buFont typeface="+mj-lt"/>
              <a:buAutoNum type="arabicPeriod"/>
            </a:pPr>
            <a:r>
              <a:rPr lang="en-ZA" dirty="0"/>
              <a:t>(c) </a:t>
            </a:r>
          </a:p>
          <a:p>
            <a:pPr marL="342900" indent="-342900">
              <a:buFont typeface="+mj-lt"/>
              <a:buAutoNum type="arabicPeriod"/>
            </a:pPr>
            <a:r>
              <a:rPr lang="en-ZA" dirty="0"/>
              <a:t>(d) </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2</a:t>
            </a:r>
          </a:p>
        </p:txBody>
      </p:sp>
    </p:spTree>
    <p:extLst>
      <p:ext uri="{BB962C8B-B14F-4D97-AF65-F5344CB8AC3E}">
        <p14:creationId xmlns:p14="http://schemas.microsoft.com/office/powerpoint/2010/main" val="250223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fade">
                                      <p:cBhvr>
                                        <p:cTn id="38" dur="1000"/>
                                        <p:tgtEl>
                                          <p:spTgt spid="4">
                                            <p:txEl>
                                              <p:pRg st="0" end="0"/>
                                            </p:txEl>
                                          </p:spTgt>
                                        </p:tgtEl>
                                      </p:cBhvr>
                                    </p:animEffect>
                                    <p:anim calcmode="lin" valueType="num">
                                      <p:cBhvr>
                                        <p:cTn id="3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
                                            <p:txEl>
                                              <p:pRg st="1" end="1"/>
                                            </p:txEl>
                                          </p:spTgt>
                                        </p:tgtEl>
                                        <p:attrNameLst>
                                          <p:attrName>style.visibility</p:attrName>
                                        </p:attrNameLst>
                                      </p:cBhvr>
                                      <p:to>
                                        <p:strVal val="visible"/>
                                      </p:to>
                                    </p:set>
                                    <p:animEffect transition="in" filter="fade">
                                      <p:cBhvr>
                                        <p:cTn id="45" dur="1000"/>
                                        <p:tgtEl>
                                          <p:spTgt spid="4">
                                            <p:txEl>
                                              <p:pRg st="1" end="1"/>
                                            </p:txEl>
                                          </p:spTgt>
                                        </p:tgtEl>
                                      </p:cBhvr>
                                    </p:animEffect>
                                    <p:anim calcmode="lin" valueType="num">
                                      <p:cBhvr>
                                        <p:cTn id="4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1000"/>
                                        <p:tgtEl>
                                          <p:spTgt spid="4">
                                            <p:txEl>
                                              <p:pRg st="2" end="2"/>
                                            </p:txEl>
                                          </p:spTgt>
                                        </p:tgtEl>
                                      </p:cBhvr>
                                    </p:animEffect>
                                    <p:anim calcmode="lin" valueType="num">
                                      <p:cBhvr>
                                        <p:cTn id="5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animEffect transition="in" filter="fade">
                                      <p:cBhvr>
                                        <p:cTn id="59" dur="1000"/>
                                        <p:tgtEl>
                                          <p:spTgt spid="4">
                                            <p:txEl>
                                              <p:pRg st="3" end="3"/>
                                            </p:txEl>
                                          </p:spTgt>
                                        </p:tgtEl>
                                      </p:cBhvr>
                                    </p:animEffect>
                                    <p:anim calcmode="lin" valueType="num">
                                      <p:cBhvr>
                                        <p:cTn id="6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4">
                                            <p:txEl>
                                              <p:pRg st="4" end="4"/>
                                            </p:txEl>
                                          </p:spTgt>
                                        </p:tgtEl>
                                        <p:attrNameLst>
                                          <p:attrName>style.visibility</p:attrName>
                                        </p:attrNameLst>
                                      </p:cBhvr>
                                      <p:to>
                                        <p:strVal val="visible"/>
                                      </p:to>
                                    </p:set>
                                    <p:animEffect transition="in" filter="fade">
                                      <p:cBhvr>
                                        <p:cTn id="66" dur="1000"/>
                                        <p:tgtEl>
                                          <p:spTgt spid="4">
                                            <p:txEl>
                                              <p:pRg st="4" end="4"/>
                                            </p:txEl>
                                          </p:spTgt>
                                        </p:tgtEl>
                                      </p:cBhvr>
                                    </p:animEffect>
                                    <p:anim calcmode="lin" valueType="num">
                                      <p:cBhvr>
                                        <p:cTn id="6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wipe(left)">
                                      <p:cBhvr>
                                        <p:cTn id="7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708" y="661183"/>
            <a:ext cx="10972800" cy="5016758"/>
          </a:xfrm>
          <a:prstGeom prst="rect">
            <a:avLst/>
          </a:prstGeom>
        </p:spPr>
        <p:txBody>
          <a:bodyPr wrap="square">
            <a:spAutoFit/>
          </a:bodyPr>
          <a:lstStyle/>
          <a:p>
            <a:pPr marL="285750" indent="-285750" algn="just">
              <a:buFont typeface="Arial" panose="020B0604020202020204" pitchFamily="34" charset="0"/>
              <a:buChar char="•"/>
            </a:pPr>
            <a:r>
              <a:rPr lang="en-ZA" sz="2000" dirty="0"/>
              <a:t>Alternative (2) is correct. Frankl’s theory holds that, despite his tragic circumstances, Sipho can choose to find meaning in his suffering. People cannot always control the constraints imposed upon us by the environment, but we can choose how we react to them. By actively choosing to transcend the pain of our circumstances we can turn our pain into triumph by living a life of worth and dignity, even in the face of suffering.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(a) is incorrect: Frankl maintained that we always have a choice as to how to react, even in the face of tremendous suffering (such as he endured in the concentration camps).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(c) is incorrect because happiness is not a goal that can be ‘attained’: Happiness cannot be pursued as an end in itself, because happiness results from the meaning we find in life.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(d) is also incorrect: The will to pleasure (or power) dominates when the will to meaning is frustrated (and not because of unfulfilled needs for food or shelter).</a:t>
            </a:r>
          </a:p>
          <a:p>
            <a:pPr algn="just"/>
            <a:endParaRPr lang="en-ZA" sz="2000" dirty="0"/>
          </a:p>
          <a:p>
            <a:pPr algn="just"/>
            <a:endParaRPr lang="en-ZA" sz="2000" dirty="0"/>
          </a:p>
        </p:txBody>
      </p:sp>
    </p:spTree>
    <p:extLst>
      <p:ext uri="{BB962C8B-B14F-4D97-AF65-F5344CB8AC3E}">
        <p14:creationId xmlns:p14="http://schemas.microsoft.com/office/powerpoint/2010/main" val="274736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91550"/>
            <a:ext cx="11071274" cy="1384495"/>
          </a:xfrm>
        </p:spPr>
        <p:txBody>
          <a:bodyPr>
            <a:noAutofit/>
          </a:bodyPr>
          <a:lstStyle/>
          <a:p>
            <a:pPr algn="just"/>
            <a:r>
              <a:rPr lang="en-ZA" sz="2400" dirty="0">
                <a:solidFill>
                  <a:schemeClr val="tx1"/>
                </a:solidFill>
              </a:rPr>
              <a:t>Many people believe that our childhood experiences shape our personalities and impact our adult lives and our views of the future. Which of the following statements correctly reflects Frankl’s views on this issue?</a:t>
            </a:r>
          </a:p>
        </p:txBody>
      </p:sp>
      <p:sp>
        <p:nvSpPr>
          <p:cNvPr id="3" name="Content Placeholder 2"/>
          <p:cNvSpPr>
            <a:spLocks noGrp="1"/>
          </p:cNvSpPr>
          <p:nvPr>
            <p:ph idx="1"/>
          </p:nvPr>
        </p:nvSpPr>
        <p:spPr>
          <a:xfrm>
            <a:off x="1143000" y="1776046"/>
            <a:ext cx="10040815" cy="2894428"/>
          </a:xfrm>
        </p:spPr>
        <p:txBody>
          <a:bodyPr>
            <a:normAutofit fontScale="92500" lnSpcReduction="10000"/>
          </a:bodyPr>
          <a:lstStyle/>
          <a:p>
            <a:pPr marL="502920" indent="-457200" algn="just">
              <a:buClrTx/>
              <a:buFont typeface="+mj-lt"/>
              <a:buAutoNum type="alphaLcPeriod"/>
            </a:pPr>
            <a:r>
              <a:rPr lang="en-ZA" dirty="0">
                <a:solidFill>
                  <a:schemeClr val="tx1"/>
                </a:solidFill>
              </a:rPr>
              <a:t>Freedom of the will means that we can choose to disregard the trials and tribulations of childhood and thus triumph over adversity as adults.</a:t>
            </a:r>
          </a:p>
          <a:p>
            <a:pPr marL="502920" indent="-457200" algn="just">
              <a:buClrTx/>
              <a:buFont typeface="+mj-lt"/>
              <a:buAutoNum type="alphaLcPeriod"/>
            </a:pPr>
            <a:r>
              <a:rPr lang="en-ZA" dirty="0">
                <a:solidFill>
                  <a:schemeClr val="tx1"/>
                </a:solidFill>
              </a:rPr>
              <a:t>We are not absolutely free: Our childhood suffering teaches us about the situations we have control over and those we do not. As adults we can therefore exercise our freedom of will to deal with situations we can control whilst avoiding those we cannot.</a:t>
            </a:r>
          </a:p>
          <a:p>
            <a:pPr marL="502920" indent="-457200" algn="just">
              <a:buClrTx/>
              <a:buFont typeface="+mj-lt"/>
              <a:buAutoNum type="alphaLcPeriod"/>
            </a:pPr>
            <a:r>
              <a:rPr lang="en-ZA" dirty="0">
                <a:solidFill>
                  <a:schemeClr val="tx1"/>
                </a:solidFill>
              </a:rPr>
              <a:t>As adults, our freedom lies in how we choose to deal with the environmental constraints that were placed on us as children.</a:t>
            </a:r>
          </a:p>
          <a:p>
            <a:pPr marL="502920" indent="-457200" algn="just">
              <a:buClrTx/>
              <a:buFont typeface="+mj-lt"/>
              <a:buAutoNum type="alphaLcPeriod"/>
            </a:pPr>
            <a:r>
              <a:rPr lang="en-ZA" dirty="0">
                <a:solidFill>
                  <a:schemeClr val="tx1"/>
                </a:solidFill>
              </a:rPr>
              <a:t>As adults, we can avoid the suffering we experienced as children by choosing to be responsible.</a:t>
            </a:r>
          </a:p>
        </p:txBody>
      </p:sp>
      <p:sp>
        <p:nvSpPr>
          <p:cNvPr id="4" name="TextBox 3"/>
          <p:cNvSpPr txBox="1"/>
          <p:nvPr/>
        </p:nvSpPr>
        <p:spPr>
          <a:xfrm>
            <a:off x="759656" y="4832143"/>
            <a:ext cx="3573194" cy="1477328"/>
          </a:xfrm>
          <a:prstGeom prst="rect">
            <a:avLst/>
          </a:prstGeom>
          <a:noFill/>
        </p:spPr>
        <p:txBody>
          <a:bodyPr wrap="square" rtlCol="0">
            <a:spAutoFit/>
          </a:bodyPr>
          <a:lstStyle/>
          <a:p>
            <a:r>
              <a:rPr lang="en-ZA" u="sng" dirty="0"/>
              <a:t>The correct answer is: </a:t>
            </a:r>
          </a:p>
          <a:p>
            <a:pPr marL="342900" indent="-342900">
              <a:buFont typeface="+mj-lt"/>
              <a:buAutoNum type="arabicPeriod"/>
            </a:pPr>
            <a:r>
              <a:rPr lang="en-ZA" dirty="0"/>
              <a:t>(a) </a:t>
            </a:r>
          </a:p>
          <a:p>
            <a:pPr marL="342900" indent="-342900">
              <a:buFont typeface="+mj-lt"/>
              <a:buAutoNum type="arabicPeriod"/>
            </a:pPr>
            <a:r>
              <a:rPr lang="en-ZA" dirty="0"/>
              <a:t>(a), (c) &amp; (d) </a:t>
            </a:r>
          </a:p>
          <a:p>
            <a:pPr marL="342900" indent="-342900">
              <a:buFont typeface="+mj-lt"/>
              <a:buAutoNum type="arabicPeriod"/>
            </a:pPr>
            <a:r>
              <a:rPr lang="en-ZA" dirty="0"/>
              <a:t>(b) &amp; (d) </a:t>
            </a:r>
          </a:p>
          <a:p>
            <a:pPr marL="342900" indent="-342900">
              <a:buFont typeface="+mj-lt"/>
              <a:buAutoNum type="arabicPeriod"/>
            </a:pPr>
            <a:r>
              <a:rPr lang="en-ZA" dirty="0"/>
              <a:t>(c) </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a:t>
            </a:r>
          </a:p>
        </p:txBody>
      </p:sp>
    </p:spTree>
    <p:extLst>
      <p:ext uri="{BB962C8B-B14F-4D97-AF65-F5344CB8AC3E}">
        <p14:creationId xmlns:p14="http://schemas.microsoft.com/office/powerpoint/2010/main" val="274505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fade">
                                      <p:cBhvr>
                                        <p:cTn id="38" dur="1000"/>
                                        <p:tgtEl>
                                          <p:spTgt spid="4">
                                            <p:txEl>
                                              <p:pRg st="0" end="0"/>
                                            </p:txEl>
                                          </p:spTgt>
                                        </p:tgtEl>
                                      </p:cBhvr>
                                    </p:animEffect>
                                    <p:anim calcmode="lin" valueType="num">
                                      <p:cBhvr>
                                        <p:cTn id="3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8467" y="998807"/>
            <a:ext cx="10283483" cy="3693319"/>
          </a:xfrm>
          <a:prstGeom prst="rect">
            <a:avLst/>
          </a:prstGeom>
        </p:spPr>
        <p:txBody>
          <a:bodyPr wrap="square">
            <a:spAutoFit/>
          </a:bodyPr>
          <a:lstStyle/>
          <a:p>
            <a:pPr marL="285750" indent="-285750">
              <a:buFont typeface="Arial" panose="020B0604020202020204" pitchFamily="34" charset="0"/>
              <a:buChar char="•"/>
            </a:pPr>
            <a:r>
              <a:rPr lang="en-ZA" dirty="0">
                <a:solidFill>
                  <a:srgbClr val="000000"/>
                </a:solidFill>
                <a:latin typeface="Arial" panose="020B0604020202020204" pitchFamily="34" charset="0"/>
              </a:rPr>
              <a:t>Alternative 4 is correct. </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Statement (a) is incorrect as we cannot simply disregard the suffering we experienced as children: Many childhood experiences stay with us for a long time. However, as adults, we still have the freedom to choose how we will react to adversity, despite childhood suffering. </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Statement (b) is incorrect because we are often faced with situations we cannot control. The point is not to avoid these difficult situations but to choose to act responsibly in spite of them. </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Statement (d) is incorrect as we cannot avoid suffering: Suffering is an inevitable part of the human condition. Through our freedom of will we can merely choose to deal with the adversity we encounter in life in a responsible, productive and moral way. </a:t>
            </a:r>
          </a:p>
          <a:p>
            <a:pPr algn="just"/>
            <a:endParaRPr lang="en-ZA" dirty="0"/>
          </a:p>
        </p:txBody>
      </p:sp>
    </p:spTree>
    <p:extLst>
      <p:ext uri="{BB962C8B-B14F-4D97-AF65-F5344CB8AC3E}">
        <p14:creationId xmlns:p14="http://schemas.microsoft.com/office/powerpoint/2010/main" val="231597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arn(inVertic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35279"/>
            <a:ext cx="11071274" cy="1384495"/>
          </a:xfrm>
        </p:spPr>
        <p:txBody>
          <a:bodyPr>
            <a:noAutofit/>
          </a:bodyPr>
          <a:lstStyle/>
          <a:p>
            <a:pPr algn="just"/>
            <a:r>
              <a:rPr lang="en-ZA" sz="2400" dirty="0">
                <a:solidFill>
                  <a:schemeClr val="tx1"/>
                </a:solidFill>
              </a:rPr>
              <a:t>Thabo is a successful businessman who lives the high life. He gambles at a local casino several times per week. He loves partying and spends vast amounts of money on cars and exotic holidays. He calls himself a womaniser and often brags to his friends about his many sexual escapades. According to Frankl…</a:t>
            </a:r>
          </a:p>
        </p:txBody>
      </p:sp>
      <p:sp>
        <p:nvSpPr>
          <p:cNvPr id="3" name="Content Placeholder 2"/>
          <p:cNvSpPr>
            <a:spLocks noGrp="1"/>
          </p:cNvSpPr>
          <p:nvPr>
            <p:ph idx="1"/>
          </p:nvPr>
        </p:nvSpPr>
        <p:spPr>
          <a:xfrm>
            <a:off x="1143000" y="1937715"/>
            <a:ext cx="10040815" cy="2894428"/>
          </a:xfrm>
        </p:spPr>
        <p:txBody>
          <a:bodyPr>
            <a:normAutofit lnSpcReduction="10000"/>
          </a:bodyPr>
          <a:lstStyle/>
          <a:p>
            <a:pPr marL="502920" indent="-457200" algn="just">
              <a:buClrTx/>
              <a:buFont typeface="+mj-lt"/>
              <a:buAutoNum type="alphaLcPeriod"/>
            </a:pPr>
            <a:r>
              <a:rPr lang="en-ZA" dirty="0">
                <a:solidFill>
                  <a:schemeClr val="tx1"/>
                </a:solidFill>
              </a:rPr>
              <a:t>Thabo can be considered to be an optimally developed person: His success has brought him happiness and an appreciation of the good, beauty and truth in life.</a:t>
            </a:r>
          </a:p>
          <a:p>
            <a:pPr marL="502920" indent="-457200" algn="just">
              <a:buClrTx/>
              <a:buFont typeface="+mj-lt"/>
              <a:buAutoNum type="alphaLcPeriod"/>
            </a:pPr>
            <a:r>
              <a:rPr lang="en-ZA" dirty="0">
                <a:solidFill>
                  <a:schemeClr val="tx1"/>
                </a:solidFill>
              </a:rPr>
              <a:t> Thabo is exercising his freedom of the will by making choices that bring him happiness and success.</a:t>
            </a:r>
          </a:p>
          <a:p>
            <a:pPr marL="502920" indent="-457200" algn="just">
              <a:buClrTx/>
              <a:buFont typeface="+mj-lt"/>
              <a:buAutoNum type="alphaLcPeriod"/>
            </a:pPr>
            <a:r>
              <a:rPr lang="en-ZA" dirty="0">
                <a:solidFill>
                  <a:schemeClr val="tx1"/>
                </a:solidFill>
              </a:rPr>
              <a:t>Thabo’s will to meaning is frustrated because, despite his success, he is not functioning at the level of self-actualisation.</a:t>
            </a:r>
          </a:p>
          <a:p>
            <a:pPr marL="502920" indent="-457200" algn="just">
              <a:buClrTx/>
              <a:buFont typeface="+mj-lt"/>
              <a:buAutoNum type="alphaLcPeriod"/>
            </a:pPr>
            <a:r>
              <a:rPr lang="en-ZA" dirty="0">
                <a:solidFill>
                  <a:schemeClr val="tx1"/>
                </a:solidFill>
              </a:rPr>
              <a:t>Thabo is motivated primarily by the will to pleasure and is therefore living in an existential vacuum.</a:t>
            </a:r>
          </a:p>
        </p:txBody>
      </p:sp>
      <p:sp>
        <p:nvSpPr>
          <p:cNvPr id="4" name="TextBox 3"/>
          <p:cNvSpPr txBox="1"/>
          <p:nvPr/>
        </p:nvSpPr>
        <p:spPr>
          <a:xfrm>
            <a:off x="759656" y="4832143"/>
            <a:ext cx="3573194" cy="1477328"/>
          </a:xfrm>
          <a:prstGeom prst="rect">
            <a:avLst/>
          </a:prstGeom>
          <a:noFill/>
        </p:spPr>
        <p:txBody>
          <a:bodyPr wrap="square" rtlCol="0">
            <a:spAutoFit/>
          </a:bodyPr>
          <a:lstStyle/>
          <a:p>
            <a:r>
              <a:rPr lang="en-ZA" u="sng" dirty="0"/>
              <a:t>The correct answer is: </a:t>
            </a:r>
          </a:p>
          <a:p>
            <a:pPr marL="342900" indent="-342900">
              <a:buFont typeface="+mj-lt"/>
              <a:buAutoNum type="arabicPeriod"/>
            </a:pPr>
            <a:r>
              <a:rPr lang="en-ZA" dirty="0"/>
              <a:t>(a) </a:t>
            </a:r>
          </a:p>
          <a:p>
            <a:pPr marL="342900" indent="-342900">
              <a:buFont typeface="+mj-lt"/>
              <a:buAutoNum type="arabicPeriod"/>
            </a:pPr>
            <a:r>
              <a:rPr lang="en-ZA" dirty="0"/>
              <a:t>(a) &amp; (b) </a:t>
            </a:r>
          </a:p>
          <a:p>
            <a:pPr marL="342900" indent="-342900">
              <a:buFont typeface="+mj-lt"/>
              <a:buAutoNum type="arabicPeriod"/>
            </a:pPr>
            <a:r>
              <a:rPr lang="en-ZA" dirty="0"/>
              <a:t>(c) &amp; (d) </a:t>
            </a:r>
          </a:p>
          <a:p>
            <a:pPr marL="342900" indent="-342900">
              <a:buFont typeface="+mj-lt"/>
              <a:buAutoNum type="arabicPeriod"/>
            </a:pPr>
            <a:r>
              <a:rPr lang="en-ZA" dirty="0"/>
              <a:t>(d) </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 4</a:t>
            </a:r>
          </a:p>
        </p:txBody>
      </p:sp>
    </p:spTree>
    <p:extLst>
      <p:ext uri="{BB962C8B-B14F-4D97-AF65-F5344CB8AC3E}">
        <p14:creationId xmlns:p14="http://schemas.microsoft.com/office/powerpoint/2010/main" val="307318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fade">
                                      <p:cBhvr>
                                        <p:cTn id="38" dur="1000"/>
                                        <p:tgtEl>
                                          <p:spTgt spid="4">
                                            <p:txEl>
                                              <p:pRg st="0" end="0"/>
                                            </p:txEl>
                                          </p:spTgt>
                                        </p:tgtEl>
                                      </p:cBhvr>
                                    </p:animEffect>
                                    <p:anim calcmode="lin" valueType="num">
                                      <p:cBhvr>
                                        <p:cTn id="3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7113" y="513368"/>
            <a:ext cx="10550769" cy="5355312"/>
          </a:xfrm>
          <a:prstGeom prst="rect">
            <a:avLst/>
          </a:prstGeom>
        </p:spPr>
        <p:txBody>
          <a:bodyPr wrap="square">
            <a:spAutoFit/>
          </a:bodyPr>
          <a:lstStyle/>
          <a:p>
            <a:pPr marL="285750" indent="-285750">
              <a:buFont typeface="Arial" panose="020B0604020202020204" pitchFamily="34" charset="0"/>
              <a:buChar char="•"/>
            </a:pPr>
            <a:r>
              <a:rPr lang="en-ZA" dirty="0">
                <a:solidFill>
                  <a:srgbClr val="000000"/>
                </a:solidFill>
                <a:latin typeface="Arial" panose="020B0604020202020204" pitchFamily="34" charset="0"/>
              </a:rPr>
              <a:t>Alternative 4 is correct. </a:t>
            </a:r>
          </a:p>
          <a:p>
            <a:pPr marL="285750" indent="-285750">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Statement (a) is incorrect because being successful does not necessarily bring a sense of happiness or mean that a person is optimally developed. Many successful people are driven simply by money or pleasure (which seems to be the case with Thabo). Despite their success, however, they remain bitterly unhappy. (One just has to think about the many successful actors and singers who, despite having every material thing they could ever wish for, have overdosed on drugs or committed suicide. Money and success does not bring you happiness and could, in contrast, serve to detract from the good, beauty and truth in life.) </a:t>
            </a: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Statement (b) is incorrect because, even though it may seem that he is making the right choices and exercising his freedom of will, being motivated by money and success suggests that Thabo is looking for happiness in all the wrong places. His pursuit of pleasure further suggests that, despite his success, his will to meaning is frustrated. </a:t>
            </a:r>
          </a:p>
          <a:p>
            <a:pPr marL="285750" indent="-285750" algn="just">
              <a:buFont typeface="Arial" panose="020B0604020202020204" pitchFamily="34" charset="0"/>
              <a:buChar char="•"/>
            </a:pPr>
            <a:r>
              <a:rPr lang="en-ZA" dirty="0">
                <a:solidFill>
                  <a:srgbClr val="000000"/>
                </a:solidFill>
                <a:latin typeface="Arial" panose="020B0604020202020204" pitchFamily="34" charset="0"/>
              </a:rPr>
              <a:t>However, this is not because, as Statement (c) states, he is functioning at the level of                                self-actualisation: Self-actualisation, according to Frankl, is a by-product of a meaningful life and not a goal in itself. </a:t>
            </a: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Statement (d) is correct because, being driven mainly by a will to pleasure, as in Thabo’s case, indicates that Thabo’s life holds little meaning despite his success. This is why he needs to spend money on cars, women and gambling in order to feel like a success. </a:t>
            </a:r>
            <a:endParaRPr lang="en-ZA" dirty="0"/>
          </a:p>
        </p:txBody>
      </p:sp>
    </p:spTree>
    <p:extLst>
      <p:ext uri="{BB962C8B-B14F-4D97-AF65-F5344CB8AC3E}">
        <p14:creationId xmlns:p14="http://schemas.microsoft.com/office/powerpoint/2010/main" val="93364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arn(inVertic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534572"/>
            <a:ext cx="11071274" cy="2194560"/>
          </a:xfrm>
        </p:spPr>
        <p:txBody>
          <a:bodyPr>
            <a:noAutofit/>
          </a:bodyPr>
          <a:lstStyle/>
          <a:p>
            <a:pPr algn="just"/>
            <a:r>
              <a:rPr lang="en-ZA" sz="2000" dirty="0">
                <a:solidFill>
                  <a:schemeClr val="tx1"/>
                </a:solidFill>
              </a:rPr>
              <a:t>Sandy has a problem with stuttering. Whenever she has to stand up and talk in front of a room full of people, she is unable to control her stutter. Sandy enlisted the help of a speech therapist to help her manage her stuttering. The therapist suggested an unusual but effective technique for Sandy to use the next time she has to talk in front of an audience: Rather than concentrating on and worrying about her stuttering she must picture the audience as if they were dressed in a funny way. Directing her attention away from her stuttering and concentrating rather on the funny mental image of the audience that is dressed in a funny way is an example of…</a:t>
            </a:r>
          </a:p>
        </p:txBody>
      </p:sp>
      <p:sp>
        <p:nvSpPr>
          <p:cNvPr id="3" name="Content Placeholder 2"/>
          <p:cNvSpPr>
            <a:spLocks noGrp="1"/>
          </p:cNvSpPr>
          <p:nvPr>
            <p:ph idx="1"/>
          </p:nvPr>
        </p:nvSpPr>
        <p:spPr>
          <a:xfrm>
            <a:off x="819442" y="2987626"/>
            <a:ext cx="10040815" cy="2894428"/>
          </a:xfrm>
        </p:spPr>
        <p:txBody>
          <a:bodyPr>
            <a:normAutofit/>
          </a:bodyPr>
          <a:lstStyle/>
          <a:p>
            <a:pPr marL="502920" indent="-457200" algn="just">
              <a:buClrTx/>
              <a:buFont typeface="+mj-lt"/>
              <a:buAutoNum type="arabicPeriod"/>
            </a:pPr>
            <a:r>
              <a:rPr lang="en-ZA" dirty="0">
                <a:solidFill>
                  <a:schemeClr val="tx1"/>
                </a:solidFill>
              </a:rPr>
              <a:t>Self-determining action</a:t>
            </a:r>
          </a:p>
          <a:p>
            <a:pPr marL="502920" indent="-457200" algn="just">
              <a:buClrTx/>
              <a:buFont typeface="+mj-lt"/>
              <a:buAutoNum type="arabicPeriod"/>
            </a:pPr>
            <a:r>
              <a:rPr lang="en-ZA" dirty="0">
                <a:solidFill>
                  <a:schemeClr val="tx1"/>
                </a:solidFill>
              </a:rPr>
              <a:t>Dereflection</a:t>
            </a:r>
          </a:p>
          <a:p>
            <a:pPr marL="502920" indent="-457200" algn="just">
              <a:buClrTx/>
              <a:buFont typeface="+mj-lt"/>
              <a:buAutoNum type="arabicPeriod"/>
            </a:pPr>
            <a:r>
              <a:rPr lang="en-ZA" dirty="0">
                <a:solidFill>
                  <a:schemeClr val="tx1"/>
                </a:solidFill>
              </a:rPr>
              <a:t>Self-awareness</a:t>
            </a:r>
          </a:p>
          <a:p>
            <a:pPr marL="502920" indent="-457200" algn="just">
              <a:buClrTx/>
              <a:buFont typeface="+mj-lt"/>
              <a:buAutoNum type="arabicPeriod"/>
            </a:pPr>
            <a:r>
              <a:rPr lang="en-ZA" dirty="0">
                <a:solidFill>
                  <a:schemeClr val="tx1"/>
                </a:solidFill>
              </a:rPr>
              <a:t>Logotherapy</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Answer:2</a:t>
            </a:r>
          </a:p>
        </p:txBody>
      </p:sp>
    </p:spTree>
    <p:extLst>
      <p:ext uri="{BB962C8B-B14F-4D97-AF65-F5344CB8AC3E}">
        <p14:creationId xmlns:p14="http://schemas.microsoft.com/office/powerpoint/2010/main" val="297586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4911" y="633046"/>
            <a:ext cx="10902461" cy="4247317"/>
          </a:xfrm>
          <a:prstGeom prst="rect">
            <a:avLst/>
          </a:prstGeom>
        </p:spPr>
        <p:txBody>
          <a:bodyPr wrap="square">
            <a:spAutoFit/>
          </a:bodyPr>
          <a:lstStyle/>
          <a:p>
            <a:pPr marL="285750" indent="-285750" algn="just">
              <a:buFont typeface="Arial" panose="020B0604020202020204" pitchFamily="34" charset="0"/>
              <a:buChar char="•"/>
            </a:pPr>
            <a:r>
              <a:rPr lang="en-ZA" dirty="0">
                <a:solidFill>
                  <a:srgbClr val="000000"/>
                </a:solidFill>
                <a:latin typeface="Arial" panose="020B0604020202020204" pitchFamily="34" charset="0"/>
              </a:rPr>
              <a:t>Alternative 2 is correct. </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Directing attention away from a problem by focussing on someone or something other than ourselves is a therapeutic technique used in logotherapy called dereflection. </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Self-determining action is a characteristic of optimally developed people and refers to the notion that we cannot attribute our fate to internal or external factors. </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Self-awareness refers to the fact that human beings, unlike animals, have the capacity to think intelligently about ourselves, our motives and our behaviours.</a:t>
            </a:r>
          </a:p>
          <a:p>
            <a:pPr marL="285750" indent="-285750" algn="just">
              <a:buFont typeface="Arial" panose="020B0604020202020204" pitchFamily="34" charset="0"/>
              <a:buChar char="•"/>
            </a:pPr>
            <a:endParaRPr lang="en-ZA" dirty="0">
              <a:solidFill>
                <a:srgbClr val="000000"/>
              </a:solidFill>
              <a:latin typeface="Arial" panose="020B0604020202020204" pitchFamily="34" charset="0"/>
            </a:endParaRPr>
          </a:p>
          <a:p>
            <a:pPr marL="285750" indent="-285750" algn="just">
              <a:buFont typeface="Arial" panose="020B0604020202020204" pitchFamily="34" charset="0"/>
              <a:buChar char="•"/>
            </a:pPr>
            <a:r>
              <a:rPr lang="en-ZA" dirty="0">
                <a:solidFill>
                  <a:srgbClr val="000000"/>
                </a:solidFill>
                <a:latin typeface="Arial" panose="020B0604020202020204" pitchFamily="34" charset="0"/>
              </a:rPr>
              <a:t>Logotherapy refers to a therapeutic method developed by Frankl and is aimed at challenging people to discover meaning in their lives and to become aware of things which require them to live life responsibly through an investment in love, care and an involvement in the world around us. </a:t>
            </a:r>
          </a:p>
          <a:p>
            <a:pPr algn="just"/>
            <a:endParaRPr lang="en-ZA" dirty="0"/>
          </a:p>
        </p:txBody>
      </p:sp>
    </p:spTree>
    <p:extLst>
      <p:ext uri="{BB962C8B-B14F-4D97-AF65-F5344CB8AC3E}">
        <p14:creationId xmlns:p14="http://schemas.microsoft.com/office/powerpoint/2010/main" val="260395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534572"/>
            <a:ext cx="11071274" cy="1139483"/>
          </a:xfrm>
          <a:ln>
            <a:solidFill>
              <a:schemeClr val="accent1"/>
            </a:solidFill>
          </a:ln>
        </p:spPr>
        <p:txBody>
          <a:bodyPr>
            <a:noAutofit/>
          </a:bodyPr>
          <a:lstStyle/>
          <a:p>
            <a:pPr algn="just"/>
            <a:r>
              <a:rPr lang="en-ZA" sz="2000" dirty="0">
                <a:solidFill>
                  <a:schemeClr val="tx1"/>
                </a:solidFill>
              </a:rPr>
              <a:t>There may have been times in your life that you felt extremely anxious. Virtually all you could think about was how to protect or somehow defend yourself against what you were experiencing. Which of the following statements would fit what Frankl had to say about such situations in the lives of human beings?</a:t>
            </a:r>
          </a:p>
        </p:txBody>
      </p:sp>
      <p:sp>
        <p:nvSpPr>
          <p:cNvPr id="3" name="Content Placeholder 2"/>
          <p:cNvSpPr>
            <a:spLocks noGrp="1"/>
          </p:cNvSpPr>
          <p:nvPr>
            <p:ph idx="1"/>
          </p:nvPr>
        </p:nvSpPr>
        <p:spPr>
          <a:xfrm>
            <a:off x="436098" y="1845505"/>
            <a:ext cx="11226019" cy="2751993"/>
          </a:xfrm>
        </p:spPr>
        <p:txBody>
          <a:bodyPr>
            <a:normAutofit fontScale="85000" lnSpcReduction="20000"/>
          </a:bodyPr>
          <a:lstStyle/>
          <a:p>
            <a:pPr marL="502920" indent="-457200" algn="just">
              <a:buClrTx/>
              <a:buFont typeface="+mj-lt"/>
              <a:buAutoNum type="alphaLcPeriod"/>
            </a:pPr>
            <a:r>
              <a:rPr lang="en-ZA" dirty="0">
                <a:solidFill>
                  <a:schemeClr val="tx1"/>
                </a:solidFill>
              </a:rPr>
              <a:t>Freedom of choice only operates when we are in situations of relative safety and security.</a:t>
            </a:r>
          </a:p>
          <a:p>
            <a:pPr marL="502920" indent="-457200" algn="just">
              <a:buClrTx/>
              <a:buFont typeface="+mj-lt"/>
              <a:buAutoNum type="alphaLcPeriod"/>
            </a:pPr>
            <a:r>
              <a:rPr lang="en-ZA" dirty="0">
                <a:solidFill>
                  <a:schemeClr val="tx1"/>
                </a:solidFill>
              </a:rPr>
              <a:t>The most effective way of dealing with extreme stress is to back away or withdraw from confrontation with the problem or situation causing the stress and to find relieving ways or techniques of coping with it.</a:t>
            </a:r>
          </a:p>
          <a:p>
            <a:pPr marL="502920" indent="-457200" algn="just">
              <a:buClrTx/>
              <a:buFont typeface="+mj-lt"/>
              <a:buAutoNum type="alphaLcPeriod"/>
            </a:pPr>
            <a:r>
              <a:rPr lang="en-ZA" dirty="0">
                <a:solidFill>
                  <a:schemeClr val="tx1"/>
                </a:solidFill>
              </a:rPr>
              <a:t>The greatest sense of triumph and joyous relief comes from the realisation that we are not the hapless victim of circumstances but that, even in the worst situations, we still have the freedom to determine what kind of person we are going to be in the face of the stressful situation.</a:t>
            </a:r>
          </a:p>
          <a:p>
            <a:pPr marL="502920" indent="-457200" algn="just">
              <a:buClrTx/>
              <a:buFont typeface="+mj-lt"/>
              <a:buAutoNum type="alphaLcPeriod"/>
            </a:pPr>
            <a:r>
              <a:rPr lang="en-ZA" dirty="0">
                <a:solidFill>
                  <a:schemeClr val="tx1"/>
                </a:solidFill>
              </a:rPr>
              <a:t>Like the animal, we as human beings have strong survival instincts which can prompt us, under extreme situations, to act in ways that under other circumstances we will not think of doing (e.g. in securing our own safety at the cost of others; in being deceitful, even in stealing or, at the extreme, plotting the downfall or even killing those whom we feel are a threat to us).</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Answer:4</a:t>
            </a:r>
          </a:p>
        </p:txBody>
      </p:sp>
      <p:sp>
        <p:nvSpPr>
          <p:cNvPr id="4" name="Rectangle 3"/>
          <p:cNvSpPr/>
          <p:nvPr/>
        </p:nvSpPr>
        <p:spPr>
          <a:xfrm>
            <a:off x="684628" y="4768948"/>
            <a:ext cx="6096000" cy="1477328"/>
          </a:xfrm>
          <a:prstGeom prst="rect">
            <a:avLst/>
          </a:prstGeom>
          <a:ln>
            <a:solidFill>
              <a:schemeClr val="accent1"/>
            </a:solidFill>
          </a:ln>
        </p:spPr>
        <p:txBody>
          <a:bodyPr>
            <a:spAutoFit/>
          </a:bodyPr>
          <a:lstStyle/>
          <a:p>
            <a:r>
              <a:rPr lang="en-ZA" dirty="0"/>
              <a:t>The correct answer is:</a:t>
            </a:r>
          </a:p>
          <a:p>
            <a:pPr marL="342900" indent="-342900">
              <a:buFont typeface="+mj-lt"/>
              <a:buAutoNum type="arabicPeriod"/>
            </a:pPr>
            <a:r>
              <a:rPr lang="en-ZA" dirty="0"/>
              <a:t>(a) &amp; (b)</a:t>
            </a:r>
          </a:p>
          <a:p>
            <a:pPr marL="342900" indent="-342900">
              <a:buFont typeface="+mj-lt"/>
              <a:buAutoNum type="arabicPeriod"/>
            </a:pPr>
            <a:r>
              <a:rPr lang="en-ZA" dirty="0"/>
              <a:t>(a) &amp; (d)</a:t>
            </a:r>
          </a:p>
          <a:p>
            <a:pPr marL="342900" indent="-342900">
              <a:buFont typeface="+mj-lt"/>
              <a:buAutoNum type="arabicPeriod"/>
            </a:pPr>
            <a:r>
              <a:rPr lang="en-ZA" dirty="0"/>
              <a:t>(c)</a:t>
            </a:r>
          </a:p>
          <a:p>
            <a:pPr marL="342900" indent="-342900">
              <a:buFont typeface="+mj-lt"/>
              <a:buAutoNum type="arabicPeriod"/>
            </a:pPr>
            <a:r>
              <a:rPr lang="en-ZA" dirty="0"/>
              <a:t>(c) &amp; (d)</a:t>
            </a:r>
          </a:p>
        </p:txBody>
      </p:sp>
    </p:spTree>
    <p:extLst>
      <p:ext uri="{BB962C8B-B14F-4D97-AF65-F5344CB8AC3E}">
        <p14:creationId xmlns:p14="http://schemas.microsoft.com/office/powerpoint/2010/main" val="197677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519" y="773723"/>
            <a:ext cx="10381957" cy="4708981"/>
          </a:xfrm>
          <a:prstGeom prst="rect">
            <a:avLst/>
          </a:prstGeom>
        </p:spPr>
        <p:txBody>
          <a:bodyPr wrap="square">
            <a:spAutoFit/>
          </a:bodyPr>
          <a:lstStyle/>
          <a:p>
            <a:pPr marL="285750" indent="-285750" algn="just">
              <a:buFont typeface="Arial" panose="020B0604020202020204" pitchFamily="34" charset="0"/>
              <a:buChar char="•"/>
            </a:pPr>
            <a:r>
              <a:rPr lang="en-ZA" sz="2000" dirty="0"/>
              <a:t>Frankl maintained that even under the most adverse circumstances, we still retain the freedom to choose whether we will deal in a moral or immoral way with that which threatens us.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(a) is therefore incorrect. The realisation that we are not the hapless victim of circumstances, enables us to face up to and deal with difficult or stressful events in our lives. We will not try to escape the situation but courageously confront it.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(b) is therefore incorrect and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(c) correct. However, we share survival instincts with the animals which at times can be so predominant that we can act in cruel, thoughtless and destructive ways. We are not compelled to act that way, but can be tempted to do so. </a:t>
            </a:r>
          </a:p>
          <a:p>
            <a:pPr marL="285750" indent="-285750" algn="just">
              <a:buFont typeface="Arial" panose="020B0604020202020204" pitchFamily="34" charset="0"/>
              <a:buChar char="•"/>
            </a:pPr>
            <a:endParaRPr lang="en-ZA" sz="2000" dirty="0"/>
          </a:p>
          <a:p>
            <a:pPr marL="285750" indent="-285750" algn="just">
              <a:buFont typeface="Arial" panose="020B0604020202020204" pitchFamily="34" charset="0"/>
              <a:buChar char="•"/>
            </a:pPr>
            <a:r>
              <a:rPr lang="en-ZA" sz="2000" dirty="0"/>
              <a:t>Statement (d) is therefore correct. The correct answer is thus Alternative 4 which includes Statements (c) and (d).</a:t>
            </a:r>
          </a:p>
        </p:txBody>
      </p:sp>
    </p:spTree>
    <p:extLst>
      <p:ext uri="{BB962C8B-B14F-4D97-AF65-F5344CB8AC3E}">
        <p14:creationId xmlns:p14="http://schemas.microsoft.com/office/powerpoint/2010/main" val="385852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barn(inVertical)">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534572"/>
            <a:ext cx="11071274" cy="1139483"/>
          </a:xfrm>
          <a:ln>
            <a:solidFill>
              <a:schemeClr val="accent1"/>
            </a:solidFill>
          </a:ln>
        </p:spPr>
        <p:txBody>
          <a:bodyPr>
            <a:noAutofit/>
          </a:bodyPr>
          <a:lstStyle/>
          <a:p>
            <a:pPr algn="just"/>
            <a:r>
              <a:rPr lang="en-ZA" sz="2000" dirty="0">
                <a:solidFill>
                  <a:schemeClr val="tx1"/>
                </a:solidFill>
              </a:rPr>
              <a:t>We live in a world that is highly competitive. It is also a world that sharply distinguishes between the haves and the have not or the achievers and the non-achievers. What ideas have you developed and what beliefs do you hold with regard to your own position in life? Indicate which of these ideas and beliefs correspond to the views of Frankl.</a:t>
            </a:r>
          </a:p>
        </p:txBody>
      </p:sp>
      <p:sp>
        <p:nvSpPr>
          <p:cNvPr id="3" name="Content Placeholder 2"/>
          <p:cNvSpPr>
            <a:spLocks noGrp="1"/>
          </p:cNvSpPr>
          <p:nvPr>
            <p:ph idx="1"/>
          </p:nvPr>
        </p:nvSpPr>
        <p:spPr>
          <a:xfrm>
            <a:off x="436098" y="1845505"/>
            <a:ext cx="11226019" cy="2751993"/>
          </a:xfrm>
        </p:spPr>
        <p:txBody>
          <a:bodyPr>
            <a:normAutofit fontScale="92500" lnSpcReduction="10000"/>
          </a:bodyPr>
          <a:lstStyle/>
          <a:p>
            <a:pPr marL="502920" indent="-457200" algn="just">
              <a:buClrTx/>
              <a:buFont typeface="+mj-lt"/>
              <a:buAutoNum type="alphaLcPeriod"/>
            </a:pPr>
            <a:r>
              <a:rPr lang="en-ZA" dirty="0">
                <a:solidFill>
                  <a:schemeClr val="tx1"/>
                </a:solidFill>
              </a:rPr>
              <a:t>Success is a measure of your worth as a person. Failure is the experience of the weak and the inadequate.</a:t>
            </a:r>
          </a:p>
          <a:p>
            <a:pPr marL="502920" indent="-457200" algn="just">
              <a:buClrTx/>
              <a:buFont typeface="+mj-lt"/>
              <a:buAutoNum type="alphaLcPeriod"/>
            </a:pPr>
            <a:r>
              <a:rPr lang="en-ZA" dirty="0">
                <a:solidFill>
                  <a:schemeClr val="tx1"/>
                </a:solidFill>
              </a:rPr>
              <a:t>Every person should strive to actualise whatever potential and talent he or she has. The highest goal in life is self-actualisation.</a:t>
            </a:r>
          </a:p>
          <a:p>
            <a:pPr marL="502920" indent="-457200" algn="just">
              <a:buClrTx/>
              <a:buFont typeface="+mj-lt"/>
              <a:buAutoNum type="alphaLcPeriod"/>
            </a:pPr>
            <a:r>
              <a:rPr lang="en-ZA" dirty="0">
                <a:solidFill>
                  <a:schemeClr val="tx1"/>
                </a:solidFill>
              </a:rPr>
              <a:t>Every person has a destined role to play. The secret is to discover what life requires of us and to do it, no matter what it brings in its wake.</a:t>
            </a:r>
          </a:p>
          <a:p>
            <a:pPr marL="502920" indent="-457200" algn="just">
              <a:buClrTx/>
              <a:buFont typeface="+mj-lt"/>
              <a:buAutoNum type="alphaLcPeriod"/>
            </a:pPr>
            <a:r>
              <a:rPr lang="en-ZA" dirty="0">
                <a:solidFill>
                  <a:schemeClr val="tx1"/>
                </a:solidFill>
              </a:rPr>
              <a:t>The law of nature is the law of human society as well: it is the fittest that survive or make it in this world.</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Answer:4</a:t>
            </a:r>
          </a:p>
        </p:txBody>
      </p:sp>
      <p:sp>
        <p:nvSpPr>
          <p:cNvPr id="4" name="Rectangle 3"/>
          <p:cNvSpPr/>
          <p:nvPr/>
        </p:nvSpPr>
        <p:spPr>
          <a:xfrm>
            <a:off x="684628" y="4768948"/>
            <a:ext cx="6096000" cy="1477328"/>
          </a:xfrm>
          <a:prstGeom prst="rect">
            <a:avLst/>
          </a:prstGeom>
          <a:ln>
            <a:solidFill>
              <a:schemeClr val="accent1"/>
            </a:solidFill>
          </a:ln>
        </p:spPr>
        <p:txBody>
          <a:bodyPr>
            <a:spAutoFit/>
          </a:bodyPr>
          <a:lstStyle/>
          <a:p>
            <a:r>
              <a:rPr lang="en-ZA" dirty="0"/>
              <a:t>The correct answer is:</a:t>
            </a:r>
          </a:p>
          <a:p>
            <a:pPr marL="342900" indent="-342900">
              <a:buFont typeface="+mj-lt"/>
              <a:buAutoNum type="arabicPeriod"/>
            </a:pPr>
            <a:r>
              <a:rPr lang="en-ZA" dirty="0"/>
              <a:t>(a) &amp; (d) </a:t>
            </a:r>
          </a:p>
          <a:p>
            <a:pPr marL="342900" indent="-342900">
              <a:buFont typeface="+mj-lt"/>
              <a:buAutoNum type="arabicPeriod"/>
            </a:pPr>
            <a:r>
              <a:rPr lang="en-ZA" dirty="0"/>
              <a:t>(a), (b) &amp; (c) </a:t>
            </a:r>
          </a:p>
          <a:p>
            <a:pPr marL="342900" indent="-342900">
              <a:buFont typeface="+mj-lt"/>
              <a:buAutoNum type="arabicPeriod"/>
            </a:pPr>
            <a:r>
              <a:rPr lang="en-ZA" dirty="0"/>
              <a:t>(b) &amp; (c) </a:t>
            </a:r>
          </a:p>
          <a:p>
            <a:pPr marL="342900" indent="-342900">
              <a:buFont typeface="+mj-lt"/>
              <a:buAutoNum type="arabicPeriod"/>
            </a:pPr>
            <a:r>
              <a:rPr lang="en-ZA" dirty="0"/>
              <a:t>(c) </a:t>
            </a:r>
          </a:p>
        </p:txBody>
      </p:sp>
    </p:spTree>
    <p:extLst>
      <p:ext uri="{BB962C8B-B14F-4D97-AF65-F5344CB8AC3E}">
        <p14:creationId xmlns:p14="http://schemas.microsoft.com/office/powerpoint/2010/main" val="265649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0165" y="647115"/>
            <a:ext cx="11211951" cy="5632311"/>
          </a:xfrm>
          <a:prstGeom prst="rect">
            <a:avLst/>
          </a:prstGeom>
        </p:spPr>
        <p:txBody>
          <a:bodyPr wrap="square">
            <a:spAutoFit/>
          </a:bodyPr>
          <a:lstStyle/>
          <a:p>
            <a:pPr marL="285750" indent="-285750" algn="just">
              <a:buFont typeface="Arial" panose="020B0604020202020204" pitchFamily="34" charset="0"/>
              <a:buChar char="•"/>
            </a:pPr>
            <a:r>
              <a:rPr lang="en-ZA" dirty="0"/>
              <a:t>Frankl maintained that all of life has meaning, even failure. Failure, like suffering, can cause us to realise truths and learn things about ourselves and about life which we may never have done otherwise. Success therefore cannot be seen as the yardstick of a worthwhile or meaningful life. </a:t>
            </a:r>
          </a:p>
          <a:p>
            <a:pPr marL="285750" indent="-285750" algn="just">
              <a:buFont typeface="Arial" panose="020B0604020202020204" pitchFamily="34" charset="0"/>
              <a:buChar char="•"/>
            </a:pPr>
            <a:r>
              <a:rPr lang="en-ZA" dirty="0"/>
              <a:t>Statement (a) is thus incorrect. Frankl clearly maintained that we best actualise ourselves by not placing the focus on ourselves and on our success or reputations in life, but on a worthy cause that we commit ourselves to. In serving others, we serve ourselves! </a:t>
            </a:r>
          </a:p>
          <a:p>
            <a:pPr marL="285750" indent="-285750" algn="just">
              <a:buFont typeface="Arial" panose="020B0604020202020204" pitchFamily="34" charset="0"/>
              <a:buChar char="•"/>
            </a:pPr>
            <a:r>
              <a:rPr lang="en-ZA" dirty="0"/>
              <a:t>Statement (b) is therefore also incorrect.  Frankl maintained that we have only our own lives to live with its own problems, challenges and opportunities.  Often the road we feel destined to travel requires that we choose to realise one rather than the other thing that we are good at.  Not all of our talents get realised, only those that serve to let us fulfil our peculiar tasks or destined duties in life. </a:t>
            </a:r>
          </a:p>
          <a:p>
            <a:pPr marL="285750" indent="-285750" algn="just">
              <a:buFont typeface="Arial" panose="020B0604020202020204" pitchFamily="34" charset="0"/>
              <a:buChar char="•"/>
            </a:pPr>
            <a:r>
              <a:rPr lang="en-ZA" dirty="0"/>
              <a:t>This view of Frankl further highlights the incorrectness of making self-actualisation our focus in life, and is expressed in Statement (c), the correct option. </a:t>
            </a:r>
          </a:p>
          <a:p>
            <a:pPr marL="285750" indent="-285750" algn="just">
              <a:buFont typeface="Arial" panose="020B0604020202020204" pitchFamily="34" charset="0"/>
              <a:buChar char="•"/>
            </a:pPr>
            <a:r>
              <a:rPr lang="en-ZA" dirty="0"/>
              <a:t>Frankl’s concentration camp experiences further illuminated the fact that, even if this was no guarantee of survival, it was not so much the physically fit or hardy individuals that survived, but those with a strong spirit, even if they were physically weak and not so hardy constitutionally. In human society, therefore, the law of the jungle does not prevail, but the exact opposite. The greatness of human society or of human beings is measured not in how physically fit and hardy they are, but in how much they care for the weak and to what extent they commit themselves in alleviating the suffering of others. </a:t>
            </a:r>
          </a:p>
          <a:p>
            <a:pPr marL="285750" indent="-285750" algn="just">
              <a:buFont typeface="Arial" panose="020B0604020202020204" pitchFamily="34" charset="0"/>
              <a:buChar char="•"/>
            </a:pPr>
            <a:r>
              <a:rPr lang="en-ZA" dirty="0"/>
              <a:t>Statement (d) is therefore incorrect. Since only Statement (c) reflects the view of Frankl, Alternative 4 is the correct answer.</a:t>
            </a:r>
          </a:p>
        </p:txBody>
      </p:sp>
    </p:spTree>
    <p:extLst>
      <p:ext uri="{BB962C8B-B14F-4D97-AF65-F5344CB8AC3E}">
        <p14:creationId xmlns:p14="http://schemas.microsoft.com/office/powerpoint/2010/main" val="307785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534572"/>
            <a:ext cx="11071274" cy="1139483"/>
          </a:xfrm>
          <a:ln>
            <a:solidFill>
              <a:schemeClr val="accent1"/>
            </a:solidFill>
          </a:ln>
        </p:spPr>
        <p:txBody>
          <a:bodyPr>
            <a:noAutofit/>
          </a:bodyPr>
          <a:lstStyle/>
          <a:p>
            <a:pPr algn="just"/>
            <a:r>
              <a:rPr lang="en-ZA" sz="2000" dirty="0">
                <a:solidFill>
                  <a:schemeClr val="tx1"/>
                </a:solidFill>
              </a:rPr>
              <a:t>How strongly does religion feature in your life? What views do you hold as a result of your religious mind-set? Which of the following views, that may or may not reflect your own views, correspond to the views held by Frankl?</a:t>
            </a:r>
          </a:p>
        </p:txBody>
      </p:sp>
      <p:sp>
        <p:nvSpPr>
          <p:cNvPr id="3" name="Content Placeholder 2"/>
          <p:cNvSpPr>
            <a:spLocks noGrp="1"/>
          </p:cNvSpPr>
          <p:nvPr>
            <p:ph idx="1"/>
          </p:nvPr>
        </p:nvSpPr>
        <p:spPr>
          <a:xfrm>
            <a:off x="436098" y="1845505"/>
            <a:ext cx="11226019" cy="2751993"/>
          </a:xfrm>
        </p:spPr>
        <p:txBody>
          <a:bodyPr>
            <a:normAutofit fontScale="92500" lnSpcReduction="20000"/>
          </a:bodyPr>
          <a:lstStyle/>
          <a:p>
            <a:pPr marL="502920" indent="-457200" algn="just">
              <a:buClrTx/>
              <a:buFont typeface="+mj-lt"/>
              <a:buAutoNum type="alphaLcPeriod"/>
            </a:pPr>
            <a:r>
              <a:rPr lang="en-ZA" dirty="0">
                <a:solidFill>
                  <a:schemeClr val="tx1"/>
                </a:solidFill>
              </a:rPr>
              <a:t>Religion is a conscious commitment, and only those who have committed themselves in such a conscious way are included in the community of true believers.</a:t>
            </a:r>
          </a:p>
          <a:p>
            <a:pPr marL="502920" indent="-457200" algn="just">
              <a:buClrTx/>
              <a:buFont typeface="+mj-lt"/>
              <a:buAutoNum type="alphaLcPeriod"/>
            </a:pPr>
            <a:r>
              <a:rPr lang="en-ZA" dirty="0">
                <a:solidFill>
                  <a:schemeClr val="tx1"/>
                </a:solidFill>
              </a:rPr>
              <a:t>Everyone relates to God or to a Higher Power, whether this relationship is expressed consciously or is unconscious and also whether this relationship is a positive or a negative one (e.g. expresses itself in faith in the existence of God or in a denial of such existence).</a:t>
            </a:r>
          </a:p>
          <a:p>
            <a:pPr marL="502920" indent="-457200" algn="just">
              <a:buClrTx/>
              <a:buFont typeface="+mj-lt"/>
              <a:buAutoNum type="alphaLcPeriod"/>
            </a:pPr>
            <a:r>
              <a:rPr lang="en-ZA" dirty="0">
                <a:solidFill>
                  <a:schemeClr val="tx1"/>
                </a:solidFill>
              </a:rPr>
              <a:t>If we are convinced of the truth of our particular religious persuasions, it is our duty to persuade others to believe likewise.</a:t>
            </a:r>
          </a:p>
          <a:p>
            <a:pPr marL="502920" indent="-457200" algn="just">
              <a:buClrTx/>
              <a:buFont typeface="+mj-lt"/>
              <a:buAutoNum type="alphaLcPeriod"/>
            </a:pPr>
            <a:r>
              <a:rPr lang="en-ZA" dirty="0">
                <a:solidFill>
                  <a:schemeClr val="tx1"/>
                </a:solidFill>
              </a:rPr>
              <a:t>Unconditional faith in the unconditional meaningfulness of life allows us to say: Yes! To life under all circumstances, even the incomprehensible ones.</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Answer:3</a:t>
            </a:r>
          </a:p>
        </p:txBody>
      </p:sp>
      <p:sp>
        <p:nvSpPr>
          <p:cNvPr id="4" name="Rectangle 3"/>
          <p:cNvSpPr/>
          <p:nvPr/>
        </p:nvSpPr>
        <p:spPr>
          <a:xfrm>
            <a:off x="684628" y="4768948"/>
            <a:ext cx="6096000" cy="1477328"/>
          </a:xfrm>
          <a:prstGeom prst="rect">
            <a:avLst/>
          </a:prstGeom>
          <a:ln>
            <a:solidFill>
              <a:schemeClr val="accent1"/>
            </a:solidFill>
          </a:ln>
        </p:spPr>
        <p:txBody>
          <a:bodyPr>
            <a:spAutoFit/>
          </a:bodyPr>
          <a:lstStyle/>
          <a:p>
            <a:r>
              <a:rPr lang="en-ZA" dirty="0"/>
              <a:t>The correct answer is:</a:t>
            </a:r>
          </a:p>
          <a:p>
            <a:pPr marL="342900" indent="-342900">
              <a:buFont typeface="+mj-lt"/>
              <a:buAutoNum type="arabicPeriod"/>
            </a:pPr>
            <a:r>
              <a:rPr lang="en-ZA" dirty="0"/>
              <a:t>(a) &amp; (c) </a:t>
            </a:r>
          </a:p>
          <a:p>
            <a:pPr marL="342900" indent="-342900">
              <a:buFont typeface="+mj-lt"/>
              <a:buAutoNum type="arabicPeriod"/>
            </a:pPr>
            <a:r>
              <a:rPr lang="en-ZA" dirty="0"/>
              <a:t>(a) &amp; (d) </a:t>
            </a:r>
          </a:p>
          <a:p>
            <a:pPr marL="342900" indent="-342900">
              <a:buFont typeface="+mj-lt"/>
              <a:buAutoNum type="arabicPeriod"/>
            </a:pPr>
            <a:r>
              <a:rPr lang="en-ZA" dirty="0"/>
              <a:t>(b) &amp; (d) </a:t>
            </a:r>
          </a:p>
          <a:p>
            <a:pPr marL="342900" indent="-342900">
              <a:buFont typeface="+mj-lt"/>
              <a:buAutoNum type="arabicPeriod"/>
            </a:pPr>
            <a:r>
              <a:rPr lang="en-ZA" dirty="0"/>
              <a:t>(a), (c) &amp; (d) </a:t>
            </a:r>
          </a:p>
        </p:txBody>
      </p:sp>
    </p:spTree>
    <p:extLst>
      <p:ext uri="{BB962C8B-B14F-4D97-AF65-F5344CB8AC3E}">
        <p14:creationId xmlns:p14="http://schemas.microsoft.com/office/powerpoint/2010/main" val="370676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6153" y="421427"/>
            <a:ext cx="11061895" cy="5909310"/>
          </a:xfrm>
          <a:prstGeom prst="rect">
            <a:avLst/>
          </a:prstGeom>
        </p:spPr>
        <p:txBody>
          <a:bodyPr wrap="square">
            <a:spAutoFit/>
          </a:bodyPr>
          <a:lstStyle/>
          <a:p>
            <a:pPr marL="285750" indent="-285750" algn="just">
              <a:buFont typeface="Arial" panose="020B0604020202020204" pitchFamily="34" charset="0"/>
              <a:buChar char="•"/>
            </a:pPr>
            <a:r>
              <a:rPr lang="en-ZA" dirty="0"/>
              <a:t>Few areas in life are as provocative as those relating to religious views and persuasions. </a:t>
            </a:r>
          </a:p>
          <a:p>
            <a:pPr marL="285750" indent="-285750" algn="just">
              <a:buFont typeface="Arial" panose="020B0604020202020204" pitchFamily="34" charset="0"/>
              <a:buChar char="•"/>
            </a:pPr>
            <a:r>
              <a:rPr lang="en-ZA" dirty="0"/>
              <a:t>Frankl’s views are particularly thought-provoking when applied to religious beliefs and mind-sets.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Statement (a), and with it Statement (c), are popular opinions among the religiously devout. The only problem is that there is more than one religion espousing these views, often making for conflict among them! Frankl’s dimensional ontology can make for greater religious tolerance. </a:t>
            </a:r>
          </a:p>
          <a:p>
            <a:pPr marL="285750" indent="-285750" algn="just">
              <a:buFont typeface="Arial" panose="020B0604020202020204" pitchFamily="34" charset="0"/>
              <a:buChar char="•"/>
            </a:pPr>
            <a:r>
              <a:rPr lang="en-ZA" dirty="0"/>
              <a:t>He maintained that just as the human dimension overarches the subhuman or animalistic dimensions, so the Supra-human dimension overarches the human. This means that the Supra-human dimension or God cannot be fully explained in human terms nor be encapsulated within just one belief system at the exclusion of all others. Since faith, to be genuine, must be something personally meaningful and real to the individual person, it makes little sense to condemn others who do not feel exactly the same way we do about ultimate (or religious) issues. </a:t>
            </a:r>
          </a:p>
          <a:p>
            <a:pPr marL="285750" indent="-285750" algn="just">
              <a:buFont typeface="Arial" panose="020B0604020202020204" pitchFamily="34" charset="0"/>
              <a:buChar char="•"/>
            </a:pPr>
            <a:r>
              <a:rPr lang="en-ZA" dirty="0"/>
              <a:t>Statements (a) and (c) therefore, do not correspond to Frankl’s views.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Frankl further maintained that at the heart of every human life is a will to meaning, however much this will may have been thwarted or even will-fully suppressed. These views are reflected in Statement (b), which, unlike Statements (a) and (c), expresses Frankl’s view.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Statement (d) is another refreshing view of Frankl, indicating that our faith often transcends the need to have all the answers to everything in life. We can therefore live life the way we feel it should be lived, even if we do not fully understand everything about it! </a:t>
            </a:r>
          </a:p>
          <a:p>
            <a:pPr marL="285750" indent="-285750" algn="just">
              <a:buFont typeface="Arial" panose="020B0604020202020204" pitchFamily="34" charset="0"/>
              <a:buChar char="•"/>
            </a:pPr>
            <a:r>
              <a:rPr lang="en-ZA" dirty="0"/>
              <a:t>Since Statements (b) and (d) reflect the views of Frankl, Alternative 3 is the correct answer.</a:t>
            </a:r>
          </a:p>
        </p:txBody>
      </p:sp>
    </p:spTree>
    <p:extLst>
      <p:ext uri="{BB962C8B-B14F-4D97-AF65-F5344CB8AC3E}">
        <p14:creationId xmlns:p14="http://schemas.microsoft.com/office/powerpoint/2010/main" val="371563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Effect transition="in" filter="fade">
                                      <p:cBhvr>
                                        <p:cTn id="49" dur="1000"/>
                                        <p:tgtEl>
                                          <p:spTgt spid="2">
                                            <p:txEl>
                                              <p:pRg st="9" end="9"/>
                                            </p:txEl>
                                          </p:spTgt>
                                        </p:tgtEl>
                                      </p:cBhvr>
                                    </p:animEffect>
                                    <p:anim calcmode="lin" valueType="num">
                                      <p:cBhvr>
                                        <p:cTn id="5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10" end="10"/>
                                            </p:txEl>
                                          </p:spTgt>
                                        </p:tgtEl>
                                        <p:attrNameLst>
                                          <p:attrName>style.visibility</p:attrName>
                                        </p:attrNameLst>
                                      </p:cBhvr>
                                      <p:to>
                                        <p:strVal val="visible"/>
                                      </p:to>
                                    </p:set>
                                    <p:animEffect transition="in" filter="fade">
                                      <p:cBhvr>
                                        <p:cTn id="56" dur="1000"/>
                                        <p:tgtEl>
                                          <p:spTgt spid="2">
                                            <p:txEl>
                                              <p:pRg st="10" end="10"/>
                                            </p:txEl>
                                          </p:spTgt>
                                        </p:tgtEl>
                                      </p:cBhvr>
                                    </p:animEffect>
                                    <p:anim calcmode="lin" valueType="num">
                                      <p:cBhvr>
                                        <p:cTn id="5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534572"/>
            <a:ext cx="11071274" cy="1139483"/>
          </a:xfrm>
          <a:ln>
            <a:solidFill>
              <a:schemeClr val="accent1"/>
            </a:solidFill>
          </a:ln>
        </p:spPr>
        <p:txBody>
          <a:bodyPr>
            <a:noAutofit/>
          </a:bodyPr>
          <a:lstStyle/>
          <a:p>
            <a:pPr algn="just"/>
            <a:r>
              <a:rPr lang="en-ZA" sz="2000" dirty="0">
                <a:solidFill>
                  <a:schemeClr val="tx1"/>
                </a:solidFill>
              </a:rPr>
              <a:t>You may have considered the impact of your childhood experiences on the shaping of your personality and how it still impacts on your present life and your views of the future. Considering Frankl’s views on the dynamics of the personality, which of the following statements correctly reflect/s what he believed?</a:t>
            </a:r>
          </a:p>
        </p:txBody>
      </p:sp>
      <p:sp>
        <p:nvSpPr>
          <p:cNvPr id="3" name="Content Placeholder 2"/>
          <p:cNvSpPr>
            <a:spLocks noGrp="1"/>
          </p:cNvSpPr>
          <p:nvPr>
            <p:ph idx="1"/>
          </p:nvPr>
        </p:nvSpPr>
        <p:spPr>
          <a:xfrm>
            <a:off x="436098" y="1845505"/>
            <a:ext cx="11226019" cy="2751993"/>
          </a:xfrm>
        </p:spPr>
        <p:txBody>
          <a:bodyPr>
            <a:normAutofit fontScale="92500" lnSpcReduction="10000"/>
          </a:bodyPr>
          <a:lstStyle/>
          <a:p>
            <a:pPr marL="502920" indent="-457200" algn="just">
              <a:buClrTx/>
              <a:buFont typeface="+mj-lt"/>
              <a:buAutoNum type="alphaLcPeriod"/>
            </a:pPr>
            <a:r>
              <a:rPr lang="en-ZA" dirty="0">
                <a:solidFill>
                  <a:schemeClr val="tx1"/>
                </a:solidFill>
              </a:rPr>
              <a:t>We are not absolutely free. Our freedom is contained in what we do with the influences we have undergone and the circumstances in which we have been placed.</a:t>
            </a:r>
          </a:p>
          <a:p>
            <a:pPr marL="502920" indent="-457200" algn="just">
              <a:buClrTx/>
              <a:buFont typeface="+mj-lt"/>
              <a:buAutoNum type="alphaLcPeriod"/>
            </a:pPr>
            <a:r>
              <a:rPr lang="en-ZA" dirty="0">
                <a:solidFill>
                  <a:schemeClr val="tx1"/>
                </a:solidFill>
              </a:rPr>
              <a:t>Human freedom means that we have the power to disregard the unhappy things we suffered in our formative years and that we can triumph in total victory over it all.</a:t>
            </a:r>
          </a:p>
          <a:p>
            <a:pPr marL="502920" indent="-457200" algn="just">
              <a:buClrTx/>
              <a:buFont typeface="+mj-lt"/>
              <a:buAutoNum type="alphaLcPeriod"/>
            </a:pPr>
            <a:r>
              <a:rPr lang="en-ZA" dirty="0">
                <a:solidFill>
                  <a:schemeClr val="tx1"/>
                </a:solidFill>
              </a:rPr>
              <a:t>It is possible that childhood influences could have been so bad, hardships so severe or an illness so devastating, that we experience ourselves as helpless to do anything about it.</a:t>
            </a:r>
          </a:p>
          <a:p>
            <a:pPr marL="502920" indent="-457200" algn="just">
              <a:buClrTx/>
              <a:buFont typeface="+mj-lt"/>
              <a:buAutoNum type="alphaLcPeriod"/>
            </a:pPr>
            <a:r>
              <a:rPr lang="en-ZA" dirty="0">
                <a:solidFill>
                  <a:schemeClr val="tx1"/>
                </a:solidFill>
              </a:rPr>
              <a:t>The true view of what it means to be human cannot be found in averages since those who reach full human stature in manifesting what human beings are capable of, are in the minority.</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Answer:2</a:t>
            </a:r>
          </a:p>
        </p:txBody>
      </p:sp>
      <p:sp>
        <p:nvSpPr>
          <p:cNvPr id="4" name="Rectangle 3"/>
          <p:cNvSpPr/>
          <p:nvPr/>
        </p:nvSpPr>
        <p:spPr>
          <a:xfrm>
            <a:off x="684628" y="4768948"/>
            <a:ext cx="6096000" cy="1477328"/>
          </a:xfrm>
          <a:prstGeom prst="rect">
            <a:avLst/>
          </a:prstGeom>
          <a:ln>
            <a:solidFill>
              <a:schemeClr val="accent1"/>
            </a:solidFill>
          </a:ln>
        </p:spPr>
        <p:txBody>
          <a:bodyPr>
            <a:spAutoFit/>
          </a:bodyPr>
          <a:lstStyle/>
          <a:p>
            <a:r>
              <a:rPr lang="en-ZA" dirty="0"/>
              <a:t>The correct answer is:</a:t>
            </a:r>
          </a:p>
          <a:p>
            <a:pPr marL="342900" indent="-342900">
              <a:buFont typeface="+mj-lt"/>
              <a:buAutoNum type="arabicPeriod"/>
            </a:pPr>
            <a:r>
              <a:rPr lang="en-ZA" dirty="0"/>
              <a:t>(a) &amp; (c) </a:t>
            </a:r>
          </a:p>
          <a:p>
            <a:pPr marL="342900" indent="-342900">
              <a:buFont typeface="+mj-lt"/>
              <a:buAutoNum type="arabicPeriod"/>
            </a:pPr>
            <a:r>
              <a:rPr lang="en-ZA" dirty="0"/>
              <a:t>(a), (c) &amp; (d) </a:t>
            </a:r>
          </a:p>
          <a:p>
            <a:pPr marL="342900" indent="-342900">
              <a:buFont typeface="+mj-lt"/>
              <a:buAutoNum type="arabicPeriod"/>
            </a:pPr>
            <a:r>
              <a:rPr lang="en-ZA" dirty="0"/>
              <a:t>(b) </a:t>
            </a:r>
          </a:p>
          <a:p>
            <a:pPr marL="342900" indent="-342900">
              <a:buFont typeface="+mj-lt"/>
              <a:buAutoNum type="arabicPeriod"/>
            </a:pPr>
            <a:r>
              <a:rPr lang="en-ZA" dirty="0"/>
              <a:t>(b) &amp; (d) </a:t>
            </a:r>
          </a:p>
        </p:txBody>
      </p:sp>
    </p:spTree>
    <p:extLst>
      <p:ext uri="{BB962C8B-B14F-4D97-AF65-F5344CB8AC3E}">
        <p14:creationId xmlns:p14="http://schemas.microsoft.com/office/powerpoint/2010/main" val="170959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5249" y="703385"/>
            <a:ext cx="10677379" cy="4524315"/>
          </a:xfrm>
          <a:prstGeom prst="rect">
            <a:avLst/>
          </a:prstGeom>
        </p:spPr>
        <p:txBody>
          <a:bodyPr wrap="square">
            <a:spAutoFit/>
          </a:bodyPr>
          <a:lstStyle/>
          <a:p>
            <a:pPr marL="285750" indent="-285750" algn="just">
              <a:buFont typeface="Arial" panose="020B0604020202020204" pitchFamily="34" charset="0"/>
              <a:buChar char="•"/>
            </a:pPr>
            <a:r>
              <a:rPr lang="en-ZA" dirty="0"/>
              <a:t>It is important to realise that Frankl contended that his illumination of the higher reaches of personality development does not cancel out what transpires on the lower levels of being. He regarded logotherapy as a complement to other types of therapies which deal with physical or organic diseases like schizophrenia, or with the psychodynamic psychotherapies dealing with emotional and social conflict.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Frankl maintained that we are not absolutely free and that sometimes, like in schizophrenia or some extreme stress situation, we do indeed experience our wills as not free.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It does ask exceptional courage and the grace of circumstances to reach the highest levels of being.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Those who reach it, have the responsibility of feeling compassion for, and helping those, who have not or even cannot reach those levels of supreme being.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Statement (b) is therefore incorrect while Statements (a), (c) and (d), correct. </a:t>
            </a:r>
          </a:p>
          <a:p>
            <a:pPr marL="285750" indent="-285750" algn="just">
              <a:buFont typeface="Arial" panose="020B0604020202020204" pitchFamily="34" charset="0"/>
              <a:buChar char="•"/>
            </a:pPr>
            <a:endParaRPr lang="en-ZA" dirty="0"/>
          </a:p>
          <a:p>
            <a:pPr marL="285750" indent="-285750" algn="just">
              <a:buFont typeface="Arial" panose="020B0604020202020204" pitchFamily="34" charset="0"/>
              <a:buChar char="•"/>
            </a:pPr>
            <a:r>
              <a:rPr lang="en-ZA" dirty="0"/>
              <a:t>The correct answer is therefore Alternative 2.</a:t>
            </a:r>
          </a:p>
        </p:txBody>
      </p:sp>
    </p:spTree>
    <p:extLst>
      <p:ext uri="{BB962C8B-B14F-4D97-AF65-F5344CB8AC3E}">
        <p14:creationId xmlns:p14="http://schemas.microsoft.com/office/powerpoint/2010/main" val="133885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fade">
                                      <p:cBhvr>
                                        <p:cTn id="42" dur="1000"/>
                                        <p:tgtEl>
                                          <p:spTgt spid="2">
                                            <p:txEl>
                                              <p:pRg st="10" end="10"/>
                                            </p:txEl>
                                          </p:spTgt>
                                        </p:tgtEl>
                                      </p:cBhvr>
                                    </p:animEffect>
                                    <p:anim calcmode="lin" valueType="num">
                                      <p:cBhvr>
                                        <p:cTn id="4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534572"/>
            <a:ext cx="11071274" cy="1139483"/>
          </a:xfrm>
          <a:ln>
            <a:solidFill>
              <a:schemeClr val="accent1"/>
            </a:solidFill>
          </a:ln>
        </p:spPr>
        <p:txBody>
          <a:bodyPr>
            <a:noAutofit/>
          </a:bodyPr>
          <a:lstStyle/>
          <a:p>
            <a:pPr algn="just"/>
            <a:r>
              <a:rPr lang="en-ZA" sz="2000" dirty="0">
                <a:solidFill>
                  <a:schemeClr val="tx1"/>
                </a:solidFill>
              </a:rPr>
              <a:t>What do you long for in your life? What are your prospects for the future? In considering the answer to these questions, which of the following ideas correspond to what Viktor Frankl had to say on these subjects?</a:t>
            </a:r>
          </a:p>
        </p:txBody>
      </p:sp>
      <p:sp>
        <p:nvSpPr>
          <p:cNvPr id="3" name="Content Placeholder 2"/>
          <p:cNvSpPr>
            <a:spLocks noGrp="1"/>
          </p:cNvSpPr>
          <p:nvPr>
            <p:ph idx="1"/>
          </p:nvPr>
        </p:nvSpPr>
        <p:spPr>
          <a:xfrm>
            <a:off x="436098" y="1845505"/>
            <a:ext cx="11226019" cy="2751993"/>
          </a:xfrm>
        </p:spPr>
        <p:txBody>
          <a:bodyPr>
            <a:normAutofit fontScale="92500" lnSpcReduction="20000"/>
          </a:bodyPr>
          <a:lstStyle/>
          <a:p>
            <a:pPr marL="502920" indent="-457200" algn="just">
              <a:buClrTx/>
              <a:buFont typeface="+mj-lt"/>
              <a:buAutoNum type="alphaLcPeriod"/>
            </a:pPr>
            <a:r>
              <a:rPr lang="en-ZA" dirty="0">
                <a:solidFill>
                  <a:schemeClr val="tx1"/>
                </a:solidFill>
              </a:rPr>
              <a:t>To gain optimum security and a sense of belonging to a group, religion, nation or country which one has designated as one’s own, is the foothold we all need to feel optimally happy and satisfied.</a:t>
            </a:r>
          </a:p>
          <a:p>
            <a:pPr marL="502920" indent="-457200" algn="just">
              <a:buClrTx/>
              <a:buFont typeface="+mj-lt"/>
              <a:buAutoNum type="alphaLcPeriod"/>
            </a:pPr>
            <a:r>
              <a:rPr lang="en-ZA" dirty="0">
                <a:solidFill>
                  <a:schemeClr val="tx1"/>
                </a:solidFill>
              </a:rPr>
              <a:t>To do your own thing, at your own discretion, time and to your own personal liking, even if it upsets the apple cart, or goes against the grain of what your family, religion or group want of you, is the only way to feel good about yourself.</a:t>
            </a:r>
          </a:p>
          <a:p>
            <a:pPr marL="502920" indent="-457200" algn="just">
              <a:buClrTx/>
              <a:buFont typeface="+mj-lt"/>
              <a:buAutoNum type="alphaLcPeriod"/>
            </a:pPr>
            <a:r>
              <a:rPr lang="en-ZA" dirty="0">
                <a:solidFill>
                  <a:schemeClr val="tx1"/>
                </a:solidFill>
              </a:rPr>
              <a:t>The greatest challenge is to live with uncertainty and to realise that you are not the complete master of your own destiny.</a:t>
            </a:r>
          </a:p>
          <a:p>
            <a:pPr marL="502920" indent="-457200" algn="just">
              <a:buClrTx/>
              <a:buFont typeface="+mj-lt"/>
              <a:buAutoNum type="alphaLcPeriod"/>
            </a:pPr>
            <a:r>
              <a:rPr lang="en-ZA" dirty="0">
                <a:solidFill>
                  <a:schemeClr val="tx1"/>
                </a:solidFill>
              </a:rPr>
              <a:t>The secret of human fulfilment is to discover where you are needed and to give of yourself even if this, at times, depletes, depresses or exhausts you.</a:t>
            </a:r>
          </a:p>
        </p:txBody>
      </p:sp>
      <p:sp>
        <p:nvSpPr>
          <p:cNvPr id="5" name="Rectangle 4"/>
          <p:cNvSpPr/>
          <p:nvPr/>
        </p:nvSpPr>
        <p:spPr>
          <a:xfrm>
            <a:off x="9270609" y="5570807"/>
            <a:ext cx="2236763" cy="75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t>Answer:4</a:t>
            </a:r>
          </a:p>
        </p:txBody>
      </p:sp>
      <p:sp>
        <p:nvSpPr>
          <p:cNvPr id="4" name="Rectangle 3"/>
          <p:cNvSpPr/>
          <p:nvPr/>
        </p:nvSpPr>
        <p:spPr>
          <a:xfrm>
            <a:off x="684628" y="4768948"/>
            <a:ext cx="6096000" cy="1477328"/>
          </a:xfrm>
          <a:prstGeom prst="rect">
            <a:avLst/>
          </a:prstGeom>
          <a:ln>
            <a:solidFill>
              <a:schemeClr val="accent1"/>
            </a:solidFill>
          </a:ln>
        </p:spPr>
        <p:txBody>
          <a:bodyPr>
            <a:spAutoFit/>
          </a:bodyPr>
          <a:lstStyle/>
          <a:p>
            <a:r>
              <a:rPr lang="en-ZA" dirty="0"/>
              <a:t>The correct answer is:</a:t>
            </a:r>
          </a:p>
          <a:p>
            <a:pPr marL="342900" indent="-342900">
              <a:buFont typeface="+mj-lt"/>
              <a:buAutoNum type="arabicPeriod"/>
            </a:pPr>
            <a:r>
              <a:rPr lang="en-ZA" dirty="0"/>
              <a:t>(a) </a:t>
            </a:r>
          </a:p>
          <a:p>
            <a:pPr marL="342900" indent="-342900">
              <a:buFont typeface="+mj-lt"/>
              <a:buAutoNum type="arabicPeriod"/>
            </a:pPr>
            <a:r>
              <a:rPr lang="en-ZA" dirty="0"/>
              <a:t>(b) </a:t>
            </a:r>
          </a:p>
          <a:p>
            <a:pPr marL="342900" indent="-342900">
              <a:buFont typeface="+mj-lt"/>
              <a:buAutoNum type="arabicPeriod"/>
            </a:pPr>
            <a:r>
              <a:rPr lang="en-ZA" dirty="0"/>
              <a:t>(b) &amp; (d) </a:t>
            </a:r>
          </a:p>
          <a:p>
            <a:pPr marL="342900" indent="-342900">
              <a:buFont typeface="+mj-lt"/>
              <a:buAutoNum type="arabicPeriod"/>
            </a:pPr>
            <a:r>
              <a:rPr lang="en-ZA" dirty="0"/>
              <a:t>(c) &amp; (d) </a:t>
            </a:r>
          </a:p>
        </p:txBody>
      </p:sp>
    </p:spTree>
    <p:extLst>
      <p:ext uri="{BB962C8B-B14F-4D97-AF65-F5344CB8AC3E}">
        <p14:creationId xmlns:p14="http://schemas.microsoft.com/office/powerpoint/2010/main" val="2987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5249" y="675249"/>
            <a:ext cx="10691446" cy="3693319"/>
          </a:xfrm>
          <a:prstGeom prst="rect">
            <a:avLst/>
          </a:prstGeom>
        </p:spPr>
        <p:txBody>
          <a:bodyPr wrap="square">
            <a:spAutoFit/>
          </a:bodyPr>
          <a:lstStyle/>
          <a:p>
            <a:pPr marL="342900" indent="-342900" algn="just">
              <a:buFont typeface="Arial" panose="020B0604020202020204" pitchFamily="34" charset="0"/>
              <a:buChar char="•"/>
            </a:pPr>
            <a:r>
              <a:rPr lang="en-ZA" dirty="0"/>
              <a:t>Frankl contended that the more open and receptive to change we are, the more able to live with uncertainty, the greater our sense of awe at the beauty, wonder and order or meaning of human existence in a world that needs us. </a:t>
            </a:r>
          </a:p>
          <a:p>
            <a:pPr marL="342900" indent="-342900" algn="just">
              <a:buFont typeface="Arial" panose="020B0604020202020204" pitchFamily="34" charset="0"/>
              <a:buChar char="•"/>
            </a:pPr>
            <a:endParaRPr lang="en-ZA" dirty="0"/>
          </a:p>
          <a:p>
            <a:pPr marL="342900" indent="-342900" algn="just">
              <a:buFont typeface="Arial" panose="020B0604020202020204" pitchFamily="34" charset="0"/>
              <a:buChar char="•"/>
            </a:pPr>
            <a:r>
              <a:rPr lang="en-ZA" dirty="0"/>
              <a:t>It is in a sense of responsibility towards someone or something outside of ourselves and a realisation of being dependent on something greater than ourselves, that a sense of the true worthwhileness of life can be found. </a:t>
            </a:r>
          </a:p>
          <a:p>
            <a:pPr marL="342900" indent="-342900" algn="just">
              <a:buFont typeface="Arial" panose="020B0604020202020204" pitchFamily="34" charset="0"/>
              <a:buChar char="•"/>
            </a:pPr>
            <a:endParaRPr lang="en-ZA" dirty="0"/>
          </a:p>
          <a:p>
            <a:pPr marL="342900" indent="-342900" algn="just">
              <a:buFont typeface="Arial" panose="020B0604020202020204" pitchFamily="34" charset="0"/>
              <a:buChar char="•"/>
            </a:pPr>
            <a:r>
              <a:rPr lang="en-ZA" dirty="0"/>
              <a:t>In view of this particular life’s orientation espoused by Frankl, </a:t>
            </a:r>
          </a:p>
          <a:p>
            <a:pPr marL="342900" indent="-342900" algn="just">
              <a:buFont typeface="Arial" panose="020B0604020202020204" pitchFamily="34" charset="0"/>
              <a:buChar char="•"/>
            </a:pPr>
            <a:endParaRPr lang="en-ZA" dirty="0"/>
          </a:p>
          <a:p>
            <a:pPr marL="342900" indent="-342900" algn="just">
              <a:buFont typeface="Arial" panose="020B0604020202020204" pitchFamily="34" charset="0"/>
              <a:buChar char="•"/>
            </a:pPr>
            <a:r>
              <a:rPr lang="en-ZA" dirty="0"/>
              <a:t>Statements (a) and (b) are incorrect and </a:t>
            </a:r>
          </a:p>
          <a:p>
            <a:pPr marL="342900" indent="-342900" algn="just">
              <a:buFont typeface="Arial" panose="020B0604020202020204" pitchFamily="34" charset="0"/>
              <a:buChar char="•"/>
            </a:pPr>
            <a:endParaRPr lang="en-ZA" dirty="0"/>
          </a:p>
          <a:p>
            <a:pPr marL="342900" indent="-342900" algn="just">
              <a:buFont typeface="Arial" panose="020B0604020202020204" pitchFamily="34" charset="0"/>
              <a:buChar char="•"/>
            </a:pPr>
            <a:r>
              <a:rPr lang="en-ZA" dirty="0"/>
              <a:t>Statements (c) and (d) (Alternative 4) correct.</a:t>
            </a:r>
          </a:p>
        </p:txBody>
      </p:sp>
    </p:spTree>
    <p:extLst>
      <p:ext uri="{BB962C8B-B14F-4D97-AF65-F5344CB8AC3E}">
        <p14:creationId xmlns:p14="http://schemas.microsoft.com/office/powerpoint/2010/main" val="15058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1260</TotalTime>
  <Words>5705</Words>
  <Application>Microsoft Office PowerPoint</Application>
  <PresentationFormat>Widescreen</PresentationFormat>
  <Paragraphs>352</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Corbel</vt:lpstr>
      <vt:lpstr>Basis</vt:lpstr>
      <vt:lpstr>VICTOR FRANKL</vt:lpstr>
      <vt:lpstr>Background</vt:lpstr>
      <vt:lpstr>View of the person underlying the theory </vt:lpstr>
      <vt:lpstr>Freedom to be responsible</vt:lpstr>
      <vt:lpstr>Level of being beyond animal existence </vt:lpstr>
      <vt:lpstr>Trans-human Dimension  </vt:lpstr>
      <vt:lpstr>Highly personalized way of being (personally accountable) –  </vt:lpstr>
      <vt:lpstr>The structure of the personality :   (1)</vt:lpstr>
      <vt:lpstr>The structure of the personality :   (2)</vt:lpstr>
      <vt:lpstr>PowerPoint Presentation</vt:lpstr>
      <vt:lpstr>Development of personality </vt:lpstr>
      <vt:lpstr>Optimal Development </vt:lpstr>
      <vt:lpstr>1.  Self-determining action </vt:lpstr>
      <vt:lpstr>2. Realistic perception </vt:lpstr>
      <vt:lpstr>3. Humour </vt:lpstr>
      <vt:lpstr>4. Self-transcendence</vt:lpstr>
      <vt:lpstr>5. Future directedness </vt:lpstr>
      <vt:lpstr>6. Work as vacation</vt:lpstr>
      <vt:lpstr>7. Appreciation of goodness, beauty and truth </vt:lpstr>
      <vt:lpstr>8. Respect and appreciation for the uniqueness     of others </vt:lpstr>
      <vt:lpstr>9. Meaning in suffering </vt:lpstr>
      <vt:lpstr>Views on Psychopathology </vt:lpstr>
      <vt:lpstr>Psychotherapy </vt:lpstr>
      <vt:lpstr>Interpretation and handling of aggression </vt:lpstr>
      <vt:lpstr>PowerPoint Presentation</vt:lpstr>
      <vt:lpstr>PowerPoint Presentation</vt:lpstr>
      <vt:lpstr>Past Papers &amp;</vt:lpstr>
      <vt:lpstr>Which of the following statement/s best describes self-transcendence?</vt:lpstr>
      <vt:lpstr>PowerPoint Presentation</vt:lpstr>
      <vt:lpstr>Sipho’s life is one of the many tragic cases of homeless people in South Africa.  He lives under a cardboard box in an alley behind the station in central Johannesburg.  He has no money and often goes to sleep without having anything to eat. According to Frankl…</vt:lpstr>
      <vt:lpstr>PowerPoint Presentation</vt:lpstr>
      <vt:lpstr>Many people believe that our childhood experiences shape our personalities and impact our adult lives and our views of the future. Which of the following statements correctly reflects Frankl’s views on this issue?</vt:lpstr>
      <vt:lpstr>PowerPoint Presentation</vt:lpstr>
      <vt:lpstr>Thabo is a successful businessman who lives the high life. He gambles at a local casino several times per week. He loves partying and spends vast amounts of money on cars and exotic holidays. He calls himself a womaniser and often brags to his friends about his many sexual escapades. According to Frankl…</vt:lpstr>
      <vt:lpstr>PowerPoint Presentation</vt:lpstr>
      <vt:lpstr>Sandy has a problem with stuttering. Whenever she has to stand up and talk in front of a room full of people, she is unable to control her stutter. Sandy enlisted the help of a speech therapist to help her manage her stuttering. The therapist suggested an unusual but effective technique for Sandy to use the next time she has to talk in front of an audience: Rather than concentrating on and worrying about her stuttering she must picture the audience as if they were dressed in a funny way. Directing her attention away from her stuttering and concentrating rather on the funny mental image of the audience that is dressed in a funny way is an example of…</vt:lpstr>
      <vt:lpstr>PowerPoint Presentation</vt:lpstr>
      <vt:lpstr>There may have been times in your life that you felt extremely anxious. Virtually all you could think about was how to protect or somehow defend yourself against what you were experiencing. Which of the following statements would fit what Frankl had to say about such situations in the lives of human beings?</vt:lpstr>
      <vt:lpstr>PowerPoint Presentation</vt:lpstr>
      <vt:lpstr>We live in a world that is highly competitive. It is also a world that sharply distinguishes between the haves and the have not or the achievers and the non-achievers. What ideas have you developed and what beliefs do you hold with regard to your own position in life? Indicate which of these ideas and beliefs correspond to the views of Frankl.</vt:lpstr>
      <vt:lpstr>PowerPoint Presentation</vt:lpstr>
      <vt:lpstr>How strongly does religion feature in your life? What views do you hold as a result of your religious mind-set? Which of the following views, that may or may not reflect your own views, correspond to the views held by Frankl?</vt:lpstr>
      <vt:lpstr>PowerPoint Presentation</vt:lpstr>
      <vt:lpstr>You may have considered the impact of your childhood experiences on the shaping of your personality and how it still impacts on your present life and your views of the future. Considering Frankl’s views on the dynamics of the personality, which of the following statements correctly reflect/s what he believed?</vt:lpstr>
      <vt:lpstr>PowerPoint Presentation</vt:lpstr>
      <vt:lpstr>What do you long for in your life? What are your prospects for the future? In considering the answer to these questions, which of the following ideas correspond to what Viktor Frankl had to say on these subjects?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 FRANKL</dc:title>
  <dc:creator>Sunette Marx</dc:creator>
  <cp:lastModifiedBy>Sunette Marx</cp:lastModifiedBy>
  <cp:revision>19</cp:revision>
  <cp:lastPrinted>2017-05-30T06:45:21Z</cp:lastPrinted>
  <dcterms:created xsi:type="dcterms:W3CDTF">2017-05-28T18:13:47Z</dcterms:created>
  <dcterms:modified xsi:type="dcterms:W3CDTF">2017-05-30T19:37:15Z</dcterms:modified>
</cp:coreProperties>
</file>