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0" r:id="rId1"/>
  </p:sldMasterIdLst>
  <p:sldIdLst>
    <p:sldId id="257" r:id="rId2"/>
    <p:sldId id="256"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6" r:id="rId20"/>
    <p:sldId id="275" r:id="rId21"/>
    <p:sldId id="279" r:id="rId22"/>
    <p:sldId id="273" r:id="rId23"/>
    <p:sldId id="277" r:id="rId24"/>
    <p:sldId id="278"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3399FF"/>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4" autoAdjust="0"/>
    <p:restoredTop sz="94660"/>
  </p:normalViewPr>
  <p:slideViewPr>
    <p:cSldViewPr snapToGrid="0">
      <p:cViewPr varScale="1">
        <p:scale>
          <a:sx n="68" d="100"/>
          <a:sy n="68" d="100"/>
        </p:scale>
        <p:origin x="20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accent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solidFill>
              </a:defRPr>
            </a:lvl1pPr>
          </a:lstStyle>
          <a:p>
            <a:fld id="{BB02557A-7053-4340-A874-8AB926A8EDA1}" type="datetimeFigureOut">
              <a:rPr lang="en-US" smtClean="0"/>
              <a:t>5/30/2017</a:t>
            </a:fld>
            <a:endParaRPr lang="en-US" dirty="0"/>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FAEF9944-A4F6-4C59-AEBD-678D6480B8EA}" type="slidenum">
              <a:rPr lang="en-US" smtClean="0"/>
              <a:pPr/>
              <a:t>‹#›</a:t>
            </a:fld>
            <a:endParaRPr lang="en-US" dirty="0"/>
          </a:p>
        </p:txBody>
      </p:sp>
      <p:cxnSp>
        <p:nvCxnSpPr>
          <p:cNvPr id="8" name="Straight Connector 7"/>
          <p:cNvCxnSpPr/>
          <p:nvPr/>
        </p:nvCxnSpPr>
        <p:spPr>
          <a:xfrm>
            <a:off x="1978660" y="3733800"/>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749774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02557A-7053-4340-A874-8AB926A8EDA1}" type="datetimeFigureOut">
              <a:rPr lang="en-US" smtClean="0"/>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410971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marL="0" algn="ctr" defTabSz="914400" rtl="0" eaLnBrk="1" latinLnBrk="0" hangingPunct="1">
              <a:lnSpc>
                <a:spcPct val="85000"/>
              </a:lnSpc>
              <a:spcBef>
                <a:spcPct val="0"/>
              </a:spcBef>
              <a:buNone/>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Corbel" pitchFamily="34" charset="0"/>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02557A-7053-4340-A874-8AB926A8EDA1}" type="datetimeFigureOut">
              <a:rPr lang="en-US" smtClean="0"/>
              <a:pPr/>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0361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B02557A-7053-4340-A874-8AB926A8EDA1}" type="datetimeFigureOut">
              <a:rPr lang="en-US" smtClean="0"/>
              <a:t>5/30/2017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606270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B02557A-7053-4340-A874-8AB926A8EDA1}" type="datetimeFigureOut">
              <a:rPr lang="en-US" smtClean="0"/>
              <a:t>5/30/2017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850551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B02557A-7053-4340-A874-8AB926A8EDA1}" type="datetimeFigureOut">
              <a:rPr lang="en-US" smtClean="0"/>
              <a:t>5/30/2017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1913753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2557A-7053-4340-A874-8AB926A8EDA1}" type="datetimeFigureOut">
              <a:rPr lang="en-US" smtClean="0"/>
              <a:t>5/30/2017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124988491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B02557A-7053-4340-A874-8AB926A8EDA1}" type="datetimeFigureOut">
              <a:rPr lang="en-US" smtClean="0"/>
              <a:pPr/>
              <a:t>5/30/2017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21017218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B02557A-7053-4340-A874-8AB926A8EDA1}" type="datetimeFigureOut">
              <a:rPr lang="en-US" smtClean="0"/>
              <a:pPr/>
              <a:t>5/30/2017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927428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02557A-7053-4340-A874-8AB926A8EDA1}" type="datetimeFigureOut">
              <a:rPr lang="en-US" smtClean="0"/>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762954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02557A-7053-4340-A874-8AB926A8EDA1}" type="datetimeFigureOut">
              <a:rPr lang="en-US" smtClean="0"/>
              <a:t>5/30/2017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478471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BB02557A-7053-4340-A874-8AB926A8EDA1}" type="datetimeFigureOut">
              <a:rPr lang="en-US" smtClean="0"/>
              <a:pPr/>
              <a:t>5/30/2017</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63232107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br>
              <a:rPr lang="en-US" sz="800" dirty="0"/>
            </a:br>
            <a:br>
              <a:rPr lang="en-US" sz="800" dirty="0"/>
            </a:br>
            <a:r>
              <a:rPr lang="en-US" dirty="0"/>
              <a:t>Social Cognitive Learning Approach</a:t>
            </a:r>
          </a:p>
        </p:txBody>
      </p:sp>
      <p:sp>
        <p:nvSpPr>
          <p:cNvPr id="3" name="Subtitle 2"/>
          <p:cNvSpPr>
            <a:spLocks noGrp="1"/>
          </p:cNvSpPr>
          <p:nvPr>
            <p:ph type="subTitle" idx="1"/>
          </p:nvPr>
        </p:nvSpPr>
        <p:spPr/>
        <p:txBody>
          <a:bodyPr>
            <a:normAutofit/>
          </a:bodyPr>
          <a:lstStyle/>
          <a:p>
            <a:pPr algn="ctr"/>
            <a:r>
              <a:rPr lang="en-US" sz="3900" dirty="0"/>
              <a:t>PYC2601</a:t>
            </a:r>
          </a:p>
        </p:txBody>
      </p:sp>
    </p:spTree>
    <p:extLst>
      <p:ext uri="{BB962C8B-B14F-4D97-AF65-F5344CB8AC3E}">
        <p14:creationId xmlns:p14="http://schemas.microsoft.com/office/powerpoint/2010/main" val="2929141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29640" y="396240"/>
            <a:ext cx="9951720" cy="5570756"/>
          </a:xfrm>
          <a:prstGeom prst="rect">
            <a:avLst/>
          </a:prstGeom>
          <a:noFill/>
        </p:spPr>
        <p:txBody>
          <a:bodyPr wrap="square" rtlCol="0">
            <a:spAutoFit/>
          </a:bodyPr>
          <a:lstStyle/>
          <a:p>
            <a:pPr algn="just"/>
            <a:r>
              <a:rPr lang="en-US" dirty="0">
                <a:solidFill>
                  <a:schemeClr val="bg1">
                    <a:lumMod val="50000"/>
                  </a:schemeClr>
                </a:solidFill>
              </a:rPr>
              <a:t>Thabo plays hooker for his school’s first rugby team. He is coached by a famous Springbok scrum-half, </a:t>
            </a:r>
            <a:r>
              <a:rPr lang="en-US" dirty="0" err="1">
                <a:solidFill>
                  <a:schemeClr val="bg1">
                    <a:lumMod val="50000"/>
                  </a:schemeClr>
                </a:solidFill>
              </a:rPr>
              <a:t>Mr</a:t>
            </a:r>
            <a:r>
              <a:rPr lang="en-US" dirty="0">
                <a:solidFill>
                  <a:schemeClr val="bg1">
                    <a:lumMod val="50000"/>
                  </a:schemeClr>
                </a:solidFill>
              </a:rPr>
              <a:t> </a:t>
            </a:r>
            <a:r>
              <a:rPr lang="en-US" dirty="0" err="1">
                <a:solidFill>
                  <a:schemeClr val="bg1">
                    <a:lumMod val="50000"/>
                  </a:schemeClr>
                </a:solidFill>
              </a:rPr>
              <a:t>Joost</a:t>
            </a:r>
            <a:r>
              <a:rPr lang="en-US" dirty="0">
                <a:solidFill>
                  <a:schemeClr val="bg1">
                    <a:lumMod val="50000"/>
                  </a:schemeClr>
                </a:solidFill>
              </a:rPr>
              <a:t>.  Thabo’s younger brother, </a:t>
            </a:r>
            <a:r>
              <a:rPr lang="en-US" dirty="0" err="1">
                <a:solidFill>
                  <a:schemeClr val="bg1">
                    <a:lumMod val="50000"/>
                  </a:schemeClr>
                </a:solidFill>
              </a:rPr>
              <a:t>Vusi</a:t>
            </a:r>
            <a:r>
              <a:rPr lang="en-US" dirty="0">
                <a:solidFill>
                  <a:schemeClr val="bg1">
                    <a:lumMod val="50000"/>
                  </a:schemeClr>
                </a:solidFill>
              </a:rPr>
              <a:t> and their father attended all the practice sessions.  </a:t>
            </a:r>
            <a:r>
              <a:rPr lang="en-US" dirty="0" err="1">
                <a:solidFill>
                  <a:schemeClr val="bg1">
                    <a:lumMod val="50000"/>
                  </a:schemeClr>
                </a:solidFill>
              </a:rPr>
              <a:t>Mr</a:t>
            </a:r>
            <a:r>
              <a:rPr lang="en-US" dirty="0">
                <a:solidFill>
                  <a:schemeClr val="bg1">
                    <a:lumMod val="50000"/>
                  </a:schemeClr>
                </a:solidFill>
              </a:rPr>
              <a:t> </a:t>
            </a:r>
            <a:r>
              <a:rPr lang="en-US" dirty="0" err="1">
                <a:solidFill>
                  <a:schemeClr val="bg1">
                    <a:lumMod val="50000"/>
                  </a:schemeClr>
                </a:solidFill>
              </a:rPr>
              <a:t>Joos</a:t>
            </a:r>
            <a:r>
              <a:rPr lang="en-US" dirty="0">
                <a:solidFill>
                  <a:schemeClr val="bg1">
                    <a:lumMod val="50000"/>
                  </a:schemeClr>
                </a:solidFill>
              </a:rPr>
              <a:t> demonstrates all the important movements, which the team copies faithfully.  He points out to Thabo that he tends to throw the ball in skew in the line-outs.  </a:t>
            </a:r>
            <a:r>
              <a:rPr lang="en-US" dirty="0" err="1">
                <a:solidFill>
                  <a:schemeClr val="bg1">
                    <a:lumMod val="50000"/>
                  </a:schemeClr>
                </a:solidFill>
              </a:rPr>
              <a:t>Mr</a:t>
            </a:r>
            <a:r>
              <a:rPr lang="en-US" dirty="0">
                <a:solidFill>
                  <a:schemeClr val="bg1">
                    <a:lumMod val="50000"/>
                  </a:schemeClr>
                </a:solidFill>
              </a:rPr>
              <a:t> </a:t>
            </a:r>
            <a:r>
              <a:rPr lang="en-US" dirty="0" err="1">
                <a:solidFill>
                  <a:schemeClr val="bg1">
                    <a:lumMod val="50000"/>
                  </a:schemeClr>
                </a:solidFill>
              </a:rPr>
              <a:t>Joost</a:t>
            </a:r>
            <a:r>
              <a:rPr lang="en-US" dirty="0">
                <a:solidFill>
                  <a:schemeClr val="bg1">
                    <a:lumMod val="50000"/>
                  </a:schemeClr>
                </a:solidFill>
              </a:rPr>
              <a:t> shows Thabo a special throw-in technique to use in the line-outs.  Thabo gets it right and he is very proud of himself when he is chosen for the national team.  His father is so excited about Thabo’s achievement that he buys him the most sought-after rugby ball on the market.  The younger brother, </a:t>
            </a:r>
            <a:r>
              <a:rPr lang="en-US" dirty="0" err="1">
                <a:solidFill>
                  <a:schemeClr val="bg1">
                    <a:lumMod val="50000"/>
                  </a:schemeClr>
                </a:solidFill>
              </a:rPr>
              <a:t>Vusi</a:t>
            </a:r>
            <a:r>
              <a:rPr lang="en-US" dirty="0">
                <a:solidFill>
                  <a:schemeClr val="bg1">
                    <a:lumMod val="50000"/>
                  </a:schemeClr>
                </a:solidFill>
              </a:rPr>
              <a:t>, is beside himself with excitement and pride regarding his elder brother’s achievement.  He wishes he was old enough to play rugby so that he can also get a rugby ball like Thabo.  One day </a:t>
            </a:r>
            <a:r>
              <a:rPr lang="en-US" dirty="0" err="1">
                <a:solidFill>
                  <a:schemeClr val="bg1">
                    <a:lumMod val="50000"/>
                  </a:schemeClr>
                </a:solidFill>
              </a:rPr>
              <a:t>Mr</a:t>
            </a:r>
            <a:r>
              <a:rPr lang="en-US" dirty="0">
                <a:solidFill>
                  <a:schemeClr val="bg1">
                    <a:lumMod val="50000"/>
                  </a:schemeClr>
                </a:solidFill>
              </a:rPr>
              <a:t> </a:t>
            </a:r>
            <a:r>
              <a:rPr lang="en-US" dirty="0" err="1">
                <a:solidFill>
                  <a:schemeClr val="bg1">
                    <a:lumMod val="50000"/>
                  </a:schemeClr>
                </a:solidFill>
              </a:rPr>
              <a:t>Joost</a:t>
            </a:r>
            <a:r>
              <a:rPr lang="en-US" dirty="0">
                <a:solidFill>
                  <a:schemeClr val="bg1">
                    <a:lumMod val="50000"/>
                  </a:schemeClr>
                </a:solidFill>
              </a:rPr>
              <a:t> is late for practice session and some of the children start playing in his absence.  </a:t>
            </a:r>
            <a:r>
              <a:rPr lang="en-US" dirty="0" err="1">
                <a:solidFill>
                  <a:schemeClr val="bg1">
                    <a:lumMod val="50000"/>
                  </a:schemeClr>
                </a:solidFill>
              </a:rPr>
              <a:t>Vusi</a:t>
            </a:r>
            <a:r>
              <a:rPr lang="en-US" dirty="0">
                <a:solidFill>
                  <a:schemeClr val="bg1">
                    <a:lumMod val="50000"/>
                  </a:schemeClr>
                </a:solidFill>
              </a:rPr>
              <a:t> begs them to let him play too, and to everybody’s surprise, little </a:t>
            </a:r>
            <a:r>
              <a:rPr lang="en-US" dirty="0" err="1">
                <a:solidFill>
                  <a:schemeClr val="bg1">
                    <a:lumMod val="50000"/>
                  </a:schemeClr>
                </a:solidFill>
              </a:rPr>
              <a:t>Vusi</a:t>
            </a:r>
            <a:r>
              <a:rPr lang="en-US" dirty="0">
                <a:solidFill>
                  <a:schemeClr val="bg1">
                    <a:lumMod val="50000"/>
                  </a:schemeClr>
                </a:solidFill>
              </a:rPr>
              <a:t> flawlessly uses the special throw-in technique </a:t>
            </a:r>
            <a:r>
              <a:rPr lang="en-US" dirty="0" err="1">
                <a:solidFill>
                  <a:schemeClr val="bg1">
                    <a:lumMod val="50000"/>
                  </a:schemeClr>
                </a:solidFill>
              </a:rPr>
              <a:t>Mr</a:t>
            </a:r>
            <a:r>
              <a:rPr lang="en-US" dirty="0">
                <a:solidFill>
                  <a:schemeClr val="bg1">
                    <a:lumMod val="50000"/>
                  </a:schemeClr>
                </a:solidFill>
              </a:rPr>
              <a:t> </a:t>
            </a:r>
            <a:r>
              <a:rPr lang="en-US" dirty="0" err="1">
                <a:solidFill>
                  <a:schemeClr val="bg1">
                    <a:lumMod val="50000"/>
                  </a:schemeClr>
                </a:solidFill>
              </a:rPr>
              <a:t>Joot</a:t>
            </a:r>
            <a:r>
              <a:rPr lang="en-US" dirty="0">
                <a:solidFill>
                  <a:schemeClr val="bg1">
                    <a:lumMod val="50000"/>
                  </a:schemeClr>
                </a:solidFill>
              </a:rPr>
              <a:t> taught Thabo.  </a:t>
            </a:r>
            <a:r>
              <a:rPr lang="en-US" dirty="0" err="1">
                <a:solidFill>
                  <a:schemeClr val="bg1">
                    <a:lumMod val="50000"/>
                  </a:schemeClr>
                </a:solidFill>
              </a:rPr>
              <a:t>Vusi</a:t>
            </a:r>
            <a:r>
              <a:rPr lang="en-US" dirty="0">
                <a:solidFill>
                  <a:schemeClr val="bg1">
                    <a:lumMod val="50000"/>
                  </a:schemeClr>
                </a:solidFill>
              </a:rPr>
              <a:t> grins all over his face with pride</a:t>
            </a:r>
          </a:p>
          <a:p>
            <a:endParaRPr lang="en-US" dirty="0"/>
          </a:p>
          <a:p>
            <a:r>
              <a:rPr lang="en-US" sz="2000" dirty="0"/>
              <a:t>What kinds of learning, according to Bandura’s theory, are involved in the younger brother, Vusi’s learning process?</a:t>
            </a:r>
          </a:p>
          <a:p>
            <a:endParaRPr lang="en-US" sz="2000" dirty="0"/>
          </a:p>
          <a:p>
            <a:pPr marL="342900" indent="-342900">
              <a:buAutoNum type="arabicPeriod"/>
            </a:pPr>
            <a:r>
              <a:rPr lang="en-US" sz="2000" dirty="0"/>
              <a:t>Direct learning and self-regulation</a:t>
            </a:r>
          </a:p>
          <a:p>
            <a:pPr marL="342900" indent="-342900">
              <a:buAutoNum type="arabicPeriod"/>
            </a:pPr>
            <a:r>
              <a:rPr lang="en-US" sz="2000" dirty="0"/>
              <a:t>Observational learning and direct </a:t>
            </a:r>
            <a:r>
              <a:rPr lang="en-US" sz="2000" dirty="0" err="1"/>
              <a:t>learningl</a:t>
            </a:r>
            <a:endParaRPr lang="en-US" sz="2000" dirty="0"/>
          </a:p>
          <a:p>
            <a:pPr marL="342900" indent="-342900">
              <a:buAutoNum type="arabicPeriod"/>
            </a:pPr>
            <a:r>
              <a:rPr lang="en-US" sz="2000" dirty="0"/>
              <a:t>Observational learning and self-regulation</a:t>
            </a:r>
          </a:p>
          <a:p>
            <a:pPr marL="342900" indent="-342900">
              <a:buAutoNum type="arabicPeriod"/>
            </a:pPr>
            <a:r>
              <a:rPr lang="en-US" sz="2000" dirty="0"/>
              <a:t>Observational learning, direct learning and self-regulation</a:t>
            </a:r>
          </a:p>
        </p:txBody>
      </p:sp>
      <p:sp>
        <p:nvSpPr>
          <p:cNvPr id="5" name="TextBox 4"/>
          <p:cNvSpPr txBox="1"/>
          <p:nvPr/>
        </p:nvSpPr>
        <p:spPr>
          <a:xfrm>
            <a:off x="9997440" y="5130787"/>
            <a:ext cx="1767840" cy="400110"/>
          </a:xfrm>
          <a:prstGeom prst="rect">
            <a:avLst/>
          </a:prstGeom>
          <a:noFill/>
        </p:spPr>
        <p:txBody>
          <a:bodyPr wrap="square" rtlCol="0">
            <a:spAutoFit/>
          </a:bodyPr>
          <a:lstStyle/>
          <a:p>
            <a:r>
              <a:rPr lang="en-US" sz="2000" dirty="0"/>
              <a:t>Answer:   ?</a:t>
            </a:r>
          </a:p>
        </p:txBody>
      </p:sp>
    </p:spTree>
    <p:extLst>
      <p:ext uri="{BB962C8B-B14F-4D97-AF65-F5344CB8AC3E}">
        <p14:creationId xmlns:p14="http://schemas.microsoft.com/office/powerpoint/2010/main" val="192120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1000"/>
                                        <p:tgtEl>
                                          <p:spTgt spid="4">
                                            <p:txEl>
                                              <p:pRg st="4" end="4"/>
                                            </p:txEl>
                                          </p:spTgt>
                                        </p:tgtEl>
                                      </p:cBhvr>
                                    </p:animEffect>
                                    <p:anim calcmode="lin" valueType="num">
                                      <p:cBhvr>
                                        <p:cTn id="1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1000"/>
                                        <p:tgtEl>
                                          <p:spTgt spid="4">
                                            <p:txEl>
                                              <p:pRg st="5" end="5"/>
                                            </p:txEl>
                                          </p:spTgt>
                                        </p:tgtEl>
                                      </p:cBhvr>
                                    </p:animEffect>
                                    <p:anim calcmode="lin" valueType="num">
                                      <p:cBhvr>
                                        <p:cTn id="2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1000"/>
                                        <p:tgtEl>
                                          <p:spTgt spid="4">
                                            <p:txEl>
                                              <p:pRg st="6" end="6"/>
                                            </p:txEl>
                                          </p:spTgt>
                                        </p:tgtEl>
                                      </p:cBhvr>
                                    </p:animEffect>
                                    <p:anim calcmode="lin" valueType="num">
                                      <p:cBhvr>
                                        <p:cTn id="2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6" end="6"/>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fade">
                                      <p:cBhvr>
                                        <p:cTn id="32" dur="1000"/>
                                        <p:tgtEl>
                                          <p:spTgt spid="4">
                                            <p:txEl>
                                              <p:pRg st="7" end="7"/>
                                            </p:txEl>
                                          </p:spTgt>
                                        </p:tgtEl>
                                      </p:cBhvr>
                                    </p:animEffect>
                                    <p:anim calcmode="lin" valueType="num">
                                      <p:cBhvr>
                                        <p:cTn id="3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72840" y="731520"/>
            <a:ext cx="7040880" cy="5016758"/>
          </a:xfrm>
          <a:prstGeom prst="rect">
            <a:avLst/>
          </a:prstGeom>
          <a:noFill/>
        </p:spPr>
        <p:txBody>
          <a:bodyPr wrap="square" rtlCol="0">
            <a:spAutoFit/>
          </a:bodyPr>
          <a:lstStyle/>
          <a:p>
            <a:r>
              <a:rPr lang="en-US" sz="2000" dirty="0"/>
              <a:t>What kinds of reinforcement are clearly involved in the learning process of Thabo, the elder brother?</a:t>
            </a:r>
          </a:p>
          <a:p>
            <a:endParaRPr lang="en-US" sz="2000" dirty="0"/>
          </a:p>
          <a:p>
            <a:endParaRPr lang="en-US" sz="2000" dirty="0"/>
          </a:p>
          <a:p>
            <a:endParaRPr lang="en-US" sz="2000" dirty="0"/>
          </a:p>
          <a:p>
            <a:pPr marL="342900" indent="-342900">
              <a:buAutoNum type="alphaLcParenR"/>
            </a:pPr>
            <a:r>
              <a:rPr lang="en-US" sz="2000" dirty="0"/>
              <a:t>Direct reinforcement</a:t>
            </a:r>
          </a:p>
          <a:p>
            <a:pPr marL="342900" indent="-342900">
              <a:buAutoNum type="alphaLcParenR"/>
            </a:pPr>
            <a:r>
              <a:rPr lang="en-US" sz="2000" dirty="0"/>
              <a:t>Vicarious reinforcement</a:t>
            </a:r>
          </a:p>
          <a:p>
            <a:pPr marL="342900" indent="-342900">
              <a:buAutoNum type="alphaLcParenR"/>
            </a:pPr>
            <a:r>
              <a:rPr lang="en-US" sz="2000" dirty="0"/>
              <a:t>Internal self-reinforcement</a:t>
            </a:r>
          </a:p>
          <a:p>
            <a:pPr marL="342900" indent="-342900">
              <a:buAutoNum type="alphaLcParenR"/>
            </a:pPr>
            <a:r>
              <a:rPr lang="en-US" sz="2000" dirty="0"/>
              <a:t>External self-reinforcement</a:t>
            </a:r>
          </a:p>
          <a:p>
            <a:endParaRPr lang="en-US" sz="2000" dirty="0"/>
          </a:p>
          <a:p>
            <a:r>
              <a:rPr lang="en-US" sz="2000" dirty="0"/>
              <a:t>The correct answer is</a:t>
            </a:r>
          </a:p>
          <a:p>
            <a:endParaRPr lang="en-US" sz="2000" dirty="0"/>
          </a:p>
          <a:p>
            <a:pPr marL="342900" indent="-342900">
              <a:buAutoNum type="arabicPeriod"/>
            </a:pPr>
            <a:r>
              <a:rPr lang="en-US" sz="2000" dirty="0"/>
              <a:t>A and C</a:t>
            </a:r>
          </a:p>
          <a:p>
            <a:pPr marL="342900" indent="-342900">
              <a:buAutoNum type="arabicPeriod"/>
            </a:pPr>
            <a:r>
              <a:rPr lang="en-US" sz="2000" dirty="0"/>
              <a:t>B and D</a:t>
            </a:r>
          </a:p>
          <a:p>
            <a:pPr marL="342900" indent="-342900">
              <a:buAutoNum type="arabicPeriod"/>
            </a:pPr>
            <a:r>
              <a:rPr lang="en-US" sz="2000" dirty="0"/>
              <a:t>A, C and D</a:t>
            </a:r>
          </a:p>
          <a:p>
            <a:pPr marL="342900" indent="-342900">
              <a:buAutoNum type="arabicPeriod"/>
            </a:pPr>
            <a:r>
              <a:rPr lang="en-US" sz="2000" dirty="0"/>
              <a:t>All of the above</a:t>
            </a:r>
          </a:p>
        </p:txBody>
      </p:sp>
      <p:sp>
        <p:nvSpPr>
          <p:cNvPr id="3" name="TextBox 2"/>
          <p:cNvSpPr txBox="1"/>
          <p:nvPr/>
        </p:nvSpPr>
        <p:spPr>
          <a:xfrm>
            <a:off x="9265920" y="5900678"/>
            <a:ext cx="1706880" cy="369332"/>
          </a:xfrm>
          <a:prstGeom prst="rect">
            <a:avLst/>
          </a:prstGeom>
          <a:noFill/>
        </p:spPr>
        <p:txBody>
          <a:bodyPr wrap="square" rtlCol="0">
            <a:spAutoFit/>
          </a:bodyPr>
          <a:lstStyle/>
          <a:p>
            <a:r>
              <a:rPr lang="en-US" dirty="0"/>
              <a:t>Answer:  1</a:t>
            </a:r>
          </a:p>
        </p:txBody>
      </p:sp>
    </p:spTree>
    <p:extLst>
      <p:ext uri="{BB962C8B-B14F-4D97-AF65-F5344CB8AC3E}">
        <p14:creationId xmlns:p14="http://schemas.microsoft.com/office/powerpoint/2010/main" val="1431557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88080" y="1173480"/>
            <a:ext cx="7239000" cy="2862322"/>
          </a:xfrm>
          <a:prstGeom prst="rect">
            <a:avLst/>
          </a:prstGeom>
          <a:noFill/>
        </p:spPr>
        <p:txBody>
          <a:bodyPr wrap="square" rtlCol="0">
            <a:spAutoFit/>
          </a:bodyPr>
          <a:lstStyle/>
          <a:p>
            <a:r>
              <a:rPr lang="en-US" sz="2000" dirty="0"/>
              <a:t>The new rugby ball serves as a …….. In the learning process of </a:t>
            </a:r>
            <a:r>
              <a:rPr lang="en-US" sz="2000" dirty="0" err="1"/>
              <a:t>Vusi</a:t>
            </a:r>
            <a:r>
              <a:rPr lang="en-US" sz="2000" dirty="0"/>
              <a:t>, the younger brother</a:t>
            </a:r>
          </a:p>
          <a:p>
            <a:endParaRPr lang="en-US" sz="2000" dirty="0"/>
          </a:p>
          <a:p>
            <a:endParaRPr lang="en-US" sz="2000" dirty="0"/>
          </a:p>
          <a:p>
            <a:endParaRPr lang="en-US" sz="2000" dirty="0"/>
          </a:p>
          <a:p>
            <a:pPr marL="342900" indent="-342900">
              <a:buAutoNum type="arabicPeriod"/>
            </a:pPr>
            <a:r>
              <a:rPr lang="en-US" sz="2000" dirty="0"/>
              <a:t>Direct reinforcer</a:t>
            </a:r>
          </a:p>
          <a:p>
            <a:pPr marL="342900" indent="-342900">
              <a:buAutoNum type="arabicPeriod"/>
            </a:pPr>
            <a:r>
              <a:rPr lang="en-US" sz="2000" dirty="0"/>
              <a:t>Vicarious reinforcer</a:t>
            </a:r>
          </a:p>
          <a:p>
            <a:pPr marL="342900" indent="-342900">
              <a:buAutoNum type="arabicPeriod"/>
            </a:pPr>
            <a:r>
              <a:rPr lang="en-US" sz="2000" dirty="0"/>
              <a:t>Internal self-reinforcer</a:t>
            </a:r>
          </a:p>
          <a:p>
            <a:pPr marL="342900" indent="-342900">
              <a:buAutoNum type="arabicPeriod"/>
            </a:pPr>
            <a:r>
              <a:rPr lang="en-US" sz="2000" dirty="0"/>
              <a:t>External self-reinforcer</a:t>
            </a:r>
          </a:p>
        </p:txBody>
      </p:sp>
      <p:sp>
        <p:nvSpPr>
          <p:cNvPr id="3" name="TextBox 2"/>
          <p:cNvSpPr txBox="1"/>
          <p:nvPr/>
        </p:nvSpPr>
        <p:spPr>
          <a:xfrm>
            <a:off x="8122920" y="5547360"/>
            <a:ext cx="2560320" cy="400110"/>
          </a:xfrm>
          <a:prstGeom prst="rect">
            <a:avLst/>
          </a:prstGeom>
          <a:noFill/>
        </p:spPr>
        <p:txBody>
          <a:bodyPr wrap="square" rtlCol="0">
            <a:spAutoFit/>
          </a:bodyPr>
          <a:lstStyle/>
          <a:p>
            <a:r>
              <a:rPr lang="en-US" sz="2000" dirty="0"/>
              <a:t>Answer:  2  </a:t>
            </a:r>
          </a:p>
        </p:txBody>
      </p:sp>
    </p:spTree>
    <p:extLst>
      <p:ext uri="{BB962C8B-B14F-4D97-AF65-F5344CB8AC3E}">
        <p14:creationId xmlns:p14="http://schemas.microsoft.com/office/powerpoint/2010/main" val="2323914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25240" y="1325880"/>
            <a:ext cx="7101840" cy="3170099"/>
          </a:xfrm>
          <a:prstGeom prst="rect">
            <a:avLst/>
          </a:prstGeom>
          <a:noFill/>
        </p:spPr>
        <p:txBody>
          <a:bodyPr wrap="square" rtlCol="0">
            <a:spAutoFit/>
          </a:bodyPr>
          <a:lstStyle/>
          <a:p>
            <a:r>
              <a:rPr lang="en-US" sz="2000" dirty="0"/>
              <a:t>The fact that </a:t>
            </a:r>
            <a:r>
              <a:rPr lang="en-US" sz="2000" dirty="0" err="1"/>
              <a:t>Vusi</a:t>
            </a:r>
            <a:r>
              <a:rPr lang="en-US" sz="2000" dirty="0"/>
              <a:t>, the younger brother, throws the ball in perfectly in the line-out, like his brother who learnt to throw the ball in straight after </a:t>
            </a:r>
            <a:r>
              <a:rPr lang="en-US" sz="2000" dirty="0" err="1"/>
              <a:t>Mr</a:t>
            </a:r>
            <a:r>
              <a:rPr lang="en-US" sz="2000" dirty="0"/>
              <a:t> </a:t>
            </a:r>
            <a:r>
              <a:rPr lang="en-US" sz="2000" dirty="0" err="1"/>
              <a:t>Joost</a:t>
            </a:r>
            <a:r>
              <a:rPr lang="en-US" sz="2000" dirty="0"/>
              <a:t> showed him a special throw-in technique.  This indicates that …… took place in the case of </a:t>
            </a:r>
            <a:r>
              <a:rPr lang="en-US" sz="2000" dirty="0" err="1"/>
              <a:t>Vusi</a:t>
            </a:r>
            <a:endParaRPr lang="en-US" sz="2000" dirty="0"/>
          </a:p>
          <a:p>
            <a:endParaRPr lang="en-US" sz="2000" dirty="0"/>
          </a:p>
          <a:p>
            <a:endParaRPr lang="en-US" sz="2000" dirty="0"/>
          </a:p>
          <a:p>
            <a:pPr marL="342900" indent="-342900">
              <a:buAutoNum type="arabicPeriod"/>
            </a:pPr>
            <a:r>
              <a:rPr lang="en-US" sz="2000" dirty="0"/>
              <a:t>Imitation</a:t>
            </a:r>
          </a:p>
          <a:p>
            <a:pPr marL="342900" indent="-342900">
              <a:buAutoNum type="arabicPeriod"/>
            </a:pPr>
            <a:r>
              <a:rPr lang="en-US" sz="2000" dirty="0"/>
              <a:t>Counter-imitation</a:t>
            </a:r>
          </a:p>
          <a:p>
            <a:pPr marL="342900" indent="-342900">
              <a:buAutoNum type="arabicPeriod"/>
            </a:pPr>
            <a:r>
              <a:rPr lang="en-US" sz="2000" dirty="0"/>
              <a:t>Self-regulation</a:t>
            </a:r>
          </a:p>
          <a:p>
            <a:pPr marL="342900" indent="-342900">
              <a:buAutoNum type="arabicPeriod"/>
            </a:pPr>
            <a:r>
              <a:rPr lang="en-US" sz="2000" dirty="0"/>
              <a:t>Negative reinforcement</a:t>
            </a:r>
          </a:p>
        </p:txBody>
      </p:sp>
      <p:sp>
        <p:nvSpPr>
          <p:cNvPr id="3" name="TextBox 2"/>
          <p:cNvSpPr txBox="1"/>
          <p:nvPr/>
        </p:nvSpPr>
        <p:spPr>
          <a:xfrm>
            <a:off x="9403080" y="5821680"/>
            <a:ext cx="1524000" cy="381000"/>
          </a:xfrm>
          <a:prstGeom prst="rect">
            <a:avLst/>
          </a:prstGeom>
          <a:noFill/>
        </p:spPr>
        <p:txBody>
          <a:bodyPr wrap="square" rtlCol="0">
            <a:spAutoFit/>
          </a:bodyPr>
          <a:lstStyle/>
          <a:p>
            <a:r>
              <a:rPr lang="en-US" dirty="0"/>
              <a:t>Answer:  1</a:t>
            </a:r>
          </a:p>
        </p:txBody>
      </p:sp>
    </p:spTree>
    <p:extLst>
      <p:ext uri="{BB962C8B-B14F-4D97-AF65-F5344CB8AC3E}">
        <p14:creationId xmlns:p14="http://schemas.microsoft.com/office/powerpoint/2010/main" val="2078466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66160" y="1432560"/>
            <a:ext cx="7147560" cy="3170099"/>
          </a:xfrm>
          <a:prstGeom prst="rect">
            <a:avLst/>
          </a:prstGeom>
          <a:noFill/>
        </p:spPr>
        <p:txBody>
          <a:bodyPr wrap="square" rtlCol="0">
            <a:spAutoFit/>
          </a:bodyPr>
          <a:lstStyle/>
          <a:p>
            <a:r>
              <a:rPr lang="en-US" sz="2000" dirty="0"/>
              <a:t>The fact that </a:t>
            </a:r>
            <a:r>
              <a:rPr lang="en-US" sz="2000" dirty="0" err="1"/>
              <a:t>Mr</a:t>
            </a:r>
            <a:r>
              <a:rPr lang="en-US" sz="2000" dirty="0"/>
              <a:t> </a:t>
            </a:r>
            <a:r>
              <a:rPr lang="en-US" sz="2000" dirty="0" err="1"/>
              <a:t>Joost</a:t>
            </a:r>
            <a:r>
              <a:rPr lang="en-US" sz="2000" dirty="0"/>
              <a:t> cautioned Thabo for throwing the ball in skew in the line-outs serves as (a) ….. for Thabo, but as (b)….. for </a:t>
            </a:r>
            <a:r>
              <a:rPr lang="en-US" sz="2000" dirty="0" err="1"/>
              <a:t>Vusi</a:t>
            </a:r>
            <a:endParaRPr lang="en-US" sz="2000" dirty="0"/>
          </a:p>
          <a:p>
            <a:endParaRPr lang="en-US" sz="2000" dirty="0"/>
          </a:p>
          <a:p>
            <a:endParaRPr lang="en-US" sz="2000" dirty="0"/>
          </a:p>
          <a:p>
            <a:pPr marL="457200" indent="-457200">
              <a:buAutoNum type="arabicPeriod"/>
            </a:pPr>
            <a:r>
              <a:rPr lang="en-US" sz="2000" dirty="0"/>
              <a:t>a)	direct punishment		b)	vicarious punishment</a:t>
            </a:r>
          </a:p>
          <a:p>
            <a:pPr marL="457200" indent="-457200">
              <a:buAutoNum type="arabicPeriod"/>
            </a:pPr>
            <a:r>
              <a:rPr lang="en-US" sz="2000" dirty="0"/>
              <a:t>a)	negative reinforcement	b)	direct punishment</a:t>
            </a:r>
          </a:p>
          <a:p>
            <a:pPr marL="457200" indent="-457200">
              <a:buAutoNum type="arabicPeriod"/>
            </a:pPr>
            <a:r>
              <a:rPr lang="en-US" sz="2000" dirty="0"/>
              <a:t>a)	vicarious punishment		b)	direct punishment</a:t>
            </a:r>
          </a:p>
          <a:p>
            <a:pPr marL="457200" indent="-457200">
              <a:buAutoNum type="arabicPeriod"/>
            </a:pPr>
            <a:r>
              <a:rPr lang="en-US" sz="2000" dirty="0"/>
              <a:t>a)	direct punishment		b)	external self-punishment</a:t>
            </a:r>
          </a:p>
          <a:p>
            <a:pPr marL="457200" indent="-457200">
              <a:buAutoNum type="arabicPeriod"/>
            </a:pPr>
            <a:endParaRPr lang="en-US" sz="2000" dirty="0"/>
          </a:p>
        </p:txBody>
      </p:sp>
      <p:sp>
        <p:nvSpPr>
          <p:cNvPr id="3" name="TextBox 2"/>
          <p:cNvSpPr txBox="1"/>
          <p:nvPr/>
        </p:nvSpPr>
        <p:spPr>
          <a:xfrm>
            <a:off x="9006840" y="5181600"/>
            <a:ext cx="1920240" cy="400110"/>
          </a:xfrm>
          <a:prstGeom prst="rect">
            <a:avLst/>
          </a:prstGeom>
          <a:noFill/>
        </p:spPr>
        <p:txBody>
          <a:bodyPr wrap="square" rtlCol="0">
            <a:spAutoFit/>
          </a:bodyPr>
          <a:lstStyle/>
          <a:p>
            <a:r>
              <a:rPr lang="en-US" sz="2000" dirty="0"/>
              <a:t>Answer:  1</a:t>
            </a:r>
          </a:p>
        </p:txBody>
      </p:sp>
    </p:spTree>
    <p:extLst>
      <p:ext uri="{BB962C8B-B14F-4D97-AF65-F5344CB8AC3E}">
        <p14:creationId xmlns:p14="http://schemas.microsoft.com/office/powerpoint/2010/main" val="2859141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64280" y="960120"/>
            <a:ext cx="6644640" cy="4708981"/>
          </a:xfrm>
          <a:prstGeom prst="rect">
            <a:avLst/>
          </a:prstGeom>
          <a:noFill/>
        </p:spPr>
        <p:txBody>
          <a:bodyPr wrap="square" rtlCol="0">
            <a:spAutoFit/>
          </a:bodyPr>
          <a:lstStyle/>
          <a:p>
            <a:r>
              <a:rPr lang="en-US" sz="2000" dirty="0"/>
              <a:t>It is </a:t>
            </a:r>
            <a:r>
              <a:rPr lang="en-US" sz="2000" dirty="0" err="1"/>
              <a:t>Tsepo’s</a:t>
            </a:r>
            <a:r>
              <a:rPr lang="en-US" sz="2000" dirty="0"/>
              <a:t> belief that he has failed his Personality Theories examination because the lecturers are prejudiced towards him. Pule on the other hand, has also failed the examination, but he feels that he did not spend enough time preparing for the examination and that his answers were too vague and not specific enough</a:t>
            </a:r>
          </a:p>
          <a:p>
            <a:endParaRPr lang="en-US" sz="2000" dirty="0"/>
          </a:p>
          <a:p>
            <a:r>
              <a:rPr lang="en-US" sz="2000" dirty="0" err="1"/>
              <a:t>Tshepo</a:t>
            </a:r>
            <a:r>
              <a:rPr lang="en-US" sz="2000" dirty="0"/>
              <a:t> has an (a)….. Locus of control, whereas Pule has an (b)….. Locus of control</a:t>
            </a:r>
          </a:p>
          <a:p>
            <a:endParaRPr lang="en-US" sz="2000" dirty="0"/>
          </a:p>
          <a:p>
            <a:endParaRPr lang="en-US" sz="2000" dirty="0"/>
          </a:p>
          <a:p>
            <a:pPr marL="457200" indent="-457200">
              <a:buAutoNum type="arabicPeriod"/>
            </a:pPr>
            <a:r>
              <a:rPr lang="en-US" sz="2000" dirty="0"/>
              <a:t>(a)	external				(b)	internal</a:t>
            </a:r>
          </a:p>
          <a:p>
            <a:pPr marL="457200" indent="-457200">
              <a:buAutoNum type="arabicPeriod"/>
            </a:pPr>
            <a:r>
              <a:rPr lang="en-US" sz="2000" dirty="0"/>
              <a:t>(a)	internal				(b)	external</a:t>
            </a:r>
          </a:p>
          <a:p>
            <a:pPr marL="457200" indent="-457200">
              <a:buAutoNum type="arabicPeriod"/>
            </a:pPr>
            <a:r>
              <a:rPr lang="en-US" sz="2000" dirty="0"/>
              <a:t>(a)	internal and external	(b)	internal</a:t>
            </a:r>
          </a:p>
          <a:p>
            <a:pPr marL="457200" indent="-457200">
              <a:buAutoNum type="arabicPeriod"/>
            </a:pPr>
            <a:r>
              <a:rPr lang="en-US" sz="2000" dirty="0"/>
              <a:t>(a)	external				(b) 	internal and external</a:t>
            </a:r>
          </a:p>
        </p:txBody>
      </p:sp>
      <p:sp>
        <p:nvSpPr>
          <p:cNvPr id="3" name="TextBox 2"/>
          <p:cNvSpPr txBox="1"/>
          <p:nvPr/>
        </p:nvSpPr>
        <p:spPr>
          <a:xfrm>
            <a:off x="9685020" y="6004560"/>
            <a:ext cx="1447800" cy="369332"/>
          </a:xfrm>
          <a:prstGeom prst="rect">
            <a:avLst/>
          </a:prstGeom>
          <a:noFill/>
        </p:spPr>
        <p:txBody>
          <a:bodyPr wrap="square" rtlCol="0">
            <a:spAutoFit/>
          </a:bodyPr>
          <a:lstStyle/>
          <a:p>
            <a:r>
              <a:rPr lang="en-US" dirty="0"/>
              <a:t>Answer:  4</a:t>
            </a:r>
          </a:p>
        </p:txBody>
      </p:sp>
    </p:spTree>
    <p:extLst>
      <p:ext uri="{BB962C8B-B14F-4D97-AF65-F5344CB8AC3E}">
        <p14:creationId xmlns:p14="http://schemas.microsoft.com/office/powerpoint/2010/main" val="3303818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70960" y="429220"/>
            <a:ext cx="6431280" cy="2893100"/>
          </a:xfrm>
          <a:prstGeom prst="rect">
            <a:avLst/>
          </a:prstGeom>
          <a:noFill/>
        </p:spPr>
        <p:txBody>
          <a:bodyPr wrap="square" rtlCol="0">
            <a:spAutoFit/>
          </a:bodyPr>
          <a:lstStyle/>
          <a:p>
            <a:r>
              <a:rPr lang="en-US" dirty="0"/>
              <a:t>According to the social cognitive learning theory, a person who functions optimally is someone who </a:t>
            </a:r>
          </a:p>
          <a:p>
            <a:endParaRPr lang="en-US" dirty="0"/>
          </a:p>
          <a:p>
            <a:pPr marL="457200" indent="-457200">
              <a:buAutoNum type="arabicPeriod"/>
            </a:pPr>
            <a:r>
              <a:rPr lang="en-US" dirty="0"/>
              <a:t>Has an external locus of control</a:t>
            </a:r>
          </a:p>
          <a:p>
            <a:pPr marL="457200" indent="-457200">
              <a:buAutoNum type="arabicPeriod"/>
            </a:pPr>
            <a:r>
              <a:rPr lang="en-US" dirty="0"/>
              <a:t>Takes risks</a:t>
            </a:r>
          </a:p>
          <a:p>
            <a:pPr marL="457200" indent="-457200">
              <a:buAutoNum type="arabicPeriod"/>
            </a:pPr>
            <a:r>
              <a:rPr lang="en-US" dirty="0"/>
              <a:t>Has a realistic self-efficacy perception</a:t>
            </a:r>
          </a:p>
          <a:p>
            <a:pPr marL="457200" indent="-457200">
              <a:buAutoNum type="arabicPeriod"/>
            </a:pPr>
            <a:r>
              <a:rPr lang="en-US" dirty="0"/>
              <a:t>Has freedom of choice</a:t>
            </a:r>
          </a:p>
          <a:p>
            <a:endParaRPr lang="en-US" dirty="0"/>
          </a:p>
          <a:p>
            <a:r>
              <a:rPr lang="en-US" dirty="0"/>
              <a:t>				OR</a:t>
            </a:r>
          </a:p>
          <a:p>
            <a:endParaRPr lang="en-US" sz="2000" dirty="0"/>
          </a:p>
        </p:txBody>
      </p:sp>
      <p:sp>
        <p:nvSpPr>
          <p:cNvPr id="3" name="TextBox 2"/>
          <p:cNvSpPr txBox="1"/>
          <p:nvPr/>
        </p:nvSpPr>
        <p:spPr>
          <a:xfrm>
            <a:off x="9601200" y="2395299"/>
            <a:ext cx="2392680" cy="369332"/>
          </a:xfrm>
          <a:prstGeom prst="rect">
            <a:avLst/>
          </a:prstGeom>
          <a:noFill/>
        </p:spPr>
        <p:txBody>
          <a:bodyPr wrap="square" rtlCol="0">
            <a:spAutoFit/>
          </a:bodyPr>
          <a:lstStyle/>
          <a:p>
            <a:r>
              <a:rPr lang="en-US" dirty="0"/>
              <a:t>Answer:  3</a:t>
            </a:r>
          </a:p>
        </p:txBody>
      </p:sp>
      <p:sp>
        <p:nvSpPr>
          <p:cNvPr id="4" name="TextBox 3"/>
          <p:cNvSpPr txBox="1"/>
          <p:nvPr/>
        </p:nvSpPr>
        <p:spPr>
          <a:xfrm>
            <a:off x="3870960" y="3017520"/>
            <a:ext cx="5120640" cy="3693319"/>
          </a:xfrm>
          <a:prstGeom prst="rect">
            <a:avLst/>
          </a:prstGeom>
          <a:noFill/>
        </p:spPr>
        <p:txBody>
          <a:bodyPr wrap="square" rtlCol="0">
            <a:spAutoFit/>
          </a:bodyPr>
          <a:lstStyle/>
          <a:p>
            <a:pPr marL="457200" indent="-457200">
              <a:buAutoNum type="alphaLcParenBoth"/>
            </a:pPr>
            <a:r>
              <a:rPr lang="en-US" dirty="0"/>
              <a:t>Has a realistic self-efficacy perception</a:t>
            </a:r>
          </a:p>
          <a:p>
            <a:pPr marL="457200" indent="-457200">
              <a:buAutoNum type="alphaLcParenBoth"/>
            </a:pPr>
            <a:r>
              <a:rPr lang="en-US" dirty="0"/>
              <a:t>Succeeds in producing behavior which meets his or her own standards</a:t>
            </a:r>
          </a:p>
          <a:p>
            <a:pPr marL="457200" indent="-457200">
              <a:buAutoNum type="alphaLcParenBoth"/>
            </a:pPr>
            <a:r>
              <a:rPr lang="en-US" dirty="0"/>
              <a:t>Has an external locus of control</a:t>
            </a:r>
          </a:p>
          <a:p>
            <a:pPr marL="457200" indent="-457200">
              <a:buAutoNum type="alphaLcParenBoth"/>
            </a:pPr>
            <a:r>
              <a:rPr lang="en-US" dirty="0"/>
              <a:t>Takes the cultural and social context into account</a:t>
            </a:r>
          </a:p>
          <a:p>
            <a:endParaRPr lang="en-US" dirty="0"/>
          </a:p>
          <a:p>
            <a:r>
              <a:rPr lang="en-US" dirty="0"/>
              <a:t>The correct answer is</a:t>
            </a:r>
          </a:p>
          <a:p>
            <a:endParaRPr lang="en-US" dirty="0"/>
          </a:p>
          <a:p>
            <a:pPr marL="457200" indent="-457200">
              <a:buAutoNum type="arabicPeriod"/>
            </a:pPr>
            <a:r>
              <a:rPr lang="en-US" dirty="0"/>
              <a:t>A, B and D</a:t>
            </a:r>
          </a:p>
          <a:p>
            <a:pPr marL="457200" indent="-457200">
              <a:buAutoNum type="arabicPeriod"/>
            </a:pPr>
            <a:r>
              <a:rPr lang="en-US" dirty="0"/>
              <a:t>A, B and C</a:t>
            </a:r>
          </a:p>
          <a:p>
            <a:pPr marL="457200" indent="-457200">
              <a:buAutoNum type="arabicPeriod"/>
            </a:pPr>
            <a:r>
              <a:rPr lang="en-US" dirty="0"/>
              <a:t>C and D</a:t>
            </a:r>
          </a:p>
          <a:p>
            <a:pPr marL="457200" indent="-457200">
              <a:buAutoNum type="arabicPeriod"/>
            </a:pPr>
            <a:r>
              <a:rPr lang="en-US" dirty="0"/>
              <a:t>All of the above</a:t>
            </a:r>
          </a:p>
        </p:txBody>
      </p:sp>
      <p:sp>
        <p:nvSpPr>
          <p:cNvPr id="6" name="TextBox 5"/>
          <p:cNvSpPr txBox="1"/>
          <p:nvPr/>
        </p:nvSpPr>
        <p:spPr>
          <a:xfrm>
            <a:off x="9395460" y="6341507"/>
            <a:ext cx="1341120" cy="369332"/>
          </a:xfrm>
          <a:prstGeom prst="rect">
            <a:avLst/>
          </a:prstGeom>
          <a:noFill/>
        </p:spPr>
        <p:txBody>
          <a:bodyPr wrap="square" rtlCol="0">
            <a:spAutoFit/>
          </a:bodyPr>
          <a:lstStyle/>
          <a:p>
            <a:r>
              <a:rPr lang="en-US" dirty="0"/>
              <a:t>Answer:  1</a:t>
            </a:r>
          </a:p>
        </p:txBody>
      </p:sp>
    </p:spTree>
    <p:extLst>
      <p:ext uri="{BB962C8B-B14F-4D97-AF65-F5344CB8AC3E}">
        <p14:creationId xmlns:p14="http://schemas.microsoft.com/office/powerpoint/2010/main" val="1269325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0" y="1021080"/>
            <a:ext cx="5974080" cy="3785652"/>
          </a:xfrm>
          <a:prstGeom prst="rect">
            <a:avLst/>
          </a:prstGeom>
          <a:noFill/>
        </p:spPr>
        <p:txBody>
          <a:bodyPr wrap="square" rtlCol="0">
            <a:spAutoFit/>
          </a:bodyPr>
          <a:lstStyle/>
          <a:p>
            <a:r>
              <a:rPr lang="en-US" sz="2000" dirty="0"/>
              <a:t>Social cognitive learning theorists maintain that</a:t>
            </a:r>
          </a:p>
          <a:p>
            <a:endParaRPr lang="en-US" sz="2000" dirty="0"/>
          </a:p>
          <a:p>
            <a:endParaRPr lang="en-US" sz="2000" dirty="0"/>
          </a:p>
          <a:p>
            <a:endParaRPr lang="en-US" sz="2000" dirty="0"/>
          </a:p>
          <a:p>
            <a:pPr marL="457200" indent="-457200">
              <a:buAutoNum type="arabicPeriod"/>
            </a:pPr>
            <a:r>
              <a:rPr lang="en-US" sz="2000" dirty="0" err="1"/>
              <a:t>Behaviour</a:t>
            </a:r>
            <a:r>
              <a:rPr lang="en-US" sz="2000" dirty="0"/>
              <a:t> is learnt in a passive way on the basis of inputs from the environment</a:t>
            </a:r>
          </a:p>
          <a:p>
            <a:pPr marL="457200" indent="-457200">
              <a:buAutoNum type="arabicPeriod"/>
            </a:pPr>
            <a:r>
              <a:rPr lang="en-US" sz="2000" dirty="0" err="1"/>
              <a:t>Behaviour</a:t>
            </a:r>
            <a:r>
              <a:rPr lang="en-US" sz="2000" dirty="0"/>
              <a:t> is learnt automatically and consistently when someone observes a model’s behavior</a:t>
            </a:r>
          </a:p>
          <a:p>
            <a:pPr marL="457200" indent="-457200">
              <a:buAutoNum type="arabicPeriod"/>
            </a:pPr>
            <a:r>
              <a:rPr lang="en-US" sz="2000" dirty="0"/>
              <a:t>Individuals are active participants who can influence their own learning processes in a number of ways</a:t>
            </a:r>
          </a:p>
          <a:p>
            <a:pPr marL="457200" indent="-457200">
              <a:buAutoNum type="arabicPeriod"/>
            </a:pPr>
            <a:r>
              <a:rPr lang="en-US" sz="2000" dirty="0"/>
              <a:t>Conditioning is the most effective form of leaning</a:t>
            </a:r>
          </a:p>
        </p:txBody>
      </p:sp>
      <p:sp>
        <p:nvSpPr>
          <p:cNvPr id="4" name="TextBox 3"/>
          <p:cNvSpPr txBox="1"/>
          <p:nvPr/>
        </p:nvSpPr>
        <p:spPr>
          <a:xfrm>
            <a:off x="8351520" y="5318760"/>
            <a:ext cx="1889760" cy="400110"/>
          </a:xfrm>
          <a:prstGeom prst="rect">
            <a:avLst/>
          </a:prstGeom>
          <a:noFill/>
        </p:spPr>
        <p:txBody>
          <a:bodyPr wrap="square" rtlCol="0">
            <a:spAutoFit/>
          </a:bodyPr>
          <a:lstStyle/>
          <a:p>
            <a:r>
              <a:rPr lang="en-US" sz="2000" dirty="0"/>
              <a:t>Answer:  3</a:t>
            </a:r>
          </a:p>
        </p:txBody>
      </p:sp>
    </p:spTree>
    <p:extLst>
      <p:ext uri="{BB962C8B-B14F-4D97-AF65-F5344CB8AC3E}">
        <p14:creationId xmlns:p14="http://schemas.microsoft.com/office/powerpoint/2010/main" val="2819440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79520" y="1051560"/>
            <a:ext cx="6202680" cy="3170099"/>
          </a:xfrm>
          <a:prstGeom prst="rect">
            <a:avLst/>
          </a:prstGeom>
          <a:noFill/>
        </p:spPr>
        <p:txBody>
          <a:bodyPr wrap="square" rtlCol="0">
            <a:spAutoFit/>
          </a:bodyPr>
          <a:lstStyle/>
          <a:p>
            <a:r>
              <a:rPr lang="en-US" sz="2000" dirty="0"/>
              <a:t>During vicarious reinforcement</a:t>
            </a:r>
          </a:p>
          <a:p>
            <a:endParaRPr lang="en-US" sz="2000" dirty="0"/>
          </a:p>
          <a:p>
            <a:endParaRPr lang="en-US" sz="2000" dirty="0"/>
          </a:p>
          <a:p>
            <a:endParaRPr lang="en-US" sz="2000" dirty="0"/>
          </a:p>
          <a:p>
            <a:pPr marL="457200" indent="-457200">
              <a:buAutoNum type="arabicPeriod"/>
            </a:pPr>
            <a:r>
              <a:rPr lang="en-US" sz="2000" dirty="0"/>
              <a:t>The behavior of both the model and the learner is reinforced</a:t>
            </a:r>
          </a:p>
          <a:p>
            <a:pPr marL="457200" indent="-457200">
              <a:buAutoNum type="arabicPeriod"/>
            </a:pPr>
            <a:r>
              <a:rPr lang="en-US" sz="2000" dirty="0"/>
              <a:t>Only the behavior of the model is reinforced</a:t>
            </a:r>
          </a:p>
          <a:p>
            <a:pPr marL="457200" indent="-457200">
              <a:buAutoNum type="arabicPeriod"/>
            </a:pPr>
            <a:r>
              <a:rPr lang="en-US" sz="2000" dirty="0"/>
              <a:t>Only the behavior of the learner is reinforced</a:t>
            </a:r>
          </a:p>
          <a:p>
            <a:pPr marL="457200" indent="-457200">
              <a:buAutoNum type="arabicPeriod"/>
            </a:pPr>
            <a:r>
              <a:rPr lang="en-US" sz="2000" dirty="0"/>
              <a:t>Neither the behavior of the model not the behavior of the learner is reinforced</a:t>
            </a:r>
          </a:p>
        </p:txBody>
      </p:sp>
      <p:sp>
        <p:nvSpPr>
          <p:cNvPr id="3" name="TextBox 2"/>
          <p:cNvSpPr txBox="1"/>
          <p:nvPr/>
        </p:nvSpPr>
        <p:spPr>
          <a:xfrm>
            <a:off x="8061960" y="5425440"/>
            <a:ext cx="2179320" cy="400110"/>
          </a:xfrm>
          <a:prstGeom prst="rect">
            <a:avLst/>
          </a:prstGeom>
          <a:noFill/>
        </p:spPr>
        <p:txBody>
          <a:bodyPr wrap="square" rtlCol="0">
            <a:spAutoFit/>
          </a:bodyPr>
          <a:lstStyle/>
          <a:p>
            <a:r>
              <a:rPr lang="en-US" sz="2000" dirty="0"/>
              <a:t>Answer:  1</a:t>
            </a:r>
          </a:p>
        </p:txBody>
      </p:sp>
    </p:spTree>
    <p:extLst>
      <p:ext uri="{BB962C8B-B14F-4D97-AF65-F5344CB8AC3E}">
        <p14:creationId xmlns:p14="http://schemas.microsoft.com/office/powerpoint/2010/main" val="1290508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38600" y="1264920"/>
            <a:ext cx="6720840" cy="3477875"/>
          </a:xfrm>
          <a:prstGeom prst="rect">
            <a:avLst/>
          </a:prstGeom>
          <a:noFill/>
        </p:spPr>
        <p:txBody>
          <a:bodyPr wrap="square" rtlCol="0">
            <a:spAutoFit/>
          </a:bodyPr>
          <a:lstStyle/>
          <a:p>
            <a:r>
              <a:rPr lang="en-US" sz="2000" dirty="0"/>
              <a:t>A teacher decides to teach his pupils to be quitter in class and therefore, punishes noisy pupils in front of the other children.  He discovers, however, that the class has become noisier.  Bandura describes the behavior of the pupils who observed, but ignored the punishment as……. of the models</a:t>
            </a:r>
          </a:p>
          <a:p>
            <a:endParaRPr lang="en-US" sz="2000" dirty="0"/>
          </a:p>
          <a:p>
            <a:endParaRPr lang="en-US" sz="2000" dirty="0"/>
          </a:p>
          <a:p>
            <a:r>
              <a:rPr lang="en-US" sz="2000" dirty="0"/>
              <a:t>1.	counter-imitation</a:t>
            </a:r>
          </a:p>
          <a:p>
            <a:pPr marL="457200" indent="-457200">
              <a:buAutoNum type="arabicPeriod"/>
            </a:pPr>
            <a:r>
              <a:rPr lang="en-US" sz="2000" dirty="0"/>
              <a:t>Imitation</a:t>
            </a:r>
          </a:p>
          <a:p>
            <a:pPr marL="457200" indent="-457200">
              <a:buAutoNum type="arabicPeriod"/>
            </a:pPr>
            <a:r>
              <a:rPr lang="en-US" sz="2000" dirty="0"/>
              <a:t>Vicarious imitation</a:t>
            </a:r>
          </a:p>
          <a:p>
            <a:pPr marL="457200" indent="-457200">
              <a:buAutoNum type="arabicPeriod"/>
            </a:pPr>
            <a:r>
              <a:rPr lang="en-US" sz="2000" dirty="0"/>
              <a:t>Negative reinforcement</a:t>
            </a:r>
          </a:p>
        </p:txBody>
      </p:sp>
      <p:sp>
        <p:nvSpPr>
          <p:cNvPr id="3" name="TextBox 2"/>
          <p:cNvSpPr txBox="1"/>
          <p:nvPr/>
        </p:nvSpPr>
        <p:spPr>
          <a:xfrm>
            <a:off x="8442960" y="5638800"/>
            <a:ext cx="2286000" cy="400110"/>
          </a:xfrm>
          <a:prstGeom prst="rect">
            <a:avLst/>
          </a:prstGeom>
          <a:noFill/>
        </p:spPr>
        <p:txBody>
          <a:bodyPr wrap="square" rtlCol="0">
            <a:spAutoFit/>
          </a:bodyPr>
          <a:lstStyle/>
          <a:p>
            <a:r>
              <a:rPr lang="en-US" sz="2000" dirty="0"/>
              <a:t>Answer:  1</a:t>
            </a:r>
          </a:p>
        </p:txBody>
      </p:sp>
    </p:spTree>
    <p:extLst>
      <p:ext uri="{BB962C8B-B14F-4D97-AF65-F5344CB8AC3E}">
        <p14:creationId xmlns:p14="http://schemas.microsoft.com/office/powerpoint/2010/main" val="936538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82440" y="1417320"/>
            <a:ext cx="6035040" cy="4401205"/>
          </a:xfrm>
          <a:prstGeom prst="rect">
            <a:avLst/>
          </a:prstGeom>
          <a:noFill/>
        </p:spPr>
        <p:txBody>
          <a:bodyPr wrap="square" rtlCol="0">
            <a:spAutoFit/>
          </a:bodyPr>
          <a:lstStyle/>
          <a:p>
            <a:r>
              <a:rPr lang="en-US" sz="2000" dirty="0" err="1"/>
              <a:t>Sibu</a:t>
            </a:r>
            <a:r>
              <a:rPr lang="en-US" sz="2000" dirty="0"/>
              <a:t> obtains 100% for his science test.  His parents are overjoyed and reward him with a new Sony Play Station.  </a:t>
            </a:r>
            <a:r>
              <a:rPr lang="en-US" sz="2000" dirty="0" err="1"/>
              <a:t>Sibu</a:t>
            </a:r>
            <a:r>
              <a:rPr lang="en-US" sz="2000" dirty="0"/>
              <a:t>, however, feels guilty because he cheated in the test.  According to Bandura, </a:t>
            </a:r>
            <a:r>
              <a:rPr lang="en-US" sz="2000" dirty="0" err="1"/>
              <a:t>Sibu</a:t>
            </a:r>
            <a:r>
              <a:rPr lang="en-US" sz="2000" dirty="0"/>
              <a:t> is</a:t>
            </a:r>
          </a:p>
          <a:p>
            <a:endParaRPr lang="en-US" sz="2000" dirty="0"/>
          </a:p>
          <a:p>
            <a:endParaRPr lang="en-US" sz="2000" dirty="0"/>
          </a:p>
          <a:p>
            <a:pPr marL="457200" indent="-457200">
              <a:buAutoNum type="arabicPeriod"/>
            </a:pPr>
            <a:r>
              <a:rPr lang="en-US" sz="2000" dirty="0"/>
              <a:t>Unlikely to cheat again as he experiences his reward as indirect punishment</a:t>
            </a:r>
          </a:p>
          <a:p>
            <a:pPr marL="457200" indent="-457200">
              <a:buAutoNum type="arabicPeriod"/>
            </a:pPr>
            <a:r>
              <a:rPr lang="en-US" sz="2000" dirty="0"/>
              <a:t>Likely to cheat again as he was directly reinforced by his parents</a:t>
            </a:r>
          </a:p>
          <a:p>
            <a:pPr marL="457200" indent="-457200">
              <a:buAutoNum type="arabicPeriod"/>
            </a:pPr>
            <a:r>
              <a:rPr lang="en-US" sz="2000" dirty="0"/>
              <a:t>Unlikely to cheat again as he experiences internal self-punishment</a:t>
            </a:r>
          </a:p>
          <a:p>
            <a:pPr marL="457200" indent="-457200">
              <a:buAutoNum type="arabicPeriod"/>
            </a:pPr>
            <a:r>
              <a:rPr lang="en-US" sz="2000" dirty="0"/>
              <a:t>Likely to cheat again as he was directly reinforced by the high mark he obtained in the test</a:t>
            </a:r>
          </a:p>
        </p:txBody>
      </p:sp>
      <p:sp>
        <p:nvSpPr>
          <p:cNvPr id="4" name="TextBox 3"/>
          <p:cNvSpPr txBox="1"/>
          <p:nvPr/>
        </p:nvSpPr>
        <p:spPr>
          <a:xfrm>
            <a:off x="8549640" y="6096000"/>
            <a:ext cx="1905000" cy="400110"/>
          </a:xfrm>
          <a:prstGeom prst="rect">
            <a:avLst/>
          </a:prstGeom>
          <a:noFill/>
        </p:spPr>
        <p:txBody>
          <a:bodyPr wrap="square" rtlCol="0">
            <a:spAutoFit/>
          </a:bodyPr>
          <a:lstStyle/>
          <a:p>
            <a:r>
              <a:rPr lang="en-US" sz="2000" dirty="0"/>
              <a:t>Answer:  3</a:t>
            </a:r>
          </a:p>
        </p:txBody>
      </p:sp>
    </p:spTree>
    <p:extLst>
      <p:ext uri="{BB962C8B-B14F-4D97-AF65-F5344CB8AC3E}">
        <p14:creationId xmlns:p14="http://schemas.microsoft.com/office/powerpoint/2010/main" val="3955164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30040" y="1005840"/>
            <a:ext cx="6370320" cy="4093428"/>
          </a:xfrm>
          <a:prstGeom prst="rect">
            <a:avLst/>
          </a:prstGeom>
          <a:noFill/>
        </p:spPr>
        <p:txBody>
          <a:bodyPr wrap="square" rtlCol="0">
            <a:spAutoFit/>
          </a:bodyPr>
          <a:lstStyle/>
          <a:p>
            <a:r>
              <a:rPr lang="en-US" sz="2000" dirty="0"/>
              <a:t>Matthew works very hard on a project for several months.  Upon completing the project, Matthew receives a big bonus from his employer.  He feels very proud of himself.  According to Bandura, the learning taking place in this scenario pertains to</a:t>
            </a:r>
          </a:p>
          <a:p>
            <a:endParaRPr lang="en-US" sz="2000" dirty="0"/>
          </a:p>
          <a:p>
            <a:endParaRPr lang="en-US" sz="2000" dirty="0"/>
          </a:p>
          <a:p>
            <a:pPr marL="457200" indent="-457200">
              <a:buAutoNum type="arabicPeriod"/>
            </a:pPr>
            <a:r>
              <a:rPr lang="en-US" sz="2000" dirty="0"/>
              <a:t>Learning through self-regulation</a:t>
            </a:r>
          </a:p>
          <a:p>
            <a:pPr marL="457200" indent="-457200">
              <a:buAutoNum type="arabicPeriod"/>
            </a:pPr>
            <a:r>
              <a:rPr lang="en-US" sz="2000" dirty="0"/>
              <a:t>Learning through direct experience</a:t>
            </a:r>
          </a:p>
          <a:p>
            <a:pPr marL="457200" indent="-457200">
              <a:buAutoNum type="arabicPeriod"/>
            </a:pPr>
            <a:r>
              <a:rPr lang="en-US" sz="2000" dirty="0"/>
              <a:t>Observational learning and learning through direct experience</a:t>
            </a:r>
          </a:p>
          <a:p>
            <a:pPr marL="457200" indent="-457200">
              <a:buAutoNum type="arabicPeriod"/>
            </a:pPr>
            <a:r>
              <a:rPr lang="en-US" sz="2000" dirty="0"/>
              <a:t>Learning through self-regulation and learning through direct experience</a:t>
            </a:r>
          </a:p>
        </p:txBody>
      </p:sp>
      <p:sp>
        <p:nvSpPr>
          <p:cNvPr id="3" name="TextBox 2"/>
          <p:cNvSpPr txBox="1"/>
          <p:nvPr/>
        </p:nvSpPr>
        <p:spPr>
          <a:xfrm>
            <a:off x="9113520" y="5943600"/>
            <a:ext cx="1828800" cy="400110"/>
          </a:xfrm>
          <a:prstGeom prst="rect">
            <a:avLst/>
          </a:prstGeom>
          <a:noFill/>
        </p:spPr>
        <p:txBody>
          <a:bodyPr wrap="square" rtlCol="0">
            <a:spAutoFit/>
          </a:bodyPr>
          <a:lstStyle/>
          <a:p>
            <a:r>
              <a:rPr lang="en-US" sz="2000" dirty="0"/>
              <a:t>Answer:  4</a:t>
            </a:r>
          </a:p>
        </p:txBody>
      </p:sp>
    </p:spTree>
    <p:extLst>
      <p:ext uri="{BB962C8B-B14F-4D97-AF65-F5344CB8AC3E}">
        <p14:creationId xmlns:p14="http://schemas.microsoft.com/office/powerpoint/2010/main" val="2595034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2440" y="975360"/>
            <a:ext cx="6278880" cy="4093428"/>
          </a:xfrm>
          <a:prstGeom prst="rect">
            <a:avLst/>
          </a:prstGeom>
          <a:noFill/>
        </p:spPr>
        <p:txBody>
          <a:bodyPr wrap="square" rtlCol="0">
            <a:spAutoFit/>
          </a:bodyPr>
          <a:lstStyle/>
          <a:p>
            <a:r>
              <a:rPr lang="en-US" sz="2000" dirty="0" err="1"/>
              <a:t>Thapelo</a:t>
            </a:r>
            <a:r>
              <a:rPr lang="en-US" sz="2000" dirty="0"/>
              <a:t> disrespects his parents in front of his friends and he talks back when they reprimand him.  Instead of the support that </a:t>
            </a:r>
            <a:r>
              <a:rPr lang="en-US" sz="2000" dirty="0" err="1"/>
              <a:t>Thapelo</a:t>
            </a:r>
            <a:r>
              <a:rPr lang="en-US" sz="2000" dirty="0"/>
              <a:t> expects from his friends, they side with his parents, and </a:t>
            </a:r>
            <a:r>
              <a:rPr lang="en-US" sz="2000" dirty="0" err="1"/>
              <a:t>Thapelo</a:t>
            </a:r>
            <a:r>
              <a:rPr lang="en-US" sz="2000" dirty="0"/>
              <a:t> feels rather embarrassed at his behavior.  </a:t>
            </a:r>
            <a:r>
              <a:rPr lang="en-US" sz="2000" dirty="0" err="1"/>
              <a:t>Dumisani</a:t>
            </a:r>
            <a:r>
              <a:rPr lang="en-US" sz="2000" dirty="0"/>
              <a:t>, who witnesses this, decides never to disrespect his parents.  In terms of social cognitive learning theory, </a:t>
            </a:r>
            <a:r>
              <a:rPr lang="en-US" sz="2000" dirty="0" err="1"/>
              <a:t>Dumisani’s</a:t>
            </a:r>
            <a:r>
              <a:rPr lang="en-US" sz="2000" dirty="0"/>
              <a:t> decision is an example of</a:t>
            </a:r>
          </a:p>
          <a:p>
            <a:endParaRPr lang="en-US" sz="2000" dirty="0"/>
          </a:p>
          <a:p>
            <a:endParaRPr lang="en-US" sz="2000" dirty="0"/>
          </a:p>
          <a:p>
            <a:pPr marL="457200" indent="-457200">
              <a:buAutoNum type="arabicPeriod"/>
            </a:pPr>
            <a:r>
              <a:rPr lang="en-US" sz="2000" dirty="0"/>
              <a:t>Imitation</a:t>
            </a:r>
          </a:p>
          <a:p>
            <a:pPr marL="457200" indent="-457200">
              <a:buAutoNum type="arabicPeriod"/>
            </a:pPr>
            <a:r>
              <a:rPr lang="en-US" sz="2000" dirty="0"/>
              <a:t>Counter-imitation</a:t>
            </a:r>
          </a:p>
          <a:p>
            <a:pPr marL="457200" indent="-457200">
              <a:buAutoNum type="arabicPeriod"/>
            </a:pPr>
            <a:r>
              <a:rPr lang="en-US" sz="2000" dirty="0"/>
              <a:t>Modelling</a:t>
            </a:r>
          </a:p>
          <a:p>
            <a:pPr marL="457200" indent="-457200">
              <a:buAutoNum type="arabicPeriod"/>
            </a:pPr>
            <a:r>
              <a:rPr lang="en-US" sz="2000" dirty="0"/>
              <a:t>punishment</a:t>
            </a:r>
          </a:p>
        </p:txBody>
      </p:sp>
      <p:sp>
        <p:nvSpPr>
          <p:cNvPr id="3" name="TextBox 2"/>
          <p:cNvSpPr txBox="1"/>
          <p:nvPr/>
        </p:nvSpPr>
        <p:spPr>
          <a:xfrm>
            <a:off x="8763000" y="5699760"/>
            <a:ext cx="1767840" cy="400110"/>
          </a:xfrm>
          <a:prstGeom prst="rect">
            <a:avLst/>
          </a:prstGeom>
          <a:noFill/>
        </p:spPr>
        <p:txBody>
          <a:bodyPr wrap="square" rtlCol="0">
            <a:spAutoFit/>
          </a:bodyPr>
          <a:lstStyle/>
          <a:p>
            <a:r>
              <a:rPr lang="en-US" sz="2000" dirty="0"/>
              <a:t>Answer:  2</a:t>
            </a:r>
          </a:p>
        </p:txBody>
      </p:sp>
    </p:spTree>
    <p:extLst>
      <p:ext uri="{BB962C8B-B14F-4D97-AF65-F5344CB8AC3E}">
        <p14:creationId xmlns:p14="http://schemas.microsoft.com/office/powerpoint/2010/main" val="2300103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75760" y="1066800"/>
            <a:ext cx="6370320" cy="3785652"/>
          </a:xfrm>
          <a:prstGeom prst="rect">
            <a:avLst/>
          </a:prstGeom>
          <a:noFill/>
        </p:spPr>
        <p:txBody>
          <a:bodyPr wrap="square" rtlCol="0">
            <a:spAutoFit/>
          </a:bodyPr>
          <a:lstStyle/>
          <a:p>
            <a:r>
              <a:rPr lang="en-US" sz="2000" dirty="0"/>
              <a:t>In terms of social cognitive learning theory, reciprocal determinism means that</a:t>
            </a:r>
          </a:p>
          <a:p>
            <a:endParaRPr lang="en-US" sz="2000" dirty="0"/>
          </a:p>
          <a:p>
            <a:endParaRPr lang="en-US" sz="2000" dirty="0"/>
          </a:p>
          <a:p>
            <a:pPr marL="457200" indent="-457200">
              <a:buAutoNum type="arabicPeriod"/>
            </a:pPr>
            <a:r>
              <a:rPr lang="en-US" sz="2000" dirty="0"/>
              <a:t>Regardless of the situation, people show a set pattern of individual differences</a:t>
            </a:r>
          </a:p>
          <a:p>
            <a:pPr marL="457200" indent="-457200">
              <a:buAutoNum type="arabicPeriod"/>
            </a:pPr>
            <a:r>
              <a:rPr lang="en-US" sz="2000" dirty="0"/>
              <a:t>There is an interaction  between the person, the situation and the person’s behavior</a:t>
            </a:r>
          </a:p>
          <a:p>
            <a:pPr marL="457200" indent="-457200">
              <a:buAutoNum type="arabicPeriod"/>
            </a:pPr>
            <a:r>
              <a:rPr lang="en-US" sz="2000" dirty="0"/>
              <a:t>Differences in behavior are chiefly or exclusively  attributed to the influence of the situation</a:t>
            </a:r>
          </a:p>
          <a:p>
            <a:pPr marL="457200" indent="-457200">
              <a:buAutoNum type="arabicPeriod"/>
            </a:pPr>
            <a:r>
              <a:rPr lang="en-US" sz="2000" dirty="0"/>
              <a:t>All behavior and learning can be explained without any reference to needs or conscious experiences</a:t>
            </a:r>
          </a:p>
        </p:txBody>
      </p:sp>
      <p:sp>
        <p:nvSpPr>
          <p:cNvPr id="3" name="TextBox 2"/>
          <p:cNvSpPr txBox="1"/>
          <p:nvPr/>
        </p:nvSpPr>
        <p:spPr>
          <a:xfrm>
            <a:off x="9723120" y="5882640"/>
            <a:ext cx="1645920" cy="400110"/>
          </a:xfrm>
          <a:prstGeom prst="rect">
            <a:avLst/>
          </a:prstGeom>
          <a:noFill/>
        </p:spPr>
        <p:txBody>
          <a:bodyPr wrap="square" rtlCol="0">
            <a:spAutoFit/>
          </a:bodyPr>
          <a:lstStyle/>
          <a:p>
            <a:r>
              <a:rPr lang="en-US" sz="2000" dirty="0"/>
              <a:t>Answer:  2</a:t>
            </a:r>
          </a:p>
        </p:txBody>
      </p:sp>
    </p:spTree>
    <p:extLst>
      <p:ext uri="{BB962C8B-B14F-4D97-AF65-F5344CB8AC3E}">
        <p14:creationId xmlns:p14="http://schemas.microsoft.com/office/powerpoint/2010/main" val="4105487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99560" y="1386840"/>
            <a:ext cx="6751320" cy="2862322"/>
          </a:xfrm>
          <a:prstGeom prst="rect">
            <a:avLst/>
          </a:prstGeom>
          <a:noFill/>
        </p:spPr>
        <p:txBody>
          <a:bodyPr wrap="square" rtlCol="0">
            <a:spAutoFit/>
          </a:bodyPr>
          <a:lstStyle/>
          <a:p>
            <a:r>
              <a:rPr lang="en-US" sz="2000" dirty="0"/>
              <a:t>After working very hard for several weeks, Jason receives a big bonus from his employer.  He feels very proud of himself.  According to Bandura, this example illustrates</a:t>
            </a:r>
          </a:p>
          <a:p>
            <a:endParaRPr lang="en-US" sz="2000" dirty="0"/>
          </a:p>
          <a:p>
            <a:endParaRPr lang="en-US" sz="2000" dirty="0"/>
          </a:p>
          <a:p>
            <a:pPr marL="457200" indent="-457200">
              <a:buAutoNum type="arabicPeriod"/>
            </a:pPr>
            <a:r>
              <a:rPr lang="en-US" sz="2000" dirty="0"/>
              <a:t>Observational learning and direct learning</a:t>
            </a:r>
          </a:p>
          <a:p>
            <a:pPr marL="457200" indent="-457200">
              <a:buAutoNum type="arabicPeriod"/>
            </a:pPr>
            <a:r>
              <a:rPr lang="en-US" sz="2000" dirty="0"/>
              <a:t>Direct learning and self-regulation</a:t>
            </a:r>
          </a:p>
          <a:p>
            <a:pPr marL="457200" indent="-457200">
              <a:buAutoNum type="arabicPeriod"/>
            </a:pPr>
            <a:r>
              <a:rPr lang="en-US" sz="2000" dirty="0"/>
              <a:t>Direct learning</a:t>
            </a:r>
          </a:p>
          <a:p>
            <a:pPr marL="457200" indent="-457200">
              <a:buAutoNum type="arabicPeriod"/>
            </a:pPr>
            <a:r>
              <a:rPr lang="en-US" sz="2000" dirty="0"/>
              <a:t>Self-regulation</a:t>
            </a:r>
          </a:p>
        </p:txBody>
      </p:sp>
      <p:sp>
        <p:nvSpPr>
          <p:cNvPr id="4" name="TextBox 3"/>
          <p:cNvSpPr txBox="1"/>
          <p:nvPr/>
        </p:nvSpPr>
        <p:spPr>
          <a:xfrm>
            <a:off x="8260080" y="5227320"/>
            <a:ext cx="1584960" cy="400110"/>
          </a:xfrm>
          <a:prstGeom prst="rect">
            <a:avLst/>
          </a:prstGeom>
          <a:noFill/>
        </p:spPr>
        <p:txBody>
          <a:bodyPr wrap="square" rtlCol="0">
            <a:spAutoFit/>
          </a:bodyPr>
          <a:lstStyle/>
          <a:p>
            <a:r>
              <a:rPr lang="en-US" sz="2000" dirty="0"/>
              <a:t>Answer:  2</a:t>
            </a:r>
          </a:p>
        </p:txBody>
      </p:sp>
    </p:spTree>
    <p:extLst>
      <p:ext uri="{BB962C8B-B14F-4D97-AF65-F5344CB8AC3E}">
        <p14:creationId xmlns:p14="http://schemas.microsoft.com/office/powerpoint/2010/main" val="3068686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89120" y="1112520"/>
            <a:ext cx="6065520" cy="4093428"/>
          </a:xfrm>
          <a:prstGeom prst="rect">
            <a:avLst/>
          </a:prstGeom>
          <a:noFill/>
        </p:spPr>
        <p:txBody>
          <a:bodyPr wrap="square" rtlCol="0">
            <a:spAutoFit/>
          </a:bodyPr>
          <a:lstStyle/>
          <a:p>
            <a:r>
              <a:rPr lang="en-US" sz="2000" dirty="0"/>
              <a:t>James is a member of a marathon team at a local club.  Everybody is convinced that he can run much faster, but James does not believe that he has much talent, and despite encouragement from his team members, his marathon time does not improve</a:t>
            </a:r>
          </a:p>
          <a:p>
            <a:endParaRPr lang="en-US" sz="2000" dirty="0"/>
          </a:p>
          <a:p>
            <a:r>
              <a:rPr lang="en-US" sz="2000" dirty="0"/>
              <a:t>In terms of Bandura’s theory, James’ lack of progress can be attributed to</a:t>
            </a:r>
          </a:p>
          <a:p>
            <a:endParaRPr lang="en-US" sz="2000" dirty="0"/>
          </a:p>
          <a:p>
            <a:pPr marL="457200" indent="-457200">
              <a:buAutoNum type="arabicPeriod"/>
            </a:pPr>
            <a:r>
              <a:rPr lang="en-US" sz="2000" dirty="0"/>
              <a:t>An external locus of control</a:t>
            </a:r>
          </a:p>
          <a:p>
            <a:pPr marL="457200" indent="-457200">
              <a:buAutoNum type="arabicPeriod"/>
            </a:pPr>
            <a:r>
              <a:rPr lang="en-US" sz="2000" dirty="0"/>
              <a:t>Rationalization</a:t>
            </a:r>
          </a:p>
          <a:p>
            <a:pPr marL="457200" indent="-457200">
              <a:buAutoNum type="arabicPeriod"/>
            </a:pPr>
            <a:r>
              <a:rPr lang="en-US" sz="2000" dirty="0"/>
              <a:t>Low self-efficacy beliefs</a:t>
            </a:r>
          </a:p>
          <a:p>
            <a:pPr marL="457200" indent="-457200">
              <a:buAutoNum type="arabicPeriod"/>
            </a:pPr>
            <a:r>
              <a:rPr lang="en-US" sz="2000" dirty="0"/>
              <a:t>His changing status</a:t>
            </a:r>
          </a:p>
        </p:txBody>
      </p:sp>
      <p:sp>
        <p:nvSpPr>
          <p:cNvPr id="3" name="TextBox 2"/>
          <p:cNvSpPr txBox="1"/>
          <p:nvPr/>
        </p:nvSpPr>
        <p:spPr>
          <a:xfrm>
            <a:off x="9281160" y="5806440"/>
            <a:ext cx="1508760" cy="400110"/>
          </a:xfrm>
          <a:prstGeom prst="rect">
            <a:avLst/>
          </a:prstGeom>
          <a:noFill/>
        </p:spPr>
        <p:txBody>
          <a:bodyPr wrap="square" rtlCol="0">
            <a:spAutoFit/>
          </a:bodyPr>
          <a:lstStyle/>
          <a:p>
            <a:r>
              <a:rPr lang="en-US" sz="2000" dirty="0"/>
              <a:t>Answer:  3</a:t>
            </a:r>
          </a:p>
        </p:txBody>
      </p:sp>
    </p:spTree>
    <p:extLst>
      <p:ext uri="{BB962C8B-B14F-4D97-AF65-F5344CB8AC3E}">
        <p14:creationId xmlns:p14="http://schemas.microsoft.com/office/powerpoint/2010/main" val="4056973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06240" y="1234440"/>
            <a:ext cx="6797040" cy="5016758"/>
          </a:xfrm>
          <a:prstGeom prst="rect">
            <a:avLst/>
          </a:prstGeom>
          <a:noFill/>
        </p:spPr>
        <p:txBody>
          <a:bodyPr wrap="square" rtlCol="0">
            <a:spAutoFit/>
          </a:bodyPr>
          <a:lstStyle/>
          <a:p>
            <a:r>
              <a:rPr lang="en-US" sz="2000" dirty="0"/>
              <a:t>According to the social cognitive learning approach, such optimally developed person is someone who</a:t>
            </a:r>
          </a:p>
          <a:p>
            <a:endParaRPr lang="en-US" sz="2000" dirty="0"/>
          </a:p>
          <a:p>
            <a:endParaRPr lang="en-US" sz="2000" dirty="0"/>
          </a:p>
          <a:p>
            <a:pPr marL="457200" indent="-457200">
              <a:buAutoNum type="alphaLcParenBoth"/>
            </a:pPr>
            <a:r>
              <a:rPr lang="en-US" sz="2000" dirty="0"/>
              <a:t>Has a realistic self-efficacy perception</a:t>
            </a:r>
          </a:p>
          <a:p>
            <a:pPr marL="457200" indent="-457200">
              <a:buAutoNum type="alphaLcParenBoth"/>
            </a:pPr>
            <a:r>
              <a:rPr lang="en-US" sz="2000" dirty="0"/>
              <a:t>Recognizes what behavior is required of him or her to cope successfully in a particular situation</a:t>
            </a:r>
          </a:p>
          <a:p>
            <a:pPr marL="457200" indent="-457200">
              <a:buAutoNum type="alphaLcParenBoth"/>
            </a:pPr>
            <a:r>
              <a:rPr lang="en-US" sz="2000" dirty="0"/>
              <a:t>Meets his or her own standards of excellence</a:t>
            </a:r>
          </a:p>
          <a:p>
            <a:pPr marL="457200" indent="-457200">
              <a:buAutoNum type="alphaLcParenBoth"/>
            </a:pPr>
            <a:r>
              <a:rPr lang="en-US" sz="2000" dirty="0"/>
              <a:t>Demonstrates behavior that fits a specific cultural context</a:t>
            </a:r>
          </a:p>
          <a:p>
            <a:endParaRPr lang="en-US" sz="2000" dirty="0"/>
          </a:p>
          <a:p>
            <a:r>
              <a:rPr lang="en-US" sz="2000" dirty="0"/>
              <a:t>The correct answer is</a:t>
            </a:r>
          </a:p>
          <a:p>
            <a:endParaRPr lang="en-US" sz="2000" dirty="0"/>
          </a:p>
          <a:p>
            <a:pPr marL="457200" indent="-457200">
              <a:buAutoNum type="arabicPeriod"/>
            </a:pPr>
            <a:r>
              <a:rPr lang="en-US" sz="2000" dirty="0"/>
              <a:t>A and B</a:t>
            </a:r>
          </a:p>
          <a:p>
            <a:pPr marL="457200" indent="-457200">
              <a:buAutoNum type="arabicPeriod"/>
            </a:pPr>
            <a:r>
              <a:rPr lang="en-US" sz="2000" dirty="0"/>
              <a:t>A and C</a:t>
            </a:r>
          </a:p>
          <a:p>
            <a:pPr marL="457200" indent="-457200">
              <a:buAutoNum type="arabicPeriod"/>
            </a:pPr>
            <a:r>
              <a:rPr lang="en-US" sz="2000" dirty="0"/>
              <a:t>C and D</a:t>
            </a:r>
          </a:p>
          <a:p>
            <a:pPr marL="457200" indent="-457200">
              <a:buAutoNum type="arabicPeriod"/>
            </a:pPr>
            <a:r>
              <a:rPr lang="en-US" sz="2000" dirty="0"/>
              <a:t>A, B, C and D</a:t>
            </a:r>
          </a:p>
        </p:txBody>
      </p:sp>
      <p:sp>
        <p:nvSpPr>
          <p:cNvPr id="3" name="TextBox 2"/>
          <p:cNvSpPr txBox="1"/>
          <p:nvPr/>
        </p:nvSpPr>
        <p:spPr>
          <a:xfrm>
            <a:off x="8686800" y="6217920"/>
            <a:ext cx="1722120" cy="400110"/>
          </a:xfrm>
          <a:prstGeom prst="rect">
            <a:avLst/>
          </a:prstGeom>
          <a:noFill/>
        </p:spPr>
        <p:txBody>
          <a:bodyPr wrap="square" rtlCol="0">
            <a:spAutoFit/>
          </a:bodyPr>
          <a:lstStyle/>
          <a:p>
            <a:r>
              <a:rPr lang="en-US" sz="2000" dirty="0"/>
              <a:t>Answer:  4 ??</a:t>
            </a:r>
          </a:p>
        </p:txBody>
      </p:sp>
    </p:spTree>
    <p:extLst>
      <p:ext uri="{BB962C8B-B14F-4D97-AF65-F5344CB8AC3E}">
        <p14:creationId xmlns:p14="http://schemas.microsoft.com/office/powerpoint/2010/main" val="939912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47160" y="1173480"/>
            <a:ext cx="6309360" cy="4708981"/>
          </a:xfrm>
          <a:prstGeom prst="rect">
            <a:avLst/>
          </a:prstGeom>
          <a:noFill/>
        </p:spPr>
        <p:txBody>
          <a:bodyPr wrap="square" rtlCol="0">
            <a:spAutoFit/>
          </a:bodyPr>
          <a:lstStyle/>
          <a:p>
            <a:r>
              <a:rPr lang="en-US" sz="2000" dirty="0"/>
              <a:t>According to Bandura, psychologists should acknowledge the process of learning through</a:t>
            </a:r>
          </a:p>
          <a:p>
            <a:endParaRPr lang="en-US" sz="2000" dirty="0"/>
          </a:p>
          <a:p>
            <a:endParaRPr lang="en-US" sz="2000" dirty="0"/>
          </a:p>
          <a:p>
            <a:pPr marL="457200" indent="-457200">
              <a:buAutoNum type="alphaLcParenBoth"/>
            </a:pPr>
            <a:r>
              <a:rPr lang="en-US" sz="2000" dirty="0"/>
              <a:t>Direct experience</a:t>
            </a:r>
          </a:p>
          <a:p>
            <a:pPr marL="457200" indent="-457200">
              <a:buAutoNum type="alphaLcParenBoth"/>
            </a:pPr>
            <a:r>
              <a:rPr lang="en-US" sz="2000" dirty="0"/>
              <a:t>The unobservable aspects of personality</a:t>
            </a:r>
          </a:p>
          <a:p>
            <a:pPr marL="457200" indent="-457200">
              <a:buAutoNum type="alphaLcParenBoth"/>
            </a:pPr>
            <a:r>
              <a:rPr lang="en-US" sz="2000" dirty="0"/>
              <a:t>Self-regulation</a:t>
            </a:r>
          </a:p>
          <a:p>
            <a:pPr marL="457200" indent="-457200">
              <a:buAutoNum type="alphaLcParenBoth"/>
            </a:pPr>
            <a:r>
              <a:rPr lang="en-US" sz="2000" dirty="0" err="1"/>
              <a:t>Behaviour</a:t>
            </a:r>
            <a:r>
              <a:rPr lang="en-US" sz="2000" dirty="0"/>
              <a:t> and the development of the psyche</a:t>
            </a:r>
          </a:p>
          <a:p>
            <a:endParaRPr lang="en-US" sz="2000" dirty="0"/>
          </a:p>
          <a:p>
            <a:r>
              <a:rPr lang="en-US" sz="2000" dirty="0"/>
              <a:t>The correct answer is</a:t>
            </a:r>
          </a:p>
          <a:p>
            <a:endParaRPr lang="en-US" sz="2000" dirty="0"/>
          </a:p>
          <a:p>
            <a:pPr marL="457200" indent="-457200">
              <a:buAutoNum type="arabicPeriod"/>
            </a:pPr>
            <a:r>
              <a:rPr lang="en-US" sz="2000" dirty="0"/>
              <a:t>A and B</a:t>
            </a:r>
          </a:p>
          <a:p>
            <a:pPr marL="457200" indent="-457200">
              <a:buAutoNum type="arabicPeriod"/>
            </a:pPr>
            <a:r>
              <a:rPr lang="en-US" sz="2000" dirty="0"/>
              <a:t>C and D</a:t>
            </a:r>
          </a:p>
          <a:p>
            <a:pPr marL="457200" indent="-457200">
              <a:buAutoNum type="arabicPeriod"/>
            </a:pPr>
            <a:r>
              <a:rPr lang="en-US" sz="2000" dirty="0"/>
              <a:t>A and C</a:t>
            </a:r>
          </a:p>
          <a:p>
            <a:pPr marL="457200" indent="-457200">
              <a:buAutoNum type="arabicPeriod"/>
            </a:pPr>
            <a:r>
              <a:rPr lang="en-US" sz="2000" dirty="0"/>
              <a:t>B and D</a:t>
            </a:r>
          </a:p>
        </p:txBody>
      </p:sp>
      <p:sp>
        <p:nvSpPr>
          <p:cNvPr id="3" name="TextBox 2"/>
          <p:cNvSpPr txBox="1"/>
          <p:nvPr/>
        </p:nvSpPr>
        <p:spPr>
          <a:xfrm>
            <a:off x="9204960" y="6019800"/>
            <a:ext cx="1584960" cy="400110"/>
          </a:xfrm>
          <a:prstGeom prst="rect">
            <a:avLst/>
          </a:prstGeom>
          <a:noFill/>
        </p:spPr>
        <p:txBody>
          <a:bodyPr wrap="square" rtlCol="0">
            <a:spAutoFit/>
          </a:bodyPr>
          <a:lstStyle/>
          <a:p>
            <a:r>
              <a:rPr lang="en-US" sz="2000" dirty="0"/>
              <a:t>Answer:  3</a:t>
            </a:r>
          </a:p>
        </p:txBody>
      </p:sp>
    </p:spTree>
    <p:extLst>
      <p:ext uri="{BB962C8B-B14F-4D97-AF65-F5344CB8AC3E}">
        <p14:creationId xmlns:p14="http://schemas.microsoft.com/office/powerpoint/2010/main" val="1181907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20040"/>
            <a:ext cx="11064240" cy="5632311"/>
          </a:xfrm>
          <a:prstGeom prst="rect">
            <a:avLst/>
          </a:prstGeom>
          <a:noFill/>
        </p:spPr>
        <p:txBody>
          <a:bodyPr wrap="square" rtlCol="0">
            <a:spAutoFit/>
          </a:bodyPr>
          <a:lstStyle/>
          <a:p>
            <a:r>
              <a:rPr lang="en-US" dirty="0" err="1">
                <a:solidFill>
                  <a:schemeClr val="bg1">
                    <a:lumMod val="50000"/>
                  </a:schemeClr>
                </a:solidFill>
              </a:rPr>
              <a:t>Simphiwe</a:t>
            </a:r>
            <a:r>
              <a:rPr lang="en-US" dirty="0">
                <a:solidFill>
                  <a:schemeClr val="bg1">
                    <a:lumMod val="50000"/>
                  </a:schemeClr>
                </a:solidFill>
              </a:rPr>
              <a:t> plays sweeper for his school’s first soccer team.  He is coached by the famous Bafana Bafana player, Lucas </a:t>
            </a:r>
            <a:r>
              <a:rPr lang="en-US" dirty="0" err="1">
                <a:solidFill>
                  <a:schemeClr val="bg1">
                    <a:lumMod val="50000"/>
                  </a:schemeClr>
                </a:solidFill>
              </a:rPr>
              <a:t>Radebe</a:t>
            </a:r>
            <a:r>
              <a:rPr lang="en-US" dirty="0">
                <a:solidFill>
                  <a:schemeClr val="bg1">
                    <a:lumMod val="50000"/>
                  </a:schemeClr>
                </a:solidFill>
              </a:rPr>
              <a:t>.  </a:t>
            </a:r>
            <a:r>
              <a:rPr lang="en-US" dirty="0" err="1">
                <a:solidFill>
                  <a:schemeClr val="bg1">
                    <a:lumMod val="50000"/>
                  </a:schemeClr>
                </a:solidFill>
              </a:rPr>
              <a:t>Simphiwe’s</a:t>
            </a:r>
            <a:r>
              <a:rPr lang="en-US" dirty="0">
                <a:solidFill>
                  <a:schemeClr val="bg1">
                    <a:lumMod val="50000"/>
                  </a:schemeClr>
                </a:solidFill>
              </a:rPr>
              <a:t> </a:t>
            </a:r>
            <a:r>
              <a:rPr lang="en-US" dirty="0" err="1">
                <a:solidFill>
                  <a:schemeClr val="bg1">
                    <a:lumMod val="50000"/>
                  </a:schemeClr>
                </a:solidFill>
              </a:rPr>
              <a:t>youngr</a:t>
            </a:r>
            <a:r>
              <a:rPr lang="en-US" dirty="0">
                <a:solidFill>
                  <a:schemeClr val="bg1">
                    <a:lumMod val="50000"/>
                  </a:schemeClr>
                </a:solidFill>
              </a:rPr>
              <a:t> brother, </a:t>
            </a:r>
            <a:r>
              <a:rPr lang="en-US" dirty="0" err="1">
                <a:solidFill>
                  <a:schemeClr val="bg1">
                    <a:lumMod val="50000"/>
                  </a:schemeClr>
                </a:solidFill>
              </a:rPr>
              <a:t>Solly</a:t>
            </a:r>
            <a:r>
              <a:rPr lang="en-US" dirty="0">
                <a:solidFill>
                  <a:schemeClr val="bg1">
                    <a:lumMod val="50000"/>
                  </a:schemeClr>
                </a:solidFill>
              </a:rPr>
              <a:t>, attends all the practice sessions with their father, </a:t>
            </a:r>
            <a:r>
              <a:rPr lang="en-US" dirty="0" err="1">
                <a:solidFill>
                  <a:schemeClr val="bg1">
                    <a:lumMod val="50000"/>
                  </a:schemeClr>
                </a:solidFill>
              </a:rPr>
              <a:t>Mr</a:t>
            </a:r>
            <a:r>
              <a:rPr lang="en-US" dirty="0">
                <a:solidFill>
                  <a:schemeClr val="bg1">
                    <a:lumMod val="50000"/>
                  </a:schemeClr>
                </a:solidFill>
              </a:rPr>
              <a:t> </a:t>
            </a:r>
            <a:r>
              <a:rPr lang="en-US" dirty="0" err="1">
                <a:solidFill>
                  <a:schemeClr val="bg1">
                    <a:lumMod val="50000"/>
                  </a:schemeClr>
                </a:solidFill>
              </a:rPr>
              <a:t>Radebe</a:t>
            </a:r>
            <a:r>
              <a:rPr lang="en-US" dirty="0">
                <a:solidFill>
                  <a:schemeClr val="bg1">
                    <a:lumMod val="50000"/>
                  </a:schemeClr>
                </a:solidFill>
              </a:rPr>
              <a:t>, who is very proud of his team, takes pains with them and demonstrates all the important moves, which the team copies faithfully.  He pays special attention to </a:t>
            </a:r>
            <a:r>
              <a:rPr lang="en-US" dirty="0" err="1">
                <a:solidFill>
                  <a:schemeClr val="bg1">
                    <a:lumMod val="50000"/>
                  </a:schemeClr>
                </a:solidFill>
              </a:rPr>
              <a:t>Siphiwe</a:t>
            </a:r>
            <a:r>
              <a:rPr lang="en-US" dirty="0">
                <a:solidFill>
                  <a:schemeClr val="bg1">
                    <a:lumMod val="50000"/>
                  </a:schemeClr>
                </a:solidFill>
              </a:rPr>
              <a:t> and points out that his aerial </a:t>
            </a:r>
            <a:r>
              <a:rPr lang="en-US" dirty="0" err="1">
                <a:solidFill>
                  <a:schemeClr val="bg1">
                    <a:lumMod val="50000"/>
                  </a:schemeClr>
                </a:solidFill>
              </a:rPr>
              <a:t>passess</a:t>
            </a:r>
            <a:r>
              <a:rPr lang="en-US" dirty="0">
                <a:solidFill>
                  <a:schemeClr val="bg1">
                    <a:lumMod val="50000"/>
                  </a:schemeClr>
                </a:solidFill>
              </a:rPr>
              <a:t> to his forwards are inaccurate, verging on sloppy.  </a:t>
            </a:r>
            <a:r>
              <a:rPr lang="en-US" dirty="0" err="1">
                <a:solidFill>
                  <a:schemeClr val="bg1">
                    <a:lumMod val="50000"/>
                  </a:schemeClr>
                </a:solidFill>
              </a:rPr>
              <a:t>Mr</a:t>
            </a:r>
            <a:r>
              <a:rPr lang="en-US" dirty="0">
                <a:solidFill>
                  <a:schemeClr val="bg1">
                    <a:lumMod val="50000"/>
                  </a:schemeClr>
                </a:solidFill>
              </a:rPr>
              <a:t> </a:t>
            </a:r>
            <a:r>
              <a:rPr lang="en-US" dirty="0" err="1">
                <a:solidFill>
                  <a:schemeClr val="bg1">
                    <a:lumMod val="50000"/>
                  </a:schemeClr>
                </a:solidFill>
              </a:rPr>
              <a:t>Radebe</a:t>
            </a:r>
            <a:r>
              <a:rPr lang="en-US" dirty="0">
                <a:solidFill>
                  <a:schemeClr val="bg1">
                    <a:lumMod val="50000"/>
                  </a:schemeClr>
                </a:solidFill>
              </a:rPr>
              <a:t> shows </a:t>
            </a:r>
            <a:r>
              <a:rPr lang="en-US" dirty="0" err="1">
                <a:solidFill>
                  <a:schemeClr val="bg1">
                    <a:lumMod val="50000"/>
                  </a:schemeClr>
                </a:solidFill>
              </a:rPr>
              <a:t>Siphiwe</a:t>
            </a:r>
            <a:r>
              <a:rPr lang="en-US" dirty="0">
                <a:solidFill>
                  <a:schemeClr val="bg1">
                    <a:lumMod val="50000"/>
                  </a:schemeClr>
                </a:solidFill>
              </a:rPr>
              <a:t> a special technique to use.  </a:t>
            </a:r>
            <a:r>
              <a:rPr lang="en-US" dirty="0" err="1">
                <a:solidFill>
                  <a:schemeClr val="bg1">
                    <a:lumMod val="50000"/>
                  </a:schemeClr>
                </a:solidFill>
              </a:rPr>
              <a:t>Siphiwe</a:t>
            </a:r>
            <a:r>
              <a:rPr lang="en-US" dirty="0">
                <a:solidFill>
                  <a:schemeClr val="bg1">
                    <a:lumMod val="50000"/>
                  </a:schemeClr>
                </a:solidFill>
              </a:rPr>
              <a:t> practices very hard every day and gets it right within a week.  He is very proud of himself when he is chosen for the provincial team of his age group.  His father is so excited about </a:t>
            </a:r>
            <a:r>
              <a:rPr lang="en-US" dirty="0" err="1">
                <a:solidFill>
                  <a:schemeClr val="bg1">
                    <a:lumMod val="50000"/>
                  </a:schemeClr>
                </a:solidFill>
              </a:rPr>
              <a:t>Siphiwe’s</a:t>
            </a:r>
            <a:r>
              <a:rPr lang="en-US" dirty="0">
                <a:solidFill>
                  <a:schemeClr val="bg1">
                    <a:lumMod val="50000"/>
                  </a:schemeClr>
                </a:solidFill>
              </a:rPr>
              <a:t> achievement that he buys him the most sought-after soccer ball on the market.  His younger brother, </a:t>
            </a:r>
            <a:r>
              <a:rPr lang="en-US" dirty="0" err="1">
                <a:solidFill>
                  <a:schemeClr val="bg1">
                    <a:lumMod val="50000"/>
                  </a:schemeClr>
                </a:solidFill>
              </a:rPr>
              <a:t>Solly</a:t>
            </a:r>
            <a:r>
              <a:rPr lang="en-US" dirty="0">
                <a:solidFill>
                  <a:schemeClr val="bg1">
                    <a:lumMod val="50000"/>
                  </a:schemeClr>
                </a:solidFill>
              </a:rPr>
              <a:t> is beside himself with excitement and </a:t>
            </a:r>
            <a:r>
              <a:rPr lang="en-US" dirty="0" err="1">
                <a:solidFill>
                  <a:schemeClr val="bg1">
                    <a:lumMod val="50000"/>
                  </a:schemeClr>
                </a:solidFill>
              </a:rPr>
              <a:t>prode</a:t>
            </a:r>
            <a:r>
              <a:rPr lang="en-US" dirty="0">
                <a:solidFill>
                  <a:schemeClr val="bg1">
                    <a:lumMod val="50000"/>
                  </a:schemeClr>
                </a:solidFill>
              </a:rPr>
              <a:t> about his elder brother’s achievement.  He wishes he was old enough to play soccer so that he can also get a soccer ball like </a:t>
            </a:r>
            <a:r>
              <a:rPr lang="en-US" dirty="0" err="1">
                <a:solidFill>
                  <a:schemeClr val="bg1">
                    <a:lumMod val="50000"/>
                  </a:schemeClr>
                </a:solidFill>
              </a:rPr>
              <a:t>Siphiwe</a:t>
            </a:r>
            <a:r>
              <a:rPr lang="en-US" dirty="0">
                <a:solidFill>
                  <a:schemeClr val="bg1">
                    <a:lumMod val="50000"/>
                  </a:schemeClr>
                </a:solidFill>
              </a:rPr>
              <a:t>.  One day </a:t>
            </a:r>
            <a:r>
              <a:rPr lang="en-US" dirty="0" err="1">
                <a:solidFill>
                  <a:schemeClr val="bg1">
                    <a:lumMod val="50000"/>
                  </a:schemeClr>
                </a:solidFill>
              </a:rPr>
              <a:t>Mr</a:t>
            </a:r>
            <a:r>
              <a:rPr lang="en-US" dirty="0">
                <a:solidFill>
                  <a:schemeClr val="bg1">
                    <a:lumMod val="50000"/>
                  </a:schemeClr>
                </a:solidFill>
              </a:rPr>
              <a:t> </a:t>
            </a:r>
            <a:r>
              <a:rPr lang="en-US" dirty="0" err="1">
                <a:solidFill>
                  <a:schemeClr val="bg1">
                    <a:lumMod val="50000"/>
                  </a:schemeClr>
                </a:solidFill>
              </a:rPr>
              <a:t>Radebe</a:t>
            </a:r>
            <a:r>
              <a:rPr lang="en-US" dirty="0">
                <a:solidFill>
                  <a:schemeClr val="bg1">
                    <a:lumMod val="50000"/>
                  </a:schemeClr>
                </a:solidFill>
              </a:rPr>
              <a:t> is late for the practice session, and some of the children start playing in his absence.  </a:t>
            </a:r>
            <a:r>
              <a:rPr lang="en-US" dirty="0" err="1">
                <a:solidFill>
                  <a:schemeClr val="bg1">
                    <a:lumMod val="50000"/>
                  </a:schemeClr>
                </a:solidFill>
              </a:rPr>
              <a:t>Solly</a:t>
            </a:r>
            <a:r>
              <a:rPr lang="en-US" dirty="0">
                <a:solidFill>
                  <a:schemeClr val="bg1">
                    <a:lumMod val="50000"/>
                  </a:schemeClr>
                </a:solidFill>
              </a:rPr>
              <a:t> begs them to let him play too, and to everybody’s surprise little </a:t>
            </a:r>
            <a:r>
              <a:rPr lang="en-US" dirty="0" err="1">
                <a:solidFill>
                  <a:schemeClr val="bg1">
                    <a:lumMod val="50000"/>
                  </a:schemeClr>
                </a:solidFill>
              </a:rPr>
              <a:t>Solly</a:t>
            </a:r>
            <a:r>
              <a:rPr lang="en-US" dirty="0">
                <a:solidFill>
                  <a:schemeClr val="bg1">
                    <a:lumMod val="50000"/>
                  </a:schemeClr>
                </a:solidFill>
              </a:rPr>
              <a:t> flawlessly uses the special passing technique </a:t>
            </a:r>
            <a:r>
              <a:rPr lang="en-US" dirty="0" err="1">
                <a:solidFill>
                  <a:schemeClr val="bg1">
                    <a:lumMod val="50000"/>
                  </a:schemeClr>
                </a:solidFill>
              </a:rPr>
              <a:t>Mr</a:t>
            </a:r>
            <a:r>
              <a:rPr lang="en-US" dirty="0">
                <a:solidFill>
                  <a:schemeClr val="bg1">
                    <a:lumMod val="50000"/>
                  </a:schemeClr>
                </a:solidFill>
              </a:rPr>
              <a:t> </a:t>
            </a:r>
            <a:r>
              <a:rPr lang="en-US" dirty="0" err="1">
                <a:solidFill>
                  <a:schemeClr val="bg1">
                    <a:lumMod val="50000"/>
                  </a:schemeClr>
                </a:solidFill>
              </a:rPr>
              <a:t>Radebe</a:t>
            </a:r>
            <a:r>
              <a:rPr lang="en-US" dirty="0">
                <a:solidFill>
                  <a:schemeClr val="bg1">
                    <a:lumMod val="50000"/>
                  </a:schemeClr>
                </a:solidFill>
              </a:rPr>
              <a:t> taught </a:t>
            </a:r>
            <a:r>
              <a:rPr lang="en-US" dirty="0" err="1">
                <a:solidFill>
                  <a:schemeClr val="bg1">
                    <a:lumMod val="50000"/>
                  </a:schemeClr>
                </a:solidFill>
              </a:rPr>
              <a:t>Siphiwe</a:t>
            </a:r>
            <a:r>
              <a:rPr lang="en-US" dirty="0">
                <a:solidFill>
                  <a:schemeClr val="bg1">
                    <a:lumMod val="50000"/>
                  </a:schemeClr>
                </a:solidFill>
              </a:rPr>
              <a:t>.  </a:t>
            </a:r>
            <a:r>
              <a:rPr lang="en-US" dirty="0" err="1">
                <a:solidFill>
                  <a:schemeClr val="bg1">
                    <a:lumMod val="50000"/>
                  </a:schemeClr>
                </a:solidFill>
              </a:rPr>
              <a:t>Solly</a:t>
            </a:r>
            <a:r>
              <a:rPr lang="en-US" dirty="0">
                <a:solidFill>
                  <a:schemeClr val="bg1">
                    <a:lumMod val="50000"/>
                  </a:schemeClr>
                </a:solidFill>
              </a:rPr>
              <a:t> grins all over his face with pride.</a:t>
            </a:r>
          </a:p>
          <a:p>
            <a:endParaRPr lang="en-US" dirty="0">
              <a:solidFill>
                <a:schemeClr val="bg1">
                  <a:lumMod val="50000"/>
                </a:schemeClr>
              </a:solidFill>
            </a:endParaRPr>
          </a:p>
          <a:p>
            <a:r>
              <a:rPr lang="en-US" dirty="0">
                <a:solidFill>
                  <a:schemeClr val="bg1">
                    <a:lumMod val="50000"/>
                  </a:schemeClr>
                </a:solidFill>
              </a:rPr>
              <a:t>					</a:t>
            </a:r>
            <a:r>
              <a:rPr lang="en-US" dirty="0"/>
              <a:t>What kind(s) of learning, according to Bandura’s theory, is/are involved in the 								younger brother </a:t>
            </a:r>
            <a:r>
              <a:rPr lang="en-US" dirty="0" err="1"/>
              <a:t>Solly’s</a:t>
            </a:r>
            <a:r>
              <a:rPr lang="en-US" dirty="0"/>
              <a:t> learning process?</a:t>
            </a:r>
          </a:p>
          <a:p>
            <a:endParaRPr lang="en-US" dirty="0"/>
          </a:p>
          <a:p>
            <a:r>
              <a:rPr lang="en-US" dirty="0"/>
              <a:t>					1.	Observational learning</a:t>
            </a:r>
          </a:p>
          <a:p>
            <a:r>
              <a:rPr lang="en-US" dirty="0"/>
              <a:t>					2.	Observational learning and direct learning</a:t>
            </a:r>
          </a:p>
          <a:p>
            <a:r>
              <a:rPr lang="en-US" dirty="0"/>
              <a:t>					3.	Observational learning and self-regulation</a:t>
            </a:r>
          </a:p>
          <a:p>
            <a:r>
              <a:rPr lang="en-US" dirty="0"/>
              <a:t>					4.	Observational learning, direct learning and self-regulation</a:t>
            </a:r>
          </a:p>
        </p:txBody>
      </p:sp>
      <p:sp>
        <p:nvSpPr>
          <p:cNvPr id="3" name="TextBox 2"/>
          <p:cNvSpPr txBox="1"/>
          <p:nvPr/>
        </p:nvSpPr>
        <p:spPr>
          <a:xfrm>
            <a:off x="9646920" y="6126480"/>
            <a:ext cx="1417320" cy="369332"/>
          </a:xfrm>
          <a:prstGeom prst="rect">
            <a:avLst/>
          </a:prstGeom>
          <a:noFill/>
        </p:spPr>
        <p:txBody>
          <a:bodyPr wrap="square" rtlCol="0">
            <a:spAutoFit/>
          </a:bodyPr>
          <a:lstStyle/>
          <a:p>
            <a:r>
              <a:rPr lang="en-US" dirty="0"/>
              <a:t>Answer:  4</a:t>
            </a:r>
          </a:p>
        </p:txBody>
      </p:sp>
    </p:spTree>
    <p:extLst>
      <p:ext uri="{BB962C8B-B14F-4D97-AF65-F5344CB8AC3E}">
        <p14:creationId xmlns:p14="http://schemas.microsoft.com/office/powerpoint/2010/main" val="3802960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03320" y="990600"/>
            <a:ext cx="6781800" cy="3170099"/>
          </a:xfrm>
          <a:prstGeom prst="rect">
            <a:avLst/>
          </a:prstGeom>
          <a:noFill/>
        </p:spPr>
        <p:txBody>
          <a:bodyPr wrap="square" rtlCol="0">
            <a:spAutoFit/>
          </a:bodyPr>
          <a:lstStyle/>
          <a:p>
            <a:r>
              <a:rPr lang="en-US" sz="2000" dirty="0"/>
              <a:t>What kind(s) of reinforcement is/are involved in the learning process of </a:t>
            </a:r>
            <a:r>
              <a:rPr lang="en-US" sz="2000" dirty="0" err="1"/>
              <a:t>Siphiwe</a:t>
            </a:r>
            <a:r>
              <a:rPr lang="en-US" sz="2000" dirty="0"/>
              <a:t>, the elder brother?</a:t>
            </a:r>
          </a:p>
          <a:p>
            <a:endParaRPr lang="en-US" sz="2000" dirty="0"/>
          </a:p>
          <a:p>
            <a:endParaRPr lang="en-US" sz="2000" dirty="0"/>
          </a:p>
          <a:p>
            <a:endParaRPr lang="en-US" sz="2000" dirty="0"/>
          </a:p>
          <a:p>
            <a:pPr marL="457200" indent="-457200">
              <a:buAutoNum type="arabicPeriod"/>
            </a:pPr>
            <a:r>
              <a:rPr lang="en-US" sz="2000" dirty="0"/>
              <a:t>Direct reinforcement</a:t>
            </a:r>
          </a:p>
          <a:p>
            <a:pPr marL="457200" indent="-457200">
              <a:buAutoNum type="arabicPeriod"/>
            </a:pPr>
            <a:r>
              <a:rPr lang="en-US" sz="2000" dirty="0"/>
              <a:t>Vicarious reinforcement and internal self-reinforcement</a:t>
            </a:r>
          </a:p>
          <a:p>
            <a:pPr marL="457200" indent="-457200">
              <a:buAutoNum type="arabicPeriod"/>
            </a:pPr>
            <a:r>
              <a:rPr lang="en-US" sz="2000" dirty="0"/>
              <a:t>Internal self-reinforcement and direct reinforcement</a:t>
            </a:r>
          </a:p>
          <a:p>
            <a:pPr marL="457200" indent="-457200">
              <a:buAutoNum type="arabicPeriod"/>
            </a:pPr>
            <a:r>
              <a:rPr lang="en-US" sz="2000" dirty="0"/>
              <a:t>Direct reinforcement, vicarious reinforcement and internal self-reinforcement</a:t>
            </a:r>
          </a:p>
        </p:txBody>
      </p:sp>
      <p:sp>
        <p:nvSpPr>
          <p:cNvPr id="3" name="TextBox 2"/>
          <p:cNvSpPr txBox="1"/>
          <p:nvPr/>
        </p:nvSpPr>
        <p:spPr>
          <a:xfrm>
            <a:off x="9372600" y="5562600"/>
            <a:ext cx="1600200" cy="400110"/>
          </a:xfrm>
          <a:prstGeom prst="rect">
            <a:avLst/>
          </a:prstGeom>
          <a:noFill/>
        </p:spPr>
        <p:txBody>
          <a:bodyPr wrap="square" rtlCol="0">
            <a:spAutoFit/>
          </a:bodyPr>
          <a:lstStyle/>
          <a:p>
            <a:r>
              <a:rPr lang="en-US" sz="2000" dirty="0"/>
              <a:t>Answer:  1</a:t>
            </a:r>
          </a:p>
        </p:txBody>
      </p:sp>
    </p:spTree>
    <p:extLst>
      <p:ext uri="{BB962C8B-B14F-4D97-AF65-F5344CB8AC3E}">
        <p14:creationId xmlns:p14="http://schemas.microsoft.com/office/powerpoint/2010/main" val="3071348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91000" y="1082040"/>
            <a:ext cx="6339840" cy="2554545"/>
          </a:xfrm>
          <a:prstGeom prst="rect">
            <a:avLst/>
          </a:prstGeom>
          <a:noFill/>
        </p:spPr>
        <p:txBody>
          <a:bodyPr wrap="square" rtlCol="0">
            <a:spAutoFit/>
          </a:bodyPr>
          <a:lstStyle/>
          <a:p>
            <a:r>
              <a:rPr lang="en-US" sz="2000" dirty="0"/>
              <a:t>The new soccer ball serves as a…… in the learning process of </a:t>
            </a:r>
            <a:r>
              <a:rPr lang="en-US" sz="2000" dirty="0" err="1"/>
              <a:t>Solly</a:t>
            </a:r>
            <a:r>
              <a:rPr lang="en-US" sz="2000" dirty="0"/>
              <a:t>, the younger brother</a:t>
            </a:r>
          </a:p>
          <a:p>
            <a:endParaRPr lang="en-US" sz="2000" dirty="0"/>
          </a:p>
          <a:p>
            <a:endParaRPr lang="en-US" sz="2000" dirty="0"/>
          </a:p>
          <a:p>
            <a:pPr marL="457200" indent="-457200">
              <a:buAutoNum type="arabicPeriod"/>
            </a:pPr>
            <a:r>
              <a:rPr lang="en-US" sz="2000" dirty="0"/>
              <a:t>Direct reinforcer</a:t>
            </a:r>
          </a:p>
          <a:p>
            <a:pPr marL="457200" indent="-457200">
              <a:buAutoNum type="arabicPeriod"/>
            </a:pPr>
            <a:r>
              <a:rPr lang="en-US" sz="2000" dirty="0"/>
              <a:t>Vicarious reinforcer</a:t>
            </a:r>
          </a:p>
          <a:p>
            <a:pPr marL="457200" indent="-457200">
              <a:buAutoNum type="arabicPeriod"/>
            </a:pPr>
            <a:r>
              <a:rPr lang="en-US" sz="2000" dirty="0"/>
              <a:t>Internal self-reinforcer</a:t>
            </a:r>
          </a:p>
          <a:p>
            <a:pPr marL="457200" indent="-457200">
              <a:buAutoNum type="arabicPeriod"/>
            </a:pPr>
            <a:r>
              <a:rPr lang="en-US" sz="2000" dirty="0"/>
              <a:t>External self-reinforcer</a:t>
            </a:r>
          </a:p>
        </p:txBody>
      </p:sp>
      <p:sp>
        <p:nvSpPr>
          <p:cNvPr id="3" name="TextBox 2"/>
          <p:cNvSpPr txBox="1"/>
          <p:nvPr/>
        </p:nvSpPr>
        <p:spPr>
          <a:xfrm>
            <a:off x="9425940" y="5593080"/>
            <a:ext cx="2209800" cy="400110"/>
          </a:xfrm>
          <a:prstGeom prst="rect">
            <a:avLst/>
          </a:prstGeom>
          <a:noFill/>
        </p:spPr>
        <p:txBody>
          <a:bodyPr wrap="square" rtlCol="0">
            <a:spAutoFit/>
          </a:bodyPr>
          <a:lstStyle/>
          <a:p>
            <a:r>
              <a:rPr lang="en-US" sz="2000" dirty="0"/>
              <a:t>Answer:  1</a:t>
            </a:r>
          </a:p>
        </p:txBody>
      </p:sp>
    </p:spTree>
    <p:extLst>
      <p:ext uri="{BB962C8B-B14F-4D97-AF65-F5344CB8AC3E}">
        <p14:creationId xmlns:p14="http://schemas.microsoft.com/office/powerpoint/2010/main" val="2110922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23360" y="1051560"/>
            <a:ext cx="6918960" cy="4093428"/>
          </a:xfrm>
          <a:prstGeom prst="rect">
            <a:avLst/>
          </a:prstGeom>
          <a:noFill/>
        </p:spPr>
        <p:txBody>
          <a:bodyPr wrap="square" rtlCol="0">
            <a:spAutoFit/>
          </a:bodyPr>
          <a:lstStyle/>
          <a:p>
            <a:r>
              <a:rPr lang="en-US" sz="2000" dirty="0"/>
              <a:t>When </a:t>
            </a:r>
            <a:r>
              <a:rPr lang="en-US" sz="2000" dirty="0" err="1"/>
              <a:t>Solly</a:t>
            </a:r>
            <a:r>
              <a:rPr lang="en-US" sz="2000" dirty="0"/>
              <a:t>, the younger brother, observed </a:t>
            </a:r>
            <a:r>
              <a:rPr lang="en-US" sz="2000" dirty="0" err="1"/>
              <a:t>Mr</a:t>
            </a:r>
            <a:r>
              <a:rPr lang="en-US" sz="2000" dirty="0"/>
              <a:t> </a:t>
            </a:r>
            <a:r>
              <a:rPr lang="en-US" sz="2000" dirty="0" err="1"/>
              <a:t>Radebe</a:t>
            </a:r>
            <a:r>
              <a:rPr lang="en-US" sz="2000" dirty="0"/>
              <a:t> pointing out to </a:t>
            </a:r>
            <a:r>
              <a:rPr lang="en-US" sz="2000" dirty="0" err="1"/>
              <a:t>Siphiwe</a:t>
            </a:r>
            <a:r>
              <a:rPr lang="en-US" sz="2000" dirty="0"/>
              <a:t> that his aerial passes were Sloppy, (a)….. took place in the case of </a:t>
            </a:r>
            <a:r>
              <a:rPr lang="en-US" sz="2000" dirty="0" err="1"/>
              <a:t>Solly</a:t>
            </a:r>
            <a:r>
              <a:rPr lang="en-US" sz="2000" dirty="0"/>
              <a:t>.  However, (b)…. took place when </a:t>
            </a:r>
            <a:r>
              <a:rPr lang="en-US" sz="2000" dirty="0" err="1"/>
              <a:t>Solly</a:t>
            </a:r>
            <a:r>
              <a:rPr lang="en-US" sz="2000" dirty="0"/>
              <a:t> learned to pass the ball perfectly after observing </a:t>
            </a:r>
            <a:r>
              <a:rPr lang="en-US" sz="2000" dirty="0" err="1"/>
              <a:t>Siphiwe’s</a:t>
            </a:r>
            <a:r>
              <a:rPr lang="en-US" sz="2000" dirty="0"/>
              <a:t> success in getting the special technique that </a:t>
            </a:r>
            <a:r>
              <a:rPr lang="en-US" sz="2000" dirty="0" err="1"/>
              <a:t>Mr</a:t>
            </a:r>
            <a:r>
              <a:rPr lang="en-US" sz="2000" dirty="0"/>
              <a:t> </a:t>
            </a:r>
            <a:r>
              <a:rPr lang="en-US" sz="2000" dirty="0" err="1"/>
              <a:t>Radebe</a:t>
            </a:r>
            <a:r>
              <a:rPr lang="en-US" sz="2000" dirty="0"/>
              <a:t> taught him, right</a:t>
            </a:r>
          </a:p>
          <a:p>
            <a:endParaRPr lang="en-US" sz="2000" dirty="0"/>
          </a:p>
          <a:p>
            <a:endParaRPr lang="en-US" sz="2000" dirty="0"/>
          </a:p>
          <a:p>
            <a:pPr marL="457200" indent="-457200">
              <a:buAutoNum type="arabicPeriod"/>
            </a:pPr>
            <a:r>
              <a:rPr lang="en-US" sz="2000" dirty="0"/>
              <a:t>a)	imitation				b)	counter-imitation</a:t>
            </a:r>
          </a:p>
          <a:p>
            <a:pPr marL="457200" indent="-457200">
              <a:buAutoNum type="arabicPeriod"/>
            </a:pPr>
            <a:r>
              <a:rPr lang="en-US" sz="2000" dirty="0"/>
              <a:t>a)	counter-imitation			b)	imitation</a:t>
            </a:r>
          </a:p>
          <a:p>
            <a:pPr marL="457200" indent="-457200">
              <a:buAutoNum type="arabicPeriod"/>
            </a:pPr>
            <a:r>
              <a:rPr lang="en-US" sz="2000" dirty="0"/>
              <a:t>a)	negative reinforcement 	b)	vicarious punishment</a:t>
            </a:r>
          </a:p>
          <a:p>
            <a:pPr marL="457200" indent="-457200">
              <a:buAutoNum type="arabicPeriod"/>
            </a:pPr>
            <a:r>
              <a:rPr lang="en-US" sz="2000" dirty="0"/>
              <a:t>a)	vicarious reinforcement 	b)	negative reinforcement</a:t>
            </a:r>
          </a:p>
          <a:p>
            <a:pPr marL="457200" indent="-457200">
              <a:buAutoNum type="arabicPeriod"/>
            </a:pPr>
            <a:endParaRPr lang="en-US" sz="2000" dirty="0"/>
          </a:p>
        </p:txBody>
      </p:sp>
      <p:sp>
        <p:nvSpPr>
          <p:cNvPr id="3" name="TextBox 2"/>
          <p:cNvSpPr txBox="1"/>
          <p:nvPr/>
        </p:nvSpPr>
        <p:spPr>
          <a:xfrm>
            <a:off x="9784080" y="5928360"/>
            <a:ext cx="1478280" cy="400110"/>
          </a:xfrm>
          <a:prstGeom prst="rect">
            <a:avLst/>
          </a:prstGeom>
          <a:noFill/>
        </p:spPr>
        <p:txBody>
          <a:bodyPr wrap="square" rtlCol="0">
            <a:spAutoFit/>
          </a:bodyPr>
          <a:lstStyle/>
          <a:p>
            <a:r>
              <a:rPr lang="en-US" sz="2000" dirty="0"/>
              <a:t>Answer:  2</a:t>
            </a:r>
          </a:p>
        </p:txBody>
      </p:sp>
    </p:spTree>
    <p:extLst>
      <p:ext uri="{BB962C8B-B14F-4D97-AF65-F5344CB8AC3E}">
        <p14:creationId xmlns:p14="http://schemas.microsoft.com/office/powerpoint/2010/main" val="1853362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66160" y="1127760"/>
            <a:ext cx="7223760" cy="3170099"/>
          </a:xfrm>
          <a:prstGeom prst="rect">
            <a:avLst/>
          </a:prstGeom>
          <a:noFill/>
        </p:spPr>
        <p:txBody>
          <a:bodyPr wrap="square" rtlCol="0">
            <a:spAutoFit/>
          </a:bodyPr>
          <a:lstStyle/>
          <a:p>
            <a:r>
              <a:rPr lang="en-US" sz="2000" dirty="0"/>
              <a:t>The fact that </a:t>
            </a:r>
            <a:r>
              <a:rPr lang="en-US" sz="2000" dirty="0" err="1"/>
              <a:t>Mr</a:t>
            </a:r>
            <a:r>
              <a:rPr lang="en-US" sz="2000" dirty="0"/>
              <a:t> </a:t>
            </a:r>
            <a:r>
              <a:rPr lang="en-US" sz="2000" dirty="0" err="1"/>
              <a:t>Radebe</a:t>
            </a:r>
            <a:r>
              <a:rPr lang="en-US" sz="2000" dirty="0"/>
              <a:t> admonishes </a:t>
            </a:r>
            <a:r>
              <a:rPr lang="en-US" sz="2000" dirty="0" err="1"/>
              <a:t>Siphiwe</a:t>
            </a:r>
            <a:r>
              <a:rPr lang="en-US" sz="2000" dirty="0"/>
              <a:t> for passing the ball </a:t>
            </a:r>
            <a:r>
              <a:rPr lang="en-US" sz="2000" dirty="0" err="1"/>
              <a:t>innacurately</a:t>
            </a:r>
            <a:r>
              <a:rPr lang="en-US" sz="2000" dirty="0"/>
              <a:t> serves as (a)…… for </a:t>
            </a:r>
            <a:r>
              <a:rPr lang="en-US" sz="2000" dirty="0" err="1"/>
              <a:t>Siphiwe</a:t>
            </a:r>
            <a:r>
              <a:rPr lang="en-US" sz="2000" dirty="0"/>
              <a:t>, but as (b)…..for </a:t>
            </a:r>
            <a:r>
              <a:rPr lang="en-US" sz="2000" dirty="0" err="1"/>
              <a:t>Solly</a:t>
            </a:r>
            <a:r>
              <a:rPr lang="en-US" sz="2000" dirty="0"/>
              <a:t>.</a:t>
            </a:r>
          </a:p>
          <a:p>
            <a:endParaRPr lang="en-US" sz="2000" dirty="0"/>
          </a:p>
          <a:p>
            <a:endParaRPr lang="en-US" sz="2000" dirty="0"/>
          </a:p>
          <a:p>
            <a:endParaRPr lang="en-US" sz="2000" dirty="0"/>
          </a:p>
          <a:p>
            <a:pPr marL="457200" indent="-457200">
              <a:buAutoNum type="arabicPeriod"/>
            </a:pPr>
            <a:r>
              <a:rPr lang="en-US" sz="2000" dirty="0"/>
              <a:t>a)	direct punishment			b)	vicarious punishment</a:t>
            </a:r>
          </a:p>
          <a:p>
            <a:pPr marL="457200" indent="-457200">
              <a:buAutoNum type="arabicPeriod"/>
            </a:pPr>
            <a:r>
              <a:rPr lang="en-US" sz="2000" dirty="0"/>
              <a:t>a)	negative reinforcement		b)	direct punishment</a:t>
            </a:r>
          </a:p>
          <a:p>
            <a:pPr marL="457200" indent="-457200">
              <a:buAutoNum type="arabicPeriod"/>
            </a:pPr>
            <a:r>
              <a:rPr lang="en-US" sz="2000" dirty="0"/>
              <a:t>a)	negative reinforcement		b)	vicarious reinforcement</a:t>
            </a:r>
          </a:p>
          <a:p>
            <a:pPr marL="457200" indent="-457200">
              <a:buAutoNum type="arabicPeriod"/>
            </a:pPr>
            <a:r>
              <a:rPr lang="en-US" sz="2000" dirty="0"/>
              <a:t>a)	vicarious reinforcement		b)	negative </a:t>
            </a:r>
            <a:r>
              <a:rPr lang="en-US" sz="2000" dirty="0" err="1"/>
              <a:t>reincorcement</a:t>
            </a:r>
            <a:endParaRPr lang="en-US" sz="2000" dirty="0"/>
          </a:p>
          <a:p>
            <a:pPr marL="457200" indent="-457200">
              <a:buAutoNum type="arabicPeriod"/>
            </a:pPr>
            <a:endParaRPr lang="en-US" sz="2000" dirty="0"/>
          </a:p>
        </p:txBody>
      </p:sp>
      <p:sp>
        <p:nvSpPr>
          <p:cNvPr id="3" name="TextBox 2"/>
          <p:cNvSpPr txBox="1"/>
          <p:nvPr/>
        </p:nvSpPr>
        <p:spPr>
          <a:xfrm>
            <a:off x="9387840" y="5791200"/>
            <a:ext cx="1615440" cy="400110"/>
          </a:xfrm>
          <a:prstGeom prst="rect">
            <a:avLst/>
          </a:prstGeom>
          <a:noFill/>
        </p:spPr>
        <p:txBody>
          <a:bodyPr wrap="square" rtlCol="0">
            <a:spAutoFit/>
          </a:bodyPr>
          <a:lstStyle/>
          <a:p>
            <a:r>
              <a:rPr lang="en-US" sz="2000" dirty="0"/>
              <a:t>Answer:  1</a:t>
            </a:r>
          </a:p>
        </p:txBody>
      </p:sp>
    </p:spTree>
    <p:extLst>
      <p:ext uri="{BB962C8B-B14F-4D97-AF65-F5344CB8AC3E}">
        <p14:creationId xmlns:p14="http://schemas.microsoft.com/office/powerpoint/2010/main" val="2041961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0" y="472440"/>
            <a:ext cx="7345680" cy="5940088"/>
          </a:xfrm>
          <a:prstGeom prst="rect">
            <a:avLst/>
          </a:prstGeom>
          <a:noFill/>
        </p:spPr>
        <p:txBody>
          <a:bodyPr wrap="square" rtlCol="0">
            <a:spAutoFit/>
          </a:bodyPr>
          <a:lstStyle/>
          <a:p>
            <a:r>
              <a:rPr lang="en-US" sz="2000" dirty="0"/>
              <a:t>Which of the following persons is an optimally functioning person according to the social cognitive learning approach?</a:t>
            </a:r>
          </a:p>
          <a:p>
            <a:endParaRPr lang="en-US" sz="2000" dirty="0"/>
          </a:p>
          <a:p>
            <a:pPr marL="457200" indent="-457200">
              <a:buAutoNum type="alphaLcParenR"/>
            </a:pPr>
            <a:r>
              <a:rPr lang="en-US" sz="2000" dirty="0"/>
              <a:t>Claire learned most of her behavior through observational learning and she functions by receiving mainly positive reinforcers while avoiding aversive reinforcers</a:t>
            </a:r>
          </a:p>
          <a:p>
            <a:pPr marL="457200" indent="-457200">
              <a:buAutoNum type="alphaLcParenR"/>
            </a:pPr>
            <a:r>
              <a:rPr lang="en-US" sz="2000" dirty="0"/>
              <a:t>John has a realistic self-efficacy perception and neither overestimates nor underestimates his own abilities</a:t>
            </a:r>
          </a:p>
          <a:p>
            <a:pPr marL="457200" indent="-457200">
              <a:buAutoNum type="alphaLcParenR"/>
            </a:pPr>
            <a:r>
              <a:rPr lang="en-US" sz="2000" dirty="0"/>
              <a:t>Doreen lives a very satisfactory, fulfilled and happy life of tension reduction, drive reduction and homeostasis</a:t>
            </a:r>
          </a:p>
          <a:p>
            <a:pPr marL="457200" indent="-457200">
              <a:buAutoNum type="alphaLcParenR"/>
            </a:pPr>
            <a:r>
              <a:rPr lang="en-US" sz="2000" dirty="0"/>
              <a:t>Mary has an internal locus of control, a feature which is regarded as desirable in her culture</a:t>
            </a:r>
          </a:p>
          <a:p>
            <a:endParaRPr lang="en-US" sz="2000" dirty="0"/>
          </a:p>
          <a:p>
            <a:r>
              <a:rPr lang="en-US" sz="2000" dirty="0"/>
              <a:t>The answer is</a:t>
            </a:r>
          </a:p>
          <a:p>
            <a:endParaRPr lang="en-US" sz="2000" dirty="0"/>
          </a:p>
          <a:p>
            <a:pPr marL="457200" indent="-457200">
              <a:buAutoNum type="arabicPeriod"/>
            </a:pPr>
            <a:r>
              <a:rPr lang="en-US" sz="2000" dirty="0"/>
              <a:t>Claire</a:t>
            </a:r>
          </a:p>
          <a:p>
            <a:pPr marL="457200" indent="-457200">
              <a:buAutoNum type="arabicPeriod"/>
            </a:pPr>
            <a:r>
              <a:rPr lang="en-US" sz="2000" dirty="0"/>
              <a:t>John</a:t>
            </a:r>
          </a:p>
          <a:p>
            <a:pPr marL="457200" indent="-457200">
              <a:buAutoNum type="arabicPeriod"/>
            </a:pPr>
            <a:r>
              <a:rPr lang="en-US" sz="2000" dirty="0"/>
              <a:t>John, Doreen and Mary</a:t>
            </a:r>
          </a:p>
          <a:p>
            <a:pPr marL="457200" indent="-457200">
              <a:buAutoNum type="arabicPeriod"/>
            </a:pPr>
            <a:r>
              <a:rPr lang="en-US" sz="2000" dirty="0"/>
              <a:t>John and Mary</a:t>
            </a:r>
          </a:p>
        </p:txBody>
      </p:sp>
      <p:sp>
        <p:nvSpPr>
          <p:cNvPr id="4" name="TextBox 3"/>
          <p:cNvSpPr txBox="1"/>
          <p:nvPr/>
        </p:nvSpPr>
        <p:spPr>
          <a:xfrm>
            <a:off x="9570720" y="6012418"/>
            <a:ext cx="1813560" cy="400110"/>
          </a:xfrm>
          <a:prstGeom prst="rect">
            <a:avLst/>
          </a:prstGeom>
          <a:noFill/>
        </p:spPr>
        <p:txBody>
          <a:bodyPr wrap="square" rtlCol="0">
            <a:spAutoFit/>
          </a:bodyPr>
          <a:lstStyle/>
          <a:p>
            <a:r>
              <a:rPr lang="en-US" sz="2000" dirty="0"/>
              <a:t>Answer:  3</a:t>
            </a:r>
          </a:p>
        </p:txBody>
      </p:sp>
    </p:spTree>
    <p:extLst>
      <p:ext uri="{BB962C8B-B14F-4D97-AF65-F5344CB8AC3E}">
        <p14:creationId xmlns:p14="http://schemas.microsoft.com/office/powerpoint/2010/main" val="10554709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30040" y="1143000"/>
            <a:ext cx="6766560" cy="3785652"/>
          </a:xfrm>
          <a:prstGeom prst="rect">
            <a:avLst/>
          </a:prstGeom>
          <a:noFill/>
        </p:spPr>
        <p:txBody>
          <a:bodyPr wrap="square" rtlCol="0">
            <a:spAutoFit/>
          </a:bodyPr>
          <a:lstStyle/>
          <a:p>
            <a:r>
              <a:rPr lang="en-US" sz="2000" dirty="0"/>
              <a:t>Johnny learned to communicate with girls by observing his older brother’s behavior towards girls. Johnny formed cognitive representations of how to behave towards girls and he learned from observing the results of his brother’s behavior’s behavior. According to Bandura’s theory, the example illustrates the person variables (a)…. capability and (b) capability</a:t>
            </a:r>
          </a:p>
          <a:p>
            <a:endParaRPr lang="en-US" sz="2000" dirty="0"/>
          </a:p>
          <a:p>
            <a:endParaRPr lang="en-US" sz="2000" dirty="0"/>
          </a:p>
          <a:p>
            <a:pPr marL="457200" indent="-457200">
              <a:buAutoNum type="arabicPeriod"/>
            </a:pPr>
            <a:r>
              <a:rPr lang="en-US" sz="2000" dirty="0"/>
              <a:t>a)	forethought					b)	self reflective</a:t>
            </a:r>
          </a:p>
          <a:p>
            <a:pPr marL="457200" indent="-457200">
              <a:buAutoNum type="arabicPeriod"/>
            </a:pPr>
            <a:r>
              <a:rPr lang="en-US" sz="2000" dirty="0"/>
              <a:t>a)	symbolizing					b)	vicarious</a:t>
            </a:r>
          </a:p>
          <a:p>
            <a:pPr marL="457200" indent="-457200">
              <a:buAutoNum type="arabicPeriod" startAt="3"/>
            </a:pPr>
            <a:r>
              <a:rPr lang="en-US" sz="2000" dirty="0"/>
              <a:t>a)	encoding					b)	expectancy</a:t>
            </a:r>
          </a:p>
          <a:p>
            <a:pPr marL="457200" indent="-457200">
              <a:buAutoNum type="arabicPeriod" startAt="3"/>
            </a:pPr>
            <a:r>
              <a:rPr lang="en-US" sz="2000" dirty="0"/>
              <a:t>A)	vicarious					b)	self-regulatory </a:t>
            </a:r>
          </a:p>
        </p:txBody>
      </p:sp>
      <p:sp>
        <p:nvSpPr>
          <p:cNvPr id="3" name="TextBox 2"/>
          <p:cNvSpPr txBox="1"/>
          <p:nvPr/>
        </p:nvSpPr>
        <p:spPr>
          <a:xfrm>
            <a:off x="9799320" y="5958840"/>
            <a:ext cx="1508760" cy="369332"/>
          </a:xfrm>
          <a:prstGeom prst="rect">
            <a:avLst/>
          </a:prstGeom>
          <a:noFill/>
        </p:spPr>
        <p:txBody>
          <a:bodyPr wrap="square" rtlCol="0">
            <a:spAutoFit/>
          </a:bodyPr>
          <a:lstStyle/>
          <a:p>
            <a:r>
              <a:rPr lang="en-US" dirty="0"/>
              <a:t>Answer:  2</a:t>
            </a:r>
          </a:p>
        </p:txBody>
      </p:sp>
    </p:spTree>
    <p:extLst>
      <p:ext uri="{BB962C8B-B14F-4D97-AF65-F5344CB8AC3E}">
        <p14:creationId xmlns:p14="http://schemas.microsoft.com/office/powerpoint/2010/main" val="40996886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70960" y="944880"/>
            <a:ext cx="6858000" cy="3785652"/>
          </a:xfrm>
          <a:prstGeom prst="rect">
            <a:avLst/>
          </a:prstGeom>
          <a:noFill/>
        </p:spPr>
        <p:txBody>
          <a:bodyPr wrap="square" rtlCol="0">
            <a:spAutoFit/>
          </a:bodyPr>
          <a:lstStyle/>
          <a:p>
            <a:r>
              <a:rPr lang="en-US" sz="2000" dirty="0"/>
              <a:t>Marlize is a very good athlete.  According to Bandura’s theory, practicing hard and always giving her best, are </a:t>
            </a:r>
            <a:r>
              <a:rPr lang="en-US" sz="2000" dirty="0" err="1"/>
              <a:t>behaviours</a:t>
            </a:r>
            <a:r>
              <a:rPr lang="en-US" sz="2000" dirty="0"/>
              <a:t> specifically motivated by</a:t>
            </a:r>
          </a:p>
          <a:p>
            <a:endParaRPr lang="en-US" sz="2000" dirty="0"/>
          </a:p>
          <a:p>
            <a:endParaRPr lang="en-US" sz="2000" dirty="0"/>
          </a:p>
          <a:p>
            <a:pPr marL="457200" indent="-457200">
              <a:buAutoNum type="arabicPeriod"/>
            </a:pPr>
            <a:r>
              <a:rPr lang="en-US" sz="2000" dirty="0"/>
              <a:t>External rewards which she receives directly after an athletic performance</a:t>
            </a:r>
          </a:p>
          <a:p>
            <a:pPr marL="457200" indent="-457200">
              <a:buAutoNum type="arabicPeriod"/>
            </a:pPr>
            <a:r>
              <a:rPr lang="en-US" sz="2000" dirty="0"/>
              <a:t>Her objective to transcend her biological and environmental constraints and to be the best she can be</a:t>
            </a:r>
          </a:p>
          <a:p>
            <a:pPr marL="457200" indent="-457200">
              <a:buAutoNum type="arabicPeriod"/>
            </a:pPr>
            <a:r>
              <a:rPr lang="en-US" sz="2000" dirty="0"/>
              <a:t>The intrapersonal drives she brings into the situation</a:t>
            </a:r>
          </a:p>
          <a:p>
            <a:pPr marL="457200" indent="-457200">
              <a:buAutoNum type="arabicPeriod"/>
            </a:pPr>
            <a:r>
              <a:rPr lang="en-US" sz="2000" dirty="0"/>
              <a:t>Her expectations regarding the consequences of her behavior and self evaluation</a:t>
            </a:r>
          </a:p>
        </p:txBody>
      </p:sp>
      <p:sp>
        <p:nvSpPr>
          <p:cNvPr id="3" name="TextBox 2"/>
          <p:cNvSpPr txBox="1"/>
          <p:nvPr/>
        </p:nvSpPr>
        <p:spPr>
          <a:xfrm>
            <a:off x="9174480" y="5745480"/>
            <a:ext cx="1447800" cy="369332"/>
          </a:xfrm>
          <a:prstGeom prst="rect">
            <a:avLst/>
          </a:prstGeom>
          <a:noFill/>
        </p:spPr>
        <p:txBody>
          <a:bodyPr wrap="square" rtlCol="0">
            <a:spAutoFit/>
          </a:bodyPr>
          <a:lstStyle/>
          <a:p>
            <a:r>
              <a:rPr lang="en-US" dirty="0"/>
              <a:t>Answer:  4</a:t>
            </a:r>
          </a:p>
        </p:txBody>
      </p:sp>
    </p:spTree>
    <p:extLst>
      <p:ext uri="{BB962C8B-B14F-4D97-AF65-F5344CB8AC3E}">
        <p14:creationId xmlns:p14="http://schemas.microsoft.com/office/powerpoint/2010/main" val="916836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06240" y="883920"/>
            <a:ext cx="6400800" cy="5632311"/>
          </a:xfrm>
          <a:prstGeom prst="rect">
            <a:avLst/>
          </a:prstGeom>
          <a:noFill/>
        </p:spPr>
        <p:txBody>
          <a:bodyPr wrap="square" rtlCol="0">
            <a:spAutoFit/>
          </a:bodyPr>
          <a:lstStyle/>
          <a:p>
            <a:r>
              <a:rPr lang="en-US" sz="2000" dirty="0"/>
              <a:t>Which of the following persons is NOT an optimally functioning person according to the social cognitive learning approach?</a:t>
            </a:r>
          </a:p>
          <a:p>
            <a:endParaRPr lang="en-US" sz="2000" dirty="0"/>
          </a:p>
          <a:p>
            <a:pPr marL="457200" indent="-457200">
              <a:buAutoNum type="alphaLcParenR"/>
            </a:pPr>
            <a:r>
              <a:rPr lang="en-US" sz="2000" dirty="0"/>
              <a:t>Peter succeeds in producing behavior which meets his own standards</a:t>
            </a:r>
          </a:p>
          <a:p>
            <a:pPr marL="457200" indent="-457200">
              <a:buAutoNum type="alphaLcParenR"/>
            </a:pPr>
            <a:r>
              <a:rPr lang="en-US" sz="2000" dirty="0"/>
              <a:t>John sees himself as he really is and his self concept in accordance with his actual potential</a:t>
            </a:r>
          </a:p>
          <a:p>
            <a:pPr marL="457200" indent="-457200">
              <a:buAutoNum type="alphaLcParenR"/>
            </a:pPr>
            <a:r>
              <a:rPr lang="en-US" sz="2000" dirty="0"/>
              <a:t>Joe overestimates hi own abilities</a:t>
            </a:r>
          </a:p>
          <a:p>
            <a:pPr marL="457200" indent="-457200">
              <a:buAutoNum type="alphaLcParenR"/>
            </a:pPr>
            <a:r>
              <a:rPr lang="en-US" sz="2000" dirty="0"/>
              <a:t>Mary has an internal local of control, a feature which is regarded as desirable in her culture</a:t>
            </a:r>
          </a:p>
          <a:p>
            <a:pPr marL="457200" indent="-457200">
              <a:buAutoNum type="alphaLcParenR"/>
            </a:pPr>
            <a:endParaRPr lang="en-US" sz="2000" dirty="0"/>
          </a:p>
          <a:p>
            <a:r>
              <a:rPr lang="en-US" sz="2000" dirty="0"/>
              <a:t>The correct answer is</a:t>
            </a:r>
          </a:p>
          <a:p>
            <a:endParaRPr lang="en-US" sz="2000" dirty="0"/>
          </a:p>
          <a:p>
            <a:pPr marL="457200" indent="-457200">
              <a:buAutoNum type="arabicPeriod"/>
            </a:pPr>
            <a:r>
              <a:rPr lang="en-US" sz="2000" dirty="0"/>
              <a:t>Joe</a:t>
            </a:r>
          </a:p>
          <a:p>
            <a:pPr marL="457200" indent="-457200">
              <a:buAutoNum type="arabicPeriod"/>
            </a:pPr>
            <a:r>
              <a:rPr lang="en-US" sz="2000" dirty="0"/>
              <a:t>John</a:t>
            </a:r>
          </a:p>
          <a:p>
            <a:pPr marL="457200" indent="-457200">
              <a:buAutoNum type="arabicPeriod"/>
            </a:pPr>
            <a:r>
              <a:rPr lang="en-US" sz="2000" dirty="0"/>
              <a:t>Peter, Joe and Mary</a:t>
            </a:r>
          </a:p>
          <a:p>
            <a:pPr marL="457200" indent="-457200">
              <a:buAutoNum type="arabicPeriod"/>
            </a:pPr>
            <a:r>
              <a:rPr lang="en-US" sz="2000" dirty="0"/>
              <a:t>Peter and Joe</a:t>
            </a:r>
          </a:p>
        </p:txBody>
      </p:sp>
      <p:sp>
        <p:nvSpPr>
          <p:cNvPr id="3" name="TextBox 2"/>
          <p:cNvSpPr txBox="1"/>
          <p:nvPr/>
        </p:nvSpPr>
        <p:spPr>
          <a:xfrm>
            <a:off x="9601200" y="6146899"/>
            <a:ext cx="1767840" cy="369332"/>
          </a:xfrm>
          <a:prstGeom prst="rect">
            <a:avLst/>
          </a:prstGeom>
          <a:noFill/>
        </p:spPr>
        <p:txBody>
          <a:bodyPr wrap="square" rtlCol="0">
            <a:spAutoFit/>
          </a:bodyPr>
          <a:lstStyle/>
          <a:p>
            <a:r>
              <a:rPr lang="en-US" dirty="0"/>
              <a:t>Answer:  1  </a:t>
            </a:r>
          </a:p>
        </p:txBody>
      </p:sp>
    </p:spTree>
    <p:extLst>
      <p:ext uri="{BB962C8B-B14F-4D97-AF65-F5344CB8AC3E}">
        <p14:creationId xmlns:p14="http://schemas.microsoft.com/office/powerpoint/2010/main" val="24377114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3080" y="792480"/>
            <a:ext cx="9128760" cy="4401205"/>
          </a:xfrm>
          <a:prstGeom prst="rect">
            <a:avLst/>
          </a:prstGeom>
          <a:noFill/>
        </p:spPr>
        <p:txBody>
          <a:bodyPr wrap="square" rtlCol="0">
            <a:spAutoFit/>
          </a:bodyPr>
          <a:lstStyle/>
          <a:p>
            <a:r>
              <a:rPr lang="en-US" sz="2000" dirty="0">
                <a:solidFill>
                  <a:schemeClr val="bg1">
                    <a:lumMod val="50000"/>
                  </a:schemeClr>
                </a:solidFill>
              </a:rPr>
              <a:t>Peter is a member of a soccer team.  His coach uses the principles of social learning theory to improve his team’s soccer-playing skills.  For example, he gives Peter a new soccer jersey when he plays well and he takes his team to games when the South African Bafana-Bafana soccer team is playing. When the team wins they reward themselves by eating out.  Despite all this, Peter believes that he simply does not have the talent to play well, and his game does not improve</a:t>
            </a:r>
          </a:p>
          <a:p>
            <a:endParaRPr lang="en-US" sz="2000" dirty="0">
              <a:solidFill>
                <a:schemeClr val="bg1">
                  <a:lumMod val="50000"/>
                </a:schemeClr>
              </a:solidFill>
            </a:endParaRPr>
          </a:p>
          <a:p>
            <a:r>
              <a:rPr lang="en-US" sz="2000" dirty="0"/>
              <a:t>According to the social cognitive learning theory, a person </a:t>
            </a:r>
            <a:r>
              <a:rPr lang="en-US" sz="2000" dirty="0" err="1"/>
              <a:t>funcions</a:t>
            </a:r>
            <a:r>
              <a:rPr lang="en-US" sz="2000" dirty="0"/>
              <a:t> optimally is someone who</a:t>
            </a:r>
          </a:p>
          <a:p>
            <a:endParaRPr lang="en-US" sz="2000" dirty="0"/>
          </a:p>
          <a:p>
            <a:pPr marL="457200" indent="-457200">
              <a:buAutoNum type="arabicPeriod"/>
            </a:pPr>
            <a:r>
              <a:rPr lang="en-US" sz="2000" dirty="0"/>
              <a:t>Has external locus of control</a:t>
            </a:r>
          </a:p>
          <a:p>
            <a:pPr marL="457200" indent="-457200">
              <a:buAutoNum type="arabicPeriod"/>
            </a:pPr>
            <a:r>
              <a:rPr lang="en-US" sz="2000" dirty="0"/>
              <a:t>Takes risks</a:t>
            </a:r>
          </a:p>
          <a:p>
            <a:pPr marL="457200" indent="-457200">
              <a:buAutoNum type="arabicPeriod"/>
            </a:pPr>
            <a:r>
              <a:rPr lang="en-US" sz="2000" dirty="0"/>
              <a:t>Has realistic self-efficacy perception</a:t>
            </a:r>
          </a:p>
          <a:p>
            <a:pPr marL="457200" indent="-457200">
              <a:buAutoNum type="arabicPeriod"/>
            </a:pPr>
            <a:r>
              <a:rPr lang="en-US" sz="2000" dirty="0"/>
              <a:t>Has a freedom of choice</a:t>
            </a:r>
          </a:p>
        </p:txBody>
      </p:sp>
      <p:sp>
        <p:nvSpPr>
          <p:cNvPr id="3" name="TextBox 2"/>
          <p:cNvSpPr txBox="1"/>
          <p:nvPr/>
        </p:nvSpPr>
        <p:spPr>
          <a:xfrm>
            <a:off x="8077200" y="5440680"/>
            <a:ext cx="2194560" cy="400110"/>
          </a:xfrm>
          <a:prstGeom prst="rect">
            <a:avLst/>
          </a:prstGeom>
          <a:noFill/>
        </p:spPr>
        <p:txBody>
          <a:bodyPr wrap="square" rtlCol="0">
            <a:spAutoFit/>
          </a:bodyPr>
          <a:lstStyle/>
          <a:p>
            <a:r>
              <a:rPr lang="en-US" sz="2000" dirty="0"/>
              <a:t>Answer:  3</a:t>
            </a:r>
          </a:p>
        </p:txBody>
      </p:sp>
    </p:spTree>
    <p:extLst>
      <p:ext uri="{BB962C8B-B14F-4D97-AF65-F5344CB8AC3E}">
        <p14:creationId xmlns:p14="http://schemas.microsoft.com/office/powerpoint/2010/main" val="1677127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03320" y="960120"/>
            <a:ext cx="7056120" cy="3785652"/>
          </a:xfrm>
          <a:prstGeom prst="rect">
            <a:avLst/>
          </a:prstGeom>
          <a:noFill/>
        </p:spPr>
        <p:txBody>
          <a:bodyPr wrap="square" rtlCol="0">
            <a:spAutoFit/>
          </a:bodyPr>
          <a:lstStyle/>
          <a:p>
            <a:r>
              <a:rPr lang="en-US" sz="2000" dirty="0"/>
              <a:t>If Peter was to be referred for </a:t>
            </a:r>
            <a:r>
              <a:rPr lang="en-US" sz="2000" dirty="0" err="1"/>
              <a:t>psychotheraphy</a:t>
            </a:r>
            <a:r>
              <a:rPr lang="en-US" sz="2000" dirty="0"/>
              <a:t>, what would someone who is practicing from the framework of the social cognitive learning theory consider as the main aim of Peter’s therapy</a:t>
            </a:r>
          </a:p>
          <a:p>
            <a:endParaRPr lang="en-US" sz="2000" dirty="0"/>
          </a:p>
          <a:p>
            <a:endParaRPr lang="en-US" sz="2000" dirty="0"/>
          </a:p>
          <a:p>
            <a:pPr marL="457200" indent="-457200">
              <a:buAutoNum type="arabicPeriod"/>
            </a:pPr>
            <a:r>
              <a:rPr lang="en-US" sz="2000" dirty="0"/>
              <a:t>To assist him to </a:t>
            </a:r>
            <a:r>
              <a:rPr lang="en-US" sz="2000" dirty="0" err="1"/>
              <a:t>realise</a:t>
            </a:r>
            <a:r>
              <a:rPr lang="en-US" sz="2000" dirty="0"/>
              <a:t> and acknowledge hi ineffective way of handling demands</a:t>
            </a:r>
          </a:p>
          <a:p>
            <a:pPr marL="457200" indent="-457200">
              <a:buAutoNum type="arabicPeriod"/>
            </a:pPr>
            <a:r>
              <a:rPr lang="en-US" sz="2000" dirty="0"/>
              <a:t>To improve his self-efficacy and change his encoding strategies</a:t>
            </a:r>
          </a:p>
          <a:p>
            <a:pPr marL="457200" indent="-457200">
              <a:buAutoNum type="arabicPeriod"/>
            </a:pPr>
            <a:r>
              <a:rPr lang="en-US" sz="2000" dirty="0"/>
              <a:t>To teach him effective social skills</a:t>
            </a:r>
          </a:p>
          <a:p>
            <a:pPr marL="457200" indent="-457200">
              <a:buAutoNum type="arabicPeriod"/>
            </a:pPr>
            <a:r>
              <a:rPr lang="en-US" sz="2000" dirty="0"/>
              <a:t>To teach him strategies to improve his talents</a:t>
            </a:r>
          </a:p>
        </p:txBody>
      </p:sp>
      <p:sp>
        <p:nvSpPr>
          <p:cNvPr id="3" name="TextBox 2"/>
          <p:cNvSpPr txBox="1"/>
          <p:nvPr/>
        </p:nvSpPr>
        <p:spPr>
          <a:xfrm>
            <a:off x="9022080" y="5562600"/>
            <a:ext cx="1889760" cy="400110"/>
          </a:xfrm>
          <a:prstGeom prst="rect">
            <a:avLst/>
          </a:prstGeom>
          <a:noFill/>
        </p:spPr>
        <p:txBody>
          <a:bodyPr wrap="square" rtlCol="0">
            <a:spAutoFit/>
          </a:bodyPr>
          <a:lstStyle/>
          <a:p>
            <a:r>
              <a:rPr lang="en-US" sz="2000" dirty="0"/>
              <a:t>Answer:  3</a:t>
            </a:r>
          </a:p>
        </p:txBody>
      </p:sp>
    </p:spTree>
    <p:extLst>
      <p:ext uri="{BB962C8B-B14F-4D97-AF65-F5344CB8AC3E}">
        <p14:creationId xmlns:p14="http://schemas.microsoft.com/office/powerpoint/2010/main" val="14007463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38600" y="975360"/>
            <a:ext cx="6842760" cy="3785652"/>
          </a:xfrm>
          <a:prstGeom prst="rect">
            <a:avLst/>
          </a:prstGeom>
          <a:noFill/>
        </p:spPr>
        <p:txBody>
          <a:bodyPr wrap="square" rtlCol="0">
            <a:spAutoFit/>
          </a:bodyPr>
          <a:lstStyle/>
          <a:p>
            <a:r>
              <a:rPr lang="en-US" sz="2000" dirty="0"/>
              <a:t>Which one of the following statements about aggression is CORRECT in terms of social cognitive learning theories?</a:t>
            </a:r>
          </a:p>
          <a:p>
            <a:endParaRPr lang="en-US" sz="2000" dirty="0"/>
          </a:p>
          <a:p>
            <a:endParaRPr lang="en-US" sz="2000" dirty="0"/>
          </a:p>
          <a:p>
            <a:pPr marL="457200" indent="-457200">
              <a:buAutoNum type="arabicPeriod"/>
            </a:pPr>
            <a:r>
              <a:rPr lang="en-US" sz="2000" dirty="0"/>
              <a:t>Aggressive behavior is acquired through direct learning, but not through observational learning</a:t>
            </a:r>
          </a:p>
          <a:p>
            <a:pPr marL="457200" indent="-457200">
              <a:buAutoNum type="arabicPeriod"/>
            </a:pPr>
            <a:r>
              <a:rPr lang="en-US" sz="2000" dirty="0"/>
              <a:t>Aggressive behavior is acquired through observational learning, but not through direct learning</a:t>
            </a:r>
          </a:p>
          <a:p>
            <a:pPr marL="457200" indent="-457200">
              <a:buAutoNum type="arabicPeriod"/>
            </a:pPr>
            <a:r>
              <a:rPr lang="en-US" sz="2000" dirty="0"/>
              <a:t>Genetic and environmental factors contribute to aggressive behavior in a person’s </a:t>
            </a:r>
            <a:r>
              <a:rPr lang="en-US" sz="2000" dirty="0" err="1"/>
              <a:t>behavioural</a:t>
            </a:r>
            <a:r>
              <a:rPr lang="en-US" sz="2000" dirty="0"/>
              <a:t> repertoire</a:t>
            </a:r>
          </a:p>
          <a:p>
            <a:pPr marL="457200" indent="-457200">
              <a:buAutoNum type="arabicPeriod"/>
            </a:pPr>
            <a:r>
              <a:rPr lang="en-US" sz="2000" dirty="0"/>
              <a:t>Environmental factors, but not genetic factors, contribute to aggressive behavior in a person’s </a:t>
            </a:r>
            <a:r>
              <a:rPr lang="en-US" sz="2000" dirty="0" err="1"/>
              <a:t>behavioural</a:t>
            </a:r>
            <a:r>
              <a:rPr lang="en-US" sz="2000" dirty="0"/>
              <a:t> </a:t>
            </a:r>
            <a:r>
              <a:rPr lang="en-US" sz="2000" dirty="0" err="1"/>
              <a:t>reqertoire</a:t>
            </a:r>
            <a:endParaRPr lang="en-US" sz="2000" dirty="0"/>
          </a:p>
        </p:txBody>
      </p:sp>
      <p:sp>
        <p:nvSpPr>
          <p:cNvPr id="3" name="TextBox 2"/>
          <p:cNvSpPr txBox="1"/>
          <p:nvPr/>
        </p:nvSpPr>
        <p:spPr>
          <a:xfrm>
            <a:off x="9418320" y="5791200"/>
            <a:ext cx="1463040" cy="400110"/>
          </a:xfrm>
          <a:prstGeom prst="rect">
            <a:avLst/>
          </a:prstGeom>
          <a:noFill/>
        </p:spPr>
        <p:txBody>
          <a:bodyPr wrap="square" rtlCol="0">
            <a:spAutoFit/>
          </a:bodyPr>
          <a:lstStyle/>
          <a:p>
            <a:r>
              <a:rPr lang="en-US" sz="2000" dirty="0"/>
              <a:t>Answer:  3</a:t>
            </a:r>
          </a:p>
        </p:txBody>
      </p:sp>
    </p:spTree>
    <p:extLst>
      <p:ext uri="{BB962C8B-B14F-4D97-AF65-F5344CB8AC3E}">
        <p14:creationId xmlns:p14="http://schemas.microsoft.com/office/powerpoint/2010/main" val="1948984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40480" y="518160"/>
            <a:ext cx="7193280" cy="5940088"/>
          </a:xfrm>
          <a:prstGeom prst="rect">
            <a:avLst/>
          </a:prstGeom>
          <a:noFill/>
        </p:spPr>
        <p:txBody>
          <a:bodyPr wrap="square" rtlCol="0">
            <a:spAutoFit/>
          </a:bodyPr>
          <a:lstStyle/>
          <a:p>
            <a:r>
              <a:rPr lang="en-US" sz="2000" dirty="0"/>
              <a:t>Jack’s Mathematics teacher clearly indicates the sections that he should study for his Mathematics examination.  However, Jack decides to learn the sections he thinks are important.  Unfortunately, he fails his examination at the end of the year.  He realizes that he has only himself to blame and decides that in future he will pay more attention to what his teacher highlights.  According to Rotter, Jack has (a)… which means that Jack (b)….</a:t>
            </a:r>
          </a:p>
          <a:p>
            <a:endParaRPr lang="en-US" sz="2000" dirty="0"/>
          </a:p>
          <a:p>
            <a:pPr marL="457200" indent="-457200">
              <a:buAutoNum type="arabicPeriod"/>
            </a:pPr>
            <a:r>
              <a:rPr lang="en-US" sz="2000" dirty="0"/>
              <a:t>An external locus of control</a:t>
            </a:r>
          </a:p>
          <a:p>
            <a:r>
              <a:rPr lang="en-US" sz="2000" dirty="0"/>
              <a:t>	Believes that his life is controlled by circumstances beyond his 	control</a:t>
            </a:r>
          </a:p>
          <a:p>
            <a:pPr marL="457200" indent="-457200">
              <a:buAutoNum type="arabicPeriod" startAt="2"/>
            </a:pPr>
            <a:r>
              <a:rPr lang="en-US" sz="2000" dirty="0"/>
              <a:t>An internal locus of control</a:t>
            </a:r>
          </a:p>
          <a:p>
            <a:r>
              <a:rPr lang="en-US" sz="2000" dirty="0"/>
              <a:t>	Believes that his decisions influence his life negatively or 	positively</a:t>
            </a:r>
          </a:p>
          <a:p>
            <a:pPr marL="457200" indent="-457200">
              <a:buAutoNum type="arabicPeriod" startAt="3"/>
            </a:pPr>
            <a:r>
              <a:rPr lang="en-US" sz="2000" dirty="0"/>
              <a:t>Low self-efficacy</a:t>
            </a:r>
          </a:p>
          <a:p>
            <a:r>
              <a:rPr lang="en-US" sz="2000" dirty="0"/>
              <a:t>	Has little confidence in his teacher</a:t>
            </a:r>
          </a:p>
          <a:p>
            <a:pPr marL="457200" indent="-457200">
              <a:buAutoNum type="arabicPeriod" startAt="4"/>
            </a:pPr>
            <a:r>
              <a:rPr lang="en-US" sz="2000" dirty="0"/>
              <a:t>A self-reflective capability</a:t>
            </a:r>
          </a:p>
          <a:p>
            <a:r>
              <a:rPr lang="en-US" sz="2000" dirty="0"/>
              <a:t>	Now believes that his teacher knows best</a:t>
            </a:r>
          </a:p>
          <a:p>
            <a:pPr marL="914400" lvl="1" indent="-457200">
              <a:buAutoNum type="alphaLcParenR" startAt="2"/>
            </a:pPr>
            <a:endParaRPr lang="en-US" sz="2000" dirty="0"/>
          </a:p>
        </p:txBody>
      </p:sp>
      <p:sp>
        <p:nvSpPr>
          <p:cNvPr id="4" name="TextBox 3"/>
          <p:cNvSpPr txBox="1"/>
          <p:nvPr/>
        </p:nvSpPr>
        <p:spPr>
          <a:xfrm>
            <a:off x="9631680" y="6273582"/>
            <a:ext cx="1402080" cy="369332"/>
          </a:xfrm>
          <a:prstGeom prst="rect">
            <a:avLst/>
          </a:prstGeom>
          <a:noFill/>
        </p:spPr>
        <p:txBody>
          <a:bodyPr wrap="square" rtlCol="0">
            <a:spAutoFit/>
          </a:bodyPr>
          <a:lstStyle/>
          <a:p>
            <a:r>
              <a:rPr lang="en-US" dirty="0"/>
              <a:t>Answer:  2</a:t>
            </a:r>
          </a:p>
        </p:txBody>
      </p:sp>
    </p:spTree>
    <p:extLst>
      <p:ext uri="{BB962C8B-B14F-4D97-AF65-F5344CB8AC3E}">
        <p14:creationId xmlns:p14="http://schemas.microsoft.com/office/powerpoint/2010/main" val="569668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79520" y="472440"/>
            <a:ext cx="7071360" cy="5940088"/>
          </a:xfrm>
          <a:prstGeom prst="rect">
            <a:avLst/>
          </a:prstGeom>
          <a:noFill/>
        </p:spPr>
        <p:txBody>
          <a:bodyPr wrap="square" rtlCol="0">
            <a:spAutoFit/>
          </a:bodyPr>
          <a:lstStyle/>
          <a:p>
            <a:r>
              <a:rPr lang="en-US" sz="2000" dirty="0"/>
              <a:t>Susan plays hockey for her school’s first team.  The coach of the provincial team observes her play, and invites her to play for the provincial team. Susan declines the offer because she does not think that she is good enough.  According to Bandura’s theory, (a)… plays an important role in Susan’s decision.  This means that (b)…</a:t>
            </a:r>
          </a:p>
          <a:p>
            <a:endParaRPr lang="en-US" sz="2000" dirty="0"/>
          </a:p>
          <a:p>
            <a:pPr marL="457200" indent="-457200">
              <a:buAutoNum type="arabicPeriod"/>
            </a:pPr>
            <a:r>
              <a:rPr lang="en-US" sz="2000" dirty="0"/>
              <a:t>Self-regulation</a:t>
            </a:r>
          </a:p>
          <a:p>
            <a:r>
              <a:rPr lang="en-US" sz="2000" dirty="0"/>
              <a:t>	Susan has to regulate her behavior.  If she plays for the 	provincial team, she will neglect her school team</a:t>
            </a:r>
          </a:p>
          <a:p>
            <a:pPr marL="457200" indent="-457200">
              <a:buAutoNum type="arabicPeriod" startAt="2"/>
            </a:pPr>
            <a:r>
              <a:rPr lang="en-US" sz="2000" dirty="0"/>
              <a:t>Expectancy</a:t>
            </a:r>
          </a:p>
          <a:p>
            <a:r>
              <a:rPr lang="en-US" sz="2000" dirty="0"/>
              <a:t>	Susan’s schoolmates expect her to play for their team</a:t>
            </a:r>
          </a:p>
          <a:p>
            <a:pPr marL="457200" indent="-457200">
              <a:buAutoNum type="arabicPeriod" startAt="3"/>
            </a:pPr>
            <a:r>
              <a:rPr lang="en-US" sz="2000" dirty="0"/>
              <a:t>Self-efficacy</a:t>
            </a:r>
          </a:p>
          <a:p>
            <a:r>
              <a:rPr lang="en-US" sz="2000" dirty="0"/>
              <a:t>	Susan does not have confidence in her ability to play hockey 	well enough for the provincial</a:t>
            </a:r>
          </a:p>
          <a:p>
            <a:pPr marL="457200" indent="-457200">
              <a:buAutoNum type="arabicPeriod" startAt="4"/>
            </a:pPr>
            <a:r>
              <a:rPr lang="en-US" sz="2000" dirty="0"/>
              <a:t>Internal locus of control</a:t>
            </a:r>
          </a:p>
          <a:p>
            <a:r>
              <a:rPr lang="en-US" sz="2000" dirty="0"/>
              <a:t>	Susan does not allow an external person like the coach to 	decide for her what she should or should not do</a:t>
            </a:r>
          </a:p>
          <a:p>
            <a:endParaRPr lang="en-US" sz="2000" dirty="0"/>
          </a:p>
        </p:txBody>
      </p:sp>
      <p:sp>
        <p:nvSpPr>
          <p:cNvPr id="4" name="TextBox 3"/>
          <p:cNvSpPr txBox="1"/>
          <p:nvPr/>
        </p:nvSpPr>
        <p:spPr>
          <a:xfrm>
            <a:off x="9753600" y="6227862"/>
            <a:ext cx="1402080" cy="369332"/>
          </a:xfrm>
          <a:prstGeom prst="rect">
            <a:avLst/>
          </a:prstGeom>
          <a:noFill/>
        </p:spPr>
        <p:txBody>
          <a:bodyPr wrap="square" rtlCol="0">
            <a:spAutoFit/>
          </a:bodyPr>
          <a:lstStyle/>
          <a:p>
            <a:r>
              <a:rPr lang="en-US" dirty="0"/>
              <a:t>Answer:  3</a:t>
            </a:r>
          </a:p>
        </p:txBody>
      </p:sp>
    </p:spTree>
    <p:extLst>
      <p:ext uri="{BB962C8B-B14F-4D97-AF65-F5344CB8AC3E}">
        <p14:creationId xmlns:p14="http://schemas.microsoft.com/office/powerpoint/2010/main" val="37412041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53840" y="1082040"/>
            <a:ext cx="6781800" cy="4278094"/>
          </a:xfrm>
          <a:prstGeom prst="rect">
            <a:avLst/>
          </a:prstGeom>
          <a:noFill/>
        </p:spPr>
        <p:txBody>
          <a:bodyPr wrap="square" rtlCol="0">
            <a:spAutoFit/>
          </a:bodyPr>
          <a:lstStyle/>
          <a:p>
            <a:r>
              <a:rPr lang="en-US" dirty="0"/>
              <a:t>According to the social cognitive learning approach, people develop characteristic styles in their attempts to explain the events in their environments.  Identify the styles used by Stephen. Stephen has lost his job.  He blames himself for it and feels that he is a complete failure (a) a/an …. Style. He believes that he is too bad tempered and important to keep any job and that he will always be like that (b)… styles. His whole life is disrupted, and he believes that he will also lose his house, his car and his wife (c) …styles</a:t>
            </a:r>
          </a:p>
          <a:p>
            <a:endParaRPr lang="en-US" dirty="0"/>
          </a:p>
          <a:p>
            <a:endParaRPr lang="en-US" dirty="0"/>
          </a:p>
          <a:p>
            <a:pPr marL="342900" indent="-342900">
              <a:buAutoNum type="arabicPeriod"/>
            </a:pPr>
            <a:r>
              <a:rPr lang="en-US" dirty="0"/>
              <a:t>a)	external		b) global		c)	limited</a:t>
            </a:r>
          </a:p>
          <a:p>
            <a:pPr marL="342900" indent="-342900">
              <a:buAutoNum type="arabicPeriod"/>
            </a:pPr>
            <a:r>
              <a:rPr lang="en-US" dirty="0"/>
              <a:t>a)	internal		b) stable		c)	global</a:t>
            </a:r>
          </a:p>
          <a:p>
            <a:pPr marL="342900" indent="-342900">
              <a:buAutoNum type="arabicPeriod"/>
            </a:pPr>
            <a:r>
              <a:rPr lang="en-US" dirty="0"/>
              <a:t>a)	helplessness	b) transient	c)	global</a:t>
            </a:r>
          </a:p>
          <a:p>
            <a:pPr marL="342900" indent="-342900">
              <a:buAutoNum type="arabicPeriod"/>
            </a:pPr>
            <a:r>
              <a:rPr lang="en-US" dirty="0"/>
              <a:t>a)	internal		c) stable		c)	helpless</a:t>
            </a:r>
          </a:p>
          <a:p>
            <a:endParaRPr lang="en-US" sz="2000" dirty="0"/>
          </a:p>
        </p:txBody>
      </p:sp>
      <p:sp>
        <p:nvSpPr>
          <p:cNvPr id="3" name="TextBox 2"/>
          <p:cNvSpPr txBox="1"/>
          <p:nvPr/>
        </p:nvSpPr>
        <p:spPr>
          <a:xfrm>
            <a:off x="8930640" y="5699760"/>
            <a:ext cx="1981200" cy="369332"/>
          </a:xfrm>
          <a:prstGeom prst="rect">
            <a:avLst/>
          </a:prstGeom>
          <a:noFill/>
        </p:spPr>
        <p:txBody>
          <a:bodyPr wrap="square" rtlCol="0">
            <a:spAutoFit/>
          </a:bodyPr>
          <a:lstStyle/>
          <a:p>
            <a:r>
              <a:rPr lang="en-US" dirty="0"/>
              <a:t>Answer:  2</a:t>
            </a:r>
          </a:p>
        </p:txBody>
      </p:sp>
    </p:spTree>
    <p:extLst>
      <p:ext uri="{BB962C8B-B14F-4D97-AF65-F5344CB8AC3E}">
        <p14:creationId xmlns:p14="http://schemas.microsoft.com/office/powerpoint/2010/main" val="29426498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0560" y="272772"/>
            <a:ext cx="10805160" cy="6463308"/>
          </a:xfrm>
          <a:prstGeom prst="rect">
            <a:avLst/>
          </a:prstGeom>
          <a:noFill/>
        </p:spPr>
        <p:txBody>
          <a:bodyPr wrap="square" rtlCol="0">
            <a:spAutoFit/>
          </a:bodyPr>
          <a:lstStyle/>
          <a:p>
            <a:r>
              <a:rPr lang="en-US" dirty="0">
                <a:solidFill>
                  <a:schemeClr val="bg1">
                    <a:lumMod val="50000"/>
                  </a:schemeClr>
                </a:solidFill>
              </a:rPr>
              <a:t>Will, Jeffrey and Paula are all accomplished musicians, but acquired their musical skills in different ways.  Will learned to play the violin by taking music lessons from a teacher.  The music teacher praised him when he played well and corrected him when he made mistakes.  Jeffrey, on the other hand, did not take any music lessons, but learned to play the piano by watching his sister play.. He noticed when his mother corrected his sister and was very impressed when she participated in music competitions and won prizes.  Finally, Paula learned to play the guitar from instructions in a book.  Paula practiced by herself, corrected herself when she made mistakes, and felt a surge of pride in herself when she played</a:t>
            </a:r>
          </a:p>
          <a:p>
            <a:endParaRPr lang="en-US" dirty="0">
              <a:solidFill>
                <a:schemeClr val="bg1">
                  <a:lumMod val="50000"/>
                </a:schemeClr>
              </a:solidFill>
            </a:endParaRPr>
          </a:p>
          <a:p>
            <a:r>
              <a:rPr lang="en-US" dirty="0"/>
              <a:t>					Will learned to play the violin through (a)……, whereas, Jeffrey learned to play 								the piano through (b)….., and Paula learned to play the guitar through (c)….</a:t>
            </a:r>
          </a:p>
          <a:p>
            <a:endParaRPr lang="en-US" dirty="0"/>
          </a:p>
          <a:p>
            <a:r>
              <a:rPr lang="en-US" dirty="0"/>
              <a:t>					1.	Observational learning</a:t>
            </a:r>
          </a:p>
          <a:p>
            <a:r>
              <a:rPr lang="en-US" dirty="0"/>
              <a:t>						Direct experience</a:t>
            </a:r>
          </a:p>
          <a:p>
            <a:r>
              <a:rPr lang="en-US" dirty="0"/>
              <a:t>						Participant modelling	</a:t>
            </a:r>
          </a:p>
          <a:p>
            <a:r>
              <a:rPr lang="en-US" dirty="0"/>
              <a:t>					2.	Self-regulation</a:t>
            </a:r>
          </a:p>
          <a:p>
            <a:r>
              <a:rPr lang="en-US" dirty="0"/>
              <a:t>						Vicarious reinforcement</a:t>
            </a:r>
          </a:p>
          <a:p>
            <a:r>
              <a:rPr lang="en-US" dirty="0"/>
              <a:t>						Observational learning</a:t>
            </a:r>
          </a:p>
          <a:p>
            <a:r>
              <a:rPr lang="en-US" dirty="0"/>
              <a:t>					3.	Direct experience</a:t>
            </a:r>
          </a:p>
          <a:p>
            <a:r>
              <a:rPr lang="en-US" dirty="0"/>
              <a:t>						Observational learning</a:t>
            </a:r>
          </a:p>
          <a:p>
            <a:r>
              <a:rPr lang="en-US" dirty="0"/>
              <a:t>						Self-regulation</a:t>
            </a:r>
          </a:p>
          <a:p>
            <a:r>
              <a:rPr lang="en-US" dirty="0"/>
              <a:t>					4.	Direct learning</a:t>
            </a:r>
          </a:p>
          <a:p>
            <a:r>
              <a:rPr lang="en-US" dirty="0"/>
              <a:t>						Participant modelling</a:t>
            </a:r>
          </a:p>
          <a:p>
            <a:r>
              <a:rPr lang="en-US" dirty="0"/>
              <a:t>						Direct learning</a:t>
            </a:r>
          </a:p>
        </p:txBody>
      </p:sp>
      <p:sp>
        <p:nvSpPr>
          <p:cNvPr id="4" name="TextBox 3"/>
          <p:cNvSpPr txBox="1"/>
          <p:nvPr/>
        </p:nvSpPr>
        <p:spPr>
          <a:xfrm>
            <a:off x="9982200" y="6096000"/>
            <a:ext cx="1493520" cy="369332"/>
          </a:xfrm>
          <a:prstGeom prst="rect">
            <a:avLst/>
          </a:prstGeom>
          <a:noFill/>
        </p:spPr>
        <p:txBody>
          <a:bodyPr wrap="square" rtlCol="0">
            <a:spAutoFit/>
          </a:bodyPr>
          <a:lstStyle/>
          <a:p>
            <a:r>
              <a:rPr lang="en-US" dirty="0"/>
              <a:t>Answer:  3</a:t>
            </a:r>
          </a:p>
        </p:txBody>
      </p:sp>
    </p:spTree>
    <p:extLst>
      <p:ext uri="{BB962C8B-B14F-4D97-AF65-F5344CB8AC3E}">
        <p14:creationId xmlns:p14="http://schemas.microsoft.com/office/powerpoint/2010/main" val="36203940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91840" y="944880"/>
            <a:ext cx="7665720" cy="4801314"/>
          </a:xfrm>
          <a:prstGeom prst="rect">
            <a:avLst/>
          </a:prstGeom>
          <a:noFill/>
        </p:spPr>
        <p:txBody>
          <a:bodyPr wrap="square" rtlCol="0">
            <a:spAutoFit/>
          </a:bodyPr>
          <a:lstStyle/>
          <a:p>
            <a:r>
              <a:rPr lang="en-US" dirty="0"/>
              <a:t>In the example above, Jeffrey is the (a)……., Jeffrey’s sister is the  (b)….., and Jefferey’s mother is the (c)..</a:t>
            </a:r>
          </a:p>
          <a:p>
            <a:endParaRPr lang="en-US" dirty="0"/>
          </a:p>
          <a:p>
            <a:endParaRPr lang="en-US" dirty="0"/>
          </a:p>
          <a:p>
            <a:pPr marL="342900" indent="-342900">
              <a:buAutoNum type="arabicPeriod"/>
            </a:pPr>
            <a:r>
              <a:rPr lang="en-US" dirty="0"/>
              <a:t>Model</a:t>
            </a:r>
          </a:p>
          <a:p>
            <a:r>
              <a:rPr lang="en-US" dirty="0"/>
              <a:t>	Reinforcement agent</a:t>
            </a:r>
          </a:p>
          <a:p>
            <a:r>
              <a:rPr lang="en-US" dirty="0"/>
              <a:t>	Observer</a:t>
            </a:r>
          </a:p>
          <a:p>
            <a:pPr marL="342900" indent="-342900">
              <a:buAutoNum type="arabicPeriod" startAt="2"/>
            </a:pPr>
            <a:r>
              <a:rPr lang="en-US" dirty="0"/>
              <a:t>Observer</a:t>
            </a:r>
          </a:p>
          <a:p>
            <a:r>
              <a:rPr lang="en-US" dirty="0"/>
              <a:t>	Model</a:t>
            </a:r>
          </a:p>
          <a:p>
            <a:r>
              <a:rPr lang="en-US" dirty="0"/>
              <a:t>	Reinforcement agent</a:t>
            </a:r>
          </a:p>
          <a:p>
            <a:pPr marL="342900" indent="-342900">
              <a:buAutoNum type="arabicPeriod" startAt="3"/>
            </a:pPr>
            <a:r>
              <a:rPr lang="en-US" dirty="0"/>
              <a:t>Model</a:t>
            </a:r>
          </a:p>
          <a:p>
            <a:r>
              <a:rPr lang="en-US" dirty="0"/>
              <a:t>	Observer</a:t>
            </a:r>
          </a:p>
          <a:p>
            <a:r>
              <a:rPr lang="en-US" dirty="0"/>
              <a:t>	Reinforcement agent</a:t>
            </a:r>
          </a:p>
          <a:p>
            <a:pPr marL="342900" indent="-342900">
              <a:buAutoNum type="arabicPeriod" startAt="4"/>
            </a:pPr>
            <a:r>
              <a:rPr lang="en-US" dirty="0"/>
              <a:t>Reinforcement agent</a:t>
            </a:r>
          </a:p>
          <a:p>
            <a:r>
              <a:rPr lang="en-US" dirty="0"/>
              <a:t>	Model</a:t>
            </a:r>
          </a:p>
          <a:p>
            <a:r>
              <a:rPr lang="en-US" dirty="0"/>
              <a:t>	Observer</a:t>
            </a:r>
          </a:p>
          <a:p>
            <a:r>
              <a:rPr lang="en-US" dirty="0"/>
              <a:t>	</a:t>
            </a:r>
          </a:p>
        </p:txBody>
      </p:sp>
      <p:sp>
        <p:nvSpPr>
          <p:cNvPr id="3" name="TextBox 2"/>
          <p:cNvSpPr txBox="1"/>
          <p:nvPr/>
        </p:nvSpPr>
        <p:spPr>
          <a:xfrm>
            <a:off x="8839200" y="5746194"/>
            <a:ext cx="1447800" cy="369332"/>
          </a:xfrm>
          <a:prstGeom prst="rect">
            <a:avLst/>
          </a:prstGeom>
          <a:noFill/>
        </p:spPr>
        <p:txBody>
          <a:bodyPr wrap="square" rtlCol="0">
            <a:spAutoFit/>
          </a:bodyPr>
          <a:lstStyle/>
          <a:p>
            <a:r>
              <a:rPr lang="en-US" dirty="0"/>
              <a:t>Answer:  2</a:t>
            </a:r>
          </a:p>
        </p:txBody>
      </p:sp>
    </p:spTree>
    <p:extLst>
      <p:ext uri="{BB962C8B-B14F-4D97-AF65-F5344CB8AC3E}">
        <p14:creationId xmlns:p14="http://schemas.microsoft.com/office/powerpoint/2010/main" val="36985746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52800" y="929640"/>
            <a:ext cx="7772400" cy="4708981"/>
          </a:xfrm>
          <a:prstGeom prst="rect">
            <a:avLst/>
          </a:prstGeom>
          <a:noFill/>
        </p:spPr>
        <p:txBody>
          <a:bodyPr wrap="square" rtlCol="0">
            <a:spAutoFit/>
          </a:bodyPr>
          <a:lstStyle/>
          <a:p>
            <a:r>
              <a:rPr lang="en-US" sz="2000" dirty="0"/>
              <a:t>Little Rambo and his brother watch a wrestling match in which The Headhunter defeats his competitor, Mad Dog, in a wrestling bout.  After watching the match, Little Rambo and his brother have their own wrestling bout and practice all The Headhunter’s moves and throws on one another</a:t>
            </a:r>
          </a:p>
          <a:p>
            <a:endParaRPr lang="en-US" sz="2000" dirty="0"/>
          </a:p>
          <a:p>
            <a:r>
              <a:rPr lang="en-US" sz="2000" dirty="0"/>
              <a:t>According to Bandura’s theory, one could explain Little Rambo and his brother’s imitation of The Headhunter’s moves and throws by arguing that the tendency of a child to imitate a model primarily depends on</a:t>
            </a:r>
          </a:p>
          <a:p>
            <a:endParaRPr lang="en-US" sz="2000" dirty="0"/>
          </a:p>
          <a:p>
            <a:endParaRPr lang="en-US" sz="2000" dirty="0"/>
          </a:p>
          <a:p>
            <a:pPr marL="342900" indent="-342900">
              <a:buAutoNum type="arabicPeriod"/>
            </a:pPr>
            <a:r>
              <a:rPr lang="en-US" sz="2000" dirty="0"/>
              <a:t>A child’s closeness to the model</a:t>
            </a:r>
          </a:p>
          <a:p>
            <a:pPr marL="342900" indent="-342900">
              <a:buAutoNum type="arabicPeriod"/>
            </a:pPr>
            <a:r>
              <a:rPr lang="en-US" sz="2000" dirty="0"/>
              <a:t>The child’s ability to distinguish between right and wrong</a:t>
            </a:r>
          </a:p>
          <a:p>
            <a:pPr marL="342900" indent="-342900">
              <a:buAutoNum type="arabicPeriod"/>
            </a:pPr>
            <a:r>
              <a:rPr lang="en-US" sz="2000" dirty="0"/>
              <a:t>Rewards and punishments received by the model</a:t>
            </a:r>
          </a:p>
          <a:p>
            <a:pPr marL="342900" indent="-342900">
              <a:buAutoNum type="arabicPeriod"/>
            </a:pPr>
            <a:r>
              <a:rPr lang="en-US" sz="2000" dirty="0"/>
              <a:t>The child’s age in relation to the model</a:t>
            </a:r>
          </a:p>
        </p:txBody>
      </p:sp>
      <p:sp>
        <p:nvSpPr>
          <p:cNvPr id="3" name="TextBox 2"/>
          <p:cNvSpPr txBox="1"/>
          <p:nvPr/>
        </p:nvSpPr>
        <p:spPr>
          <a:xfrm>
            <a:off x="9540240" y="5989320"/>
            <a:ext cx="1584960" cy="369332"/>
          </a:xfrm>
          <a:prstGeom prst="rect">
            <a:avLst/>
          </a:prstGeom>
          <a:noFill/>
        </p:spPr>
        <p:txBody>
          <a:bodyPr wrap="square" rtlCol="0">
            <a:spAutoFit/>
          </a:bodyPr>
          <a:lstStyle/>
          <a:p>
            <a:r>
              <a:rPr lang="en-US" dirty="0"/>
              <a:t>Answer:  3</a:t>
            </a:r>
          </a:p>
        </p:txBody>
      </p:sp>
    </p:spTree>
    <p:extLst>
      <p:ext uri="{BB962C8B-B14F-4D97-AF65-F5344CB8AC3E}">
        <p14:creationId xmlns:p14="http://schemas.microsoft.com/office/powerpoint/2010/main" val="999653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31920" y="1097280"/>
            <a:ext cx="6446520" cy="3477875"/>
          </a:xfrm>
          <a:prstGeom prst="rect">
            <a:avLst/>
          </a:prstGeom>
          <a:noFill/>
        </p:spPr>
        <p:txBody>
          <a:bodyPr wrap="square" rtlCol="0">
            <a:spAutoFit/>
          </a:bodyPr>
          <a:lstStyle/>
          <a:p>
            <a:r>
              <a:rPr lang="en-US" sz="2000" dirty="0"/>
              <a:t>Which one of the following statements about Bandura’s theory is CORRECT?</a:t>
            </a:r>
          </a:p>
          <a:p>
            <a:endParaRPr lang="en-US" sz="2000" dirty="0"/>
          </a:p>
          <a:p>
            <a:endParaRPr lang="en-US" sz="2000" dirty="0"/>
          </a:p>
          <a:p>
            <a:pPr marL="342900" indent="-342900">
              <a:buAutoNum type="arabicPeriod"/>
            </a:pPr>
            <a:r>
              <a:rPr lang="en-US" sz="2000" dirty="0"/>
              <a:t>Drive satisfaction is an important aspect of human functioning</a:t>
            </a:r>
          </a:p>
          <a:p>
            <a:pPr marL="342900" indent="-342900">
              <a:buAutoNum type="arabicPeriod"/>
            </a:pPr>
            <a:r>
              <a:rPr lang="en-US" sz="2000" dirty="0" err="1"/>
              <a:t>Behaviour</a:t>
            </a:r>
            <a:r>
              <a:rPr lang="en-US" sz="2000" dirty="0"/>
              <a:t> is not determined by the environment</a:t>
            </a:r>
          </a:p>
          <a:p>
            <a:pPr marL="342900" indent="-342900">
              <a:buAutoNum type="arabicPeriod"/>
            </a:pPr>
            <a:r>
              <a:rPr lang="en-US" sz="2000" dirty="0"/>
              <a:t>An individual has a degree of freedom in determining his or her own behavior</a:t>
            </a:r>
          </a:p>
          <a:p>
            <a:pPr marL="342900" indent="-342900">
              <a:buAutoNum type="arabicPeriod"/>
            </a:pPr>
            <a:r>
              <a:rPr lang="en-US" sz="2000" dirty="0"/>
              <a:t>Bandura does not take cognitive processes into account in explaining human </a:t>
            </a:r>
            <a:r>
              <a:rPr lang="en-US" sz="2000" dirty="0" err="1"/>
              <a:t>behaviour</a:t>
            </a:r>
            <a:endParaRPr lang="en-US" sz="2000" dirty="0"/>
          </a:p>
        </p:txBody>
      </p:sp>
      <p:sp>
        <p:nvSpPr>
          <p:cNvPr id="3" name="TextBox 2"/>
          <p:cNvSpPr txBox="1"/>
          <p:nvPr/>
        </p:nvSpPr>
        <p:spPr>
          <a:xfrm>
            <a:off x="8976360" y="5532120"/>
            <a:ext cx="1920240" cy="411480"/>
          </a:xfrm>
          <a:prstGeom prst="rect">
            <a:avLst/>
          </a:prstGeom>
          <a:noFill/>
        </p:spPr>
        <p:txBody>
          <a:bodyPr wrap="square" rtlCol="0">
            <a:spAutoFit/>
          </a:bodyPr>
          <a:lstStyle/>
          <a:p>
            <a:r>
              <a:rPr lang="en-US" sz="2000" dirty="0"/>
              <a:t>Answer:  3</a:t>
            </a:r>
          </a:p>
        </p:txBody>
      </p:sp>
    </p:spTree>
    <p:extLst>
      <p:ext uri="{BB962C8B-B14F-4D97-AF65-F5344CB8AC3E}">
        <p14:creationId xmlns:p14="http://schemas.microsoft.com/office/powerpoint/2010/main" val="24282290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10840" y="807720"/>
            <a:ext cx="7985760" cy="5355312"/>
          </a:xfrm>
          <a:prstGeom prst="rect">
            <a:avLst/>
          </a:prstGeom>
          <a:noFill/>
        </p:spPr>
        <p:txBody>
          <a:bodyPr wrap="square" rtlCol="0">
            <a:spAutoFit/>
          </a:bodyPr>
          <a:lstStyle/>
          <a:p>
            <a:r>
              <a:rPr lang="en-US" dirty="0"/>
              <a:t>Martin feels very pleased with himself for passing his driving test at the first attempt.  Having promised to reward himself if he passed the test, he treats himself to a new pair of shoes.  His parents are also delighted and they buy him a car radio</a:t>
            </a:r>
          </a:p>
          <a:p>
            <a:endParaRPr lang="en-US" dirty="0"/>
          </a:p>
          <a:p>
            <a:r>
              <a:rPr lang="en-US" dirty="0"/>
              <a:t>Bandura would refer to Martin feeling pleased with himself as (a)…., to the fact that he treated himself to a present as (b)….. and to his parent’s reaction as (c)….</a:t>
            </a:r>
          </a:p>
          <a:p>
            <a:endParaRPr lang="en-US" dirty="0"/>
          </a:p>
          <a:p>
            <a:pPr marL="457200" indent="-457200">
              <a:buAutoNum type="arabicPeriod"/>
            </a:pPr>
            <a:r>
              <a:rPr lang="en-US" dirty="0"/>
              <a:t>Internal self reinforcement</a:t>
            </a:r>
          </a:p>
          <a:p>
            <a:r>
              <a:rPr lang="en-US" dirty="0"/>
              <a:t>	external self-reinforcement</a:t>
            </a:r>
          </a:p>
          <a:p>
            <a:r>
              <a:rPr lang="en-US" dirty="0"/>
              <a:t>	vicarious reinforcement from his parents</a:t>
            </a:r>
          </a:p>
          <a:p>
            <a:pPr marL="457200" indent="-457200">
              <a:buAutoNum type="arabicPeriod" startAt="2"/>
            </a:pPr>
            <a:r>
              <a:rPr lang="en-US" dirty="0"/>
              <a:t>Internal self-reinforcement</a:t>
            </a:r>
          </a:p>
          <a:p>
            <a:r>
              <a:rPr lang="en-US" dirty="0"/>
              <a:t>	Vicarious reinforcement</a:t>
            </a:r>
          </a:p>
          <a:p>
            <a:r>
              <a:rPr lang="en-US" dirty="0"/>
              <a:t>	Self efficacy</a:t>
            </a:r>
          </a:p>
          <a:p>
            <a:pPr marL="457200" indent="-457200">
              <a:buAutoNum type="arabicPeriod" startAt="3"/>
            </a:pPr>
            <a:r>
              <a:rPr lang="en-US" dirty="0"/>
              <a:t>Self efficacy</a:t>
            </a:r>
          </a:p>
          <a:p>
            <a:r>
              <a:rPr lang="en-US" dirty="0"/>
              <a:t>	Internal self-reinforcement</a:t>
            </a:r>
          </a:p>
          <a:p>
            <a:r>
              <a:rPr lang="en-US" dirty="0"/>
              <a:t>	Internal self-reinforcement</a:t>
            </a:r>
          </a:p>
          <a:p>
            <a:pPr marL="457200" indent="-457200">
              <a:buAutoNum type="arabicPeriod" startAt="4"/>
            </a:pPr>
            <a:r>
              <a:rPr lang="en-US" dirty="0"/>
              <a:t>Internal self-reinforcement</a:t>
            </a:r>
          </a:p>
          <a:p>
            <a:r>
              <a:rPr lang="en-US" dirty="0"/>
              <a:t>	external self reinforcement</a:t>
            </a:r>
          </a:p>
          <a:p>
            <a:r>
              <a:rPr lang="en-US" dirty="0"/>
              <a:t>	Direct reinforcement of his </a:t>
            </a:r>
            <a:r>
              <a:rPr lang="en-US" dirty="0" err="1"/>
              <a:t>behaviour</a:t>
            </a:r>
            <a:endParaRPr lang="en-US" dirty="0"/>
          </a:p>
        </p:txBody>
      </p:sp>
      <p:sp>
        <p:nvSpPr>
          <p:cNvPr id="3" name="TextBox 2"/>
          <p:cNvSpPr txBox="1"/>
          <p:nvPr/>
        </p:nvSpPr>
        <p:spPr>
          <a:xfrm>
            <a:off x="9570720" y="6294120"/>
            <a:ext cx="1478280" cy="369332"/>
          </a:xfrm>
          <a:prstGeom prst="rect">
            <a:avLst/>
          </a:prstGeom>
          <a:noFill/>
        </p:spPr>
        <p:txBody>
          <a:bodyPr wrap="square" rtlCol="0">
            <a:spAutoFit/>
          </a:bodyPr>
          <a:lstStyle/>
          <a:p>
            <a:r>
              <a:rPr lang="en-US" dirty="0"/>
              <a:t>Answer:  4</a:t>
            </a:r>
          </a:p>
        </p:txBody>
      </p:sp>
    </p:spTree>
    <p:extLst>
      <p:ext uri="{BB962C8B-B14F-4D97-AF65-F5344CB8AC3E}">
        <p14:creationId xmlns:p14="http://schemas.microsoft.com/office/powerpoint/2010/main" val="9407886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66160" y="594360"/>
            <a:ext cx="7482840" cy="5940088"/>
          </a:xfrm>
          <a:prstGeom prst="rect">
            <a:avLst/>
          </a:prstGeom>
          <a:noFill/>
        </p:spPr>
        <p:txBody>
          <a:bodyPr wrap="square" rtlCol="0">
            <a:spAutoFit/>
          </a:bodyPr>
          <a:lstStyle/>
          <a:p>
            <a:r>
              <a:rPr lang="en-US" sz="2000" dirty="0"/>
              <a:t>Which of the following statements are consistent with the basic assumptions of the social cognitive learning theory?</a:t>
            </a:r>
          </a:p>
          <a:p>
            <a:endParaRPr lang="en-US" sz="2000" dirty="0"/>
          </a:p>
          <a:p>
            <a:endParaRPr lang="en-US" sz="2000" dirty="0"/>
          </a:p>
          <a:p>
            <a:pPr marL="457200" indent="-457200">
              <a:buAutoNum type="alphaLcParenBoth"/>
            </a:pPr>
            <a:r>
              <a:rPr lang="en-US" sz="2000" dirty="0" err="1"/>
              <a:t>Behaviour</a:t>
            </a:r>
            <a:r>
              <a:rPr lang="en-US" sz="2000" dirty="0"/>
              <a:t> is determined by the personality attributes of the individual</a:t>
            </a:r>
          </a:p>
          <a:p>
            <a:pPr marL="457200" indent="-457200">
              <a:buAutoNum type="alphaLcParenBoth"/>
            </a:pPr>
            <a:r>
              <a:rPr lang="en-US" sz="2000" dirty="0" err="1"/>
              <a:t>Behaviour</a:t>
            </a:r>
            <a:r>
              <a:rPr lang="en-US" sz="2000" dirty="0"/>
              <a:t> is primarily learnt</a:t>
            </a:r>
          </a:p>
          <a:p>
            <a:pPr marL="457200" indent="-457200">
              <a:buAutoNum type="alphaLcParenBoth"/>
            </a:pPr>
            <a:r>
              <a:rPr lang="en-US" sz="2000" dirty="0"/>
              <a:t>The environment is not the only determinant of human behavior, as an individual has the ability to influence his/her own behavior and development</a:t>
            </a:r>
          </a:p>
          <a:p>
            <a:pPr marL="457200" indent="-457200">
              <a:buAutoNum type="alphaLcParenBoth"/>
            </a:pPr>
            <a:r>
              <a:rPr lang="en-US" sz="2000" dirty="0"/>
              <a:t>Individual are active participants and they have the ability to perceive and evaluate environmental stimuli</a:t>
            </a:r>
          </a:p>
          <a:p>
            <a:endParaRPr lang="en-US" sz="2000" dirty="0"/>
          </a:p>
          <a:p>
            <a:r>
              <a:rPr lang="en-US" sz="2000" dirty="0"/>
              <a:t>The correct answer is</a:t>
            </a:r>
          </a:p>
          <a:p>
            <a:endParaRPr lang="en-US" sz="2000" dirty="0"/>
          </a:p>
          <a:p>
            <a:pPr marL="457200" indent="-457200">
              <a:buAutoNum type="arabicPeriod"/>
            </a:pPr>
            <a:r>
              <a:rPr lang="en-US" sz="2000" dirty="0"/>
              <a:t>A and B</a:t>
            </a:r>
          </a:p>
          <a:p>
            <a:pPr marL="457200" indent="-457200">
              <a:buAutoNum type="arabicPeriod"/>
            </a:pPr>
            <a:r>
              <a:rPr lang="en-US" sz="2000" dirty="0"/>
              <a:t>B, C and D</a:t>
            </a:r>
          </a:p>
          <a:p>
            <a:pPr marL="457200" indent="-457200">
              <a:buAutoNum type="arabicPeriod"/>
            </a:pPr>
            <a:r>
              <a:rPr lang="en-US" sz="2000" dirty="0"/>
              <a:t>C and D</a:t>
            </a:r>
          </a:p>
          <a:p>
            <a:pPr marL="457200" indent="-457200">
              <a:buAutoNum type="arabicPeriod"/>
            </a:pPr>
            <a:r>
              <a:rPr lang="en-US" sz="2000" dirty="0"/>
              <a:t>All of the above</a:t>
            </a:r>
          </a:p>
        </p:txBody>
      </p:sp>
      <p:sp>
        <p:nvSpPr>
          <p:cNvPr id="3" name="TextBox 2"/>
          <p:cNvSpPr txBox="1"/>
          <p:nvPr/>
        </p:nvSpPr>
        <p:spPr>
          <a:xfrm>
            <a:off x="9753600" y="6207324"/>
            <a:ext cx="1493520" cy="369332"/>
          </a:xfrm>
          <a:prstGeom prst="rect">
            <a:avLst/>
          </a:prstGeom>
          <a:noFill/>
        </p:spPr>
        <p:txBody>
          <a:bodyPr wrap="square" rtlCol="0">
            <a:spAutoFit/>
          </a:bodyPr>
          <a:lstStyle/>
          <a:p>
            <a:r>
              <a:rPr lang="en-US" dirty="0"/>
              <a:t>Answer:  2</a:t>
            </a:r>
          </a:p>
        </p:txBody>
      </p:sp>
    </p:spTree>
    <p:extLst>
      <p:ext uri="{BB962C8B-B14F-4D97-AF65-F5344CB8AC3E}">
        <p14:creationId xmlns:p14="http://schemas.microsoft.com/office/powerpoint/2010/main" val="10157473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62400" y="1021080"/>
            <a:ext cx="7086600" cy="2862322"/>
          </a:xfrm>
          <a:prstGeom prst="rect">
            <a:avLst/>
          </a:prstGeom>
          <a:noFill/>
        </p:spPr>
        <p:txBody>
          <a:bodyPr wrap="square" rtlCol="0">
            <a:spAutoFit/>
          </a:bodyPr>
          <a:lstStyle/>
          <a:p>
            <a:r>
              <a:rPr lang="en-US" sz="2000" dirty="0"/>
              <a:t>In describing the process that is characterized by an interaction between the person, the situation and the behavior, cognitive learning theorists were making reference to</a:t>
            </a:r>
          </a:p>
          <a:p>
            <a:endParaRPr lang="en-US" sz="2000" dirty="0"/>
          </a:p>
          <a:p>
            <a:endParaRPr lang="en-US" sz="2000" dirty="0"/>
          </a:p>
          <a:p>
            <a:pPr marL="457200" indent="-457200">
              <a:buAutoNum type="arabicPeriod"/>
            </a:pPr>
            <a:r>
              <a:rPr lang="en-US" sz="2000" dirty="0"/>
              <a:t>The theory of determinism</a:t>
            </a:r>
          </a:p>
          <a:p>
            <a:pPr marL="457200" indent="-457200">
              <a:buAutoNum type="arabicPeriod"/>
            </a:pPr>
            <a:r>
              <a:rPr lang="en-US" sz="2000" dirty="0"/>
              <a:t>Expectancy theory</a:t>
            </a:r>
          </a:p>
          <a:p>
            <a:pPr marL="457200" indent="-457200">
              <a:buAutoNum type="arabicPeriod"/>
            </a:pPr>
            <a:r>
              <a:rPr lang="en-US" sz="2000" dirty="0"/>
              <a:t>Reciprocal determinism</a:t>
            </a:r>
          </a:p>
          <a:p>
            <a:pPr marL="457200" indent="-457200">
              <a:buAutoNum type="arabicPeriod"/>
            </a:pPr>
            <a:r>
              <a:rPr lang="en-US" sz="2000" dirty="0"/>
              <a:t>Participant observation</a:t>
            </a:r>
          </a:p>
        </p:txBody>
      </p:sp>
      <p:sp>
        <p:nvSpPr>
          <p:cNvPr id="4" name="TextBox 3"/>
          <p:cNvSpPr txBox="1"/>
          <p:nvPr/>
        </p:nvSpPr>
        <p:spPr>
          <a:xfrm>
            <a:off x="8214360" y="5654040"/>
            <a:ext cx="2179320" cy="369332"/>
          </a:xfrm>
          <a:prstGeom prst="rect">
            <a:avLst/>
          </a:prstGeom>
          <a:noFill/>
        </p:spPr>
        <p:txBody>
          <a:bodyPr wrap="square" rtlCol="0">
            <a:spAutoFit/>
          </a:bodyPr>
          <a:lstStyle/>
          <a:p>
            <a:r>
              <a:rPr lang="en-US" dirty="0"/>
              <a:t>Answer:  3</a:t>
            </a:r>
          </a:p>
        </p:txBody>
      </p:sp>
    </p:spTree>
    <p:extLst>
      <p:ext uri="{BB962C8B-B14F-4D97-AF65-F5344CB8AC3E}">
        <p14:creationId xmlns:p14="http://schemas.microsoft.com/office/powerpoint/2010/main" val="31817172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68040" y="838200"/>
            <a:ext cx="7833360" cy="3170099"/>
          </a:xfrm>
          <a:prstGeom prst="rect">
            <a:avLst/>
          </a:prstGeom>
          <a:noFill/>
        </p:spPr>
        <p:txBody>
          <a:bodyPr wrap="square" rtlCol="0">
            <a:spAutoFit/>
          </a:bodyPr>
          <a:lstStyle/>
          <a:p>
            <a:r>
              <a:rPr lang="en-US" sz="2000" dirty="0"/>
              <a:t>Which one of the following statements most accurately explains observational learning in terms of the social cognitive learning theory?</a:t>
            </a:r>
          </a:p>
          <a:p>
            <a:endParaRPr lang="en-US" sz="2000" dirty="0"/>
          </a:p>
          <a:p>
            <a:pPr marL="457200" indent="-457200">
              <a:buAutoNum type="arabicPeriod"/>
            </a:pPr>
            <a:r>
              <a:rPr lang="en-US" sz="2000" dirty="0"/>
              <a:t>Learning takes place as a result of the interaction between social and cognitive factors</a:t>
            </a:r>
          </a:p>
          <a:p>
            <a:pPr marL="457200" indent="-457200">
              <a:buAutoNum type="arabicPeriod"/>
            </a:pPr>
            <a:r>
              <a:rPr lang="en-US" sz="2000" dirty="0"/>
              <a:t>The observer learns behavior from observing a model’s behavior and the consequences thereof</a:t>
            </a:r>
          </a:p>
          <a:p>
            <a:pPr marL="457200" indent="-457200">
              <a:buAutoNum type="arabicPeriod"/>
            </a:pPr>
            <a:r>
              <a:rPr lang="en-US" sz="2000" dirty="0"/>
              <a:t>The behavior is observed and reproduced spontaneously </a:t>
            </a:r>
          </a:p>
          <a:p>
            <a:pPr marL="457200" indent="-457200">
              <a:buAutoNum type="arabicPeriod"/>
            </a:pPr>
            <a:r>
              <a:rPr lang="en-US" sz="2000" dirty="0"/>
              <a:t>Observational learning involves the reward or punishment of a model by an external again</a:t>
            </a:r>
          </a:p>
        </p:txBody>
      </p:sp>
      <p:sp>
        <p:nvSpPr>
          <p:cNvPr id="3" name="TextBox 2"/>
          <p:cNvSpPr txBox="1"/>
          <p:nvPr/>
        </p:nvSpPr>
        <p:spPr>
          <a:xfrm>
            <a:off x="8884920" y="5593080"/>
            <a:ext cx="1691640" cy="369332"/>
          </a:xfrm>
          <a:prstGeom prst="rect">
            <a:avLst/>
          </a:prstGeom>
          <a:noFill/>
        </p:spPr>
        <p:txBody>
          <a:bodyPr wrap="square" rtlCol="0">
            <a:spAutoFit/>
          </a:bodyPr>
          <a:lstStyle/>
          <a:p>
            <a:r>
              <a:rPr lang="en-US" dirty="0"/>
              <a:t>Answer:  2</a:t>
            </a:r>
          </a:p>
        </p:txBody>
      </p:sp>
    </p:spTree>
    <p:extLst>
      <p:ext uri="{BB962C8B-B14F-4D97-AF65-F5344CB8AC3E}">
        <p14:creationId xmlns:p14="http://schemas.microsoft.com/office/powerpoint/2010/main" val="26834362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27760" y="365760"/>
            <a:ext cx="10043160" cy="5016758"/>
          </a:xfrm>
          <a:prstGeom prst="rect">
            <a:avLst/>
          </a:prstGeom>
          <a:noFill/>
        </p:spPr>
        <p:txBody>
          <a:bodyPr wrap="square" rtlCol="0">
            <a:spAutoFit/>
          </a:bodyPr>
          <a:lstStyle/>
          <a:p>
            <a:r>
              <a:rPr lang="en-US" sz="2000" dirty="0">
                <a:solidFill>
                  <a:schemeClr val="bg1">
                    <a:lumMod val="50000"/>
                  </a:schemeClr>
                </a:solidFill>
              </a:rPr>
              <a:t>Molefe is a new employee at a furniture store.  Some employees perceive the unit supervisor as extremely strict and unrealistic in the way he does things.  Molefe and his two other colleagues see the value and worth of this supervisor’s leadership behavior, and they have as a result adopted and used it to their benefit.  Other colleagues have developed a negative attitude towards this supervisor, and they defy hi instructions most of the time.  They do the opposite of what he requests them to do and they have become unruly.  In the recent disciplinary hearing meeting, the latter group is charged with insubordination and some of their staff benefits are suspended until they show a change of attitude.  Molefe and his two colleagues are acknowledged for their outstanding performance and are placed on a short list for promotion.  Molefe feel proud of his achievement and also for having made such good progress and such a big impact within his short history with the company</a:t>
            </a:r>
          </a:p>
          <a:p>
            <a:endParaRPr lang="en-US" sz="2000" dirty="0">
              <a:solidFill>
                <a:schemeClr val="bg1">
                  <a:lumMod val="50000"/>
                </a:schemeClr>
              </a:solidFill>
            </a:endParaRPr>
          </a:p>
          <a:p>
            <a:pPr marL="457200" indent="-457200">
              <a:buAutoNum type="arabicPeriod"/>
            </a:pPr>
            <a:r>
              <a:rPr lang="en-US" sz="2000" dirty="0"/>
              <a:t>Learning through direct experience and observational learning</a:t>
            </a:r>
          </a:p>
          <a:p>
            <a:pPr marL="457200" indent="-457200">
              <a:buAutoNum type="arabicPeriod"/>
            </a:pPr>
            <a:r>
              <a:rPr lang="en-US" sz="2000" dirty="0"/>
              <a:t>Learning through self-regulation and direct experience</a:t>
            </a:r>
          </a:p>
          <a:p>
            <a:pPr marL="457200" indent="-457200">
              <a:buAutoNum type="arabicPeriod"/>
            </a:pPr>
            <a:r>
              <a:rPr lang="en-US" sz="2000" dirty="0"/>
              <a:t>Observational learning and learning through self-regulation</a:t>
            </a:r>
          </a:p>
          <a:p>
            <a:pPr marL="457200" indent="-457200">
              <a:buAutoNum type="arabicPeriod"/>
            </a:pPr>
            <a:r>
              <a:rPr lang="en-US" sz="2000" dirty="0"/>
              <a:t>Observational learning, learning through direct experience and self regulation</a:t>
            </a:r>
          </a:p>
        </p:txBody>
      </p:sp>
      <p:sp>
        <p:nvSpPr>
          <p:cNvPr id="3" name="TextBox 2"/>
          <p:cNvSpPr txBox="1"/>
          <p:nvPr/>
        </p:nvSpPr>
        <p:spPr>
          <a:xfrm>
            <a:off x="9601200" y="6065520"/>
            <a:ext cx="1569720" cy="369332"/>
          </a:xfrm>
          <a:prstGeom prst="rect">
            <a:avLst/>
          </a:prstGeom>
          <a:noFill/>
        </p:spPr>
        <p:txBody>
          <a:bodyPr wrap="square" rtlCol="0">
            <a:spAutoFit/>
          </a:bodyPr>
          <a:lstStyle/>
          <a:p>
            <a:r>
              <a:rPr lang="en-US" dirty="0"/>
              <a:t>Answer:  4</a:t>
            </a:r>
          </a:p>
        </p:txBody>
      </p:sp>
    </p:spTree>
    <p:extLst>
      <p:ext uri="{BB962C8B-B14F-4D97-AF65-F5344CB8AC3E}">
        <p14:creationId xmlns:p14="http://schemas.microsoft.com/office/powerpoint/2010/main" val="28175143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1082040"/>
            <a:ext cx="8503920" cy="2554545"/>
          </a:xfrm>
          <a:prstGeom prst="rect">
            <a:avLst/>
          </a:prstGeom>
          <a:noFill/>
        </p:spPr>
        <p:txBody>
          <a:bodyPr wrap="square" rtlCol="0">
            <a:spAutoFit/>
          </a:bodyPr>
          <a:lstStyle/>
          <a:p>
            <a:r>
              <a:rPr lang="en-US" sz="2000" dirty="0"/>
              <a:t>Which types of learning can you identify in the above story (see previous slide)</a:t>
            </a:r>
          </a:p>
          <a:p>
            <a:endParaRPr lang="en-US" sz="2000" dirty="0"/>
          </a:p>
          <a:p>
            <a:endParaRPr lang="en-US" sz="2000" dirty="0"/>
          </a:p>
          <a:p>
            <a:pPr marL="457200" indent="-457200">
              <a:buAutoNum type="arabicPeriod"/>
            </a:pPr>
            <a:r>
              <a:rPr lang="en-US" sz="2000" dirty="0"/>
              <a:t>Learning through direct experience and observational learning</a:t>
            </a:r>
          </a:p>
          <a:p>
            <a:pPr marL="457200" indent="-457200">
              <a:buAutoNum type="arabicPeriod"/>
            </a:pPr>
            <a:r>
              <a:rPr lang="en-US" sz="2000" dirty="0"/>
              <a:t>Learning through self-regulation and direct experience</a:t>
            </a:r>
          </a:p>
          <a:p>
            <a:pPr marL="457200" indent="-457200">
              <a:buAutoNum type="arabicPeriod"/>
            </a:pPr>
            <a:r>
              <a:rPr lang="en-US" sz="2000" dirty="0"/>
              <a:t>Observational learning and learning through self-regulation</a:t>
            </a:r>
          </a:p>
          <a:p>
            <a:pPr marL="457200" indent="-457200">
              <a:buAutoNum type="arabicPeriod"/>
            </a:pPr>
            <a:r>
              <a:rPr lang="en-US" sz="2000" dirty="0"/>
              <a:t>Observational learning, learning through direct experience and self-regulation</a:t>
            </a:r>
          </a:p>
        </p:txBody>
      </p:sp>
      <p:sp>
        <p:nvSpPr>
          <p:cNvPr id="3" name="TextBox 2"/>
          <p:cNvSpPr txBox="1"/>
          <p:nvPr/>
        </p:nvSpPr>
        <p:spPr>
          <a:xfrm>
            <a:off x="8260080" y="5394960"/>
            <a:ext cx="45719" cy="923330"/>
          </a:xfrm>
          <a:prstGeom prst="rect">
            <a:avLst/>
          </a:prstGeom>
          <a:noFill/>
        </p:spPr>
        <p:txBody>
          <a:bodyPr wrap="square" rtlCol="0">
            <a:spAutoFit/>
          </a:bodyPr>
          <a:lstStyle/>
          <a:p>
            <a:endParaRPr lang="en-US" dirty="0"/>
          </a:p>
          <a:p>
            <a:endParaRPr lang="en-US" dirty="0"/>
          </a:p>
          <a:p>
            <a:endParaRPr lang="en-US" dirty="0"/>
          </a:p>
        </p:txBody>
      </p:sp>
      <p:sp>
        <p:nvSpPr>
          <p:cNvPr id="4" name="TextBox 3"/>
          <p:cNvSpPr txBox="1"/>
          <p:nvPr/>
        </p:nvSpPr>
        <p:spPr>
          <a:xfrm>
            <a:off x="9159240" y="5856625"/>
            <a:ext cx="1463040" cy="369332"/>
          </a:xfrm>
          <a:prstGeom prst="rect">
            <a:avLst/>
          </a:prstGeom>
          <a:noFill/>
        </p:spPr>
        <p:txBody>
          <a:bodyPr wrap="square" rtlCol="0">
            <a:spAutoFit/>
          </a:bodyPr>
          <a:lstStyle/>
          <a:p>
            <a:r>
              <a:rPr lang="en-US" dirty="0"/>
              <a:t>Answer:  4</a:t>
            </a:r>
          </a:p>
        </p:txBody>
      </p:sp>
    </p:spTree>
    <p:extLst>
      <p:ext uri="{BB962C8B-B14F-4D97-AF65-F5344CB8AC3E}">
        <p14:creationId xmlns:p14="http://schemas.microsoft.com/office/powerpoint/2010/main" val="41635322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32760" y="1112520"/>
            <a:ext cx="7604760" cy="2554545"/>
          </a:xfrm>
          <a:prstGeom prst="rect">
            <a:avLst/>
          </a:prstGeom>
          <a:noFill/>
        </p:spPr>
        <p:txBody>
          <a:bodyPr wrap="square" rtlCol="0">
            <a:spAutoFit/>
          </a:bodyPr>
          <a:lstStyle/>
          <a:p>
            <a:r>
              <a:rPr lang="en-US" sz="2000" dirty="0"/>
              <a:t>According to Bandura’s theory, the punishment the unruly group received when their staff benefits were suspended, is an example of</a:t>
            </a:r>
          </a:p>
          <a:p>
            <a:endParaRPr lang="en-US" sz="2000" dirty="0"/>
          </a:p>
          <a:p>
            <a:endParaRPr lang="en-US" sz="2000" dirty="0"/>
          </a:p>
          <a:p>
            <a:pPr marL="457200" indent="-457200">
              <a:buAutoNum type="arabicPeriod"/>
            </a:pPr>
            <a:r>
              <a:rPr lang="en-US" sz="2000" dirty="0"/>
              <a:t>External self-punishment</a:t>
            </a:r>
          </a:p>
          <a:p>
            <a:pPr marL="457200" indent="-457200">
              <a:buAutoNum type="arabicPeriod"/>
            </a:pPr>
            <a:r>
              <a:rPr lang="en-US" sz="2000" dirty="0"/>
              <a:t>Vicarious punishment</a:t>
            </a:r>
          </a:p>
          <a:p>
            <a:pPr marL="457200" indent="-457200">
              <a:buAutoNum type="arabicPeriod"/>
            </a:pPr>
            <a:r>
              <a:rPr lang="en-US" sz="2000" dirty="0"/>
              <a:t>Direct punishment</a:t>
            </a:r>
          </a:p>
          <a:p>
            <a:pPr marL="457200" indent="-457200">
              <a:buAutoNum type="arabicPeriod"/>
            </a:pPr>
            <a:r>
              <a:rPr lang="en-US" sz="2000" dirty="0"/>
              <a:t>Counter-imitation</a:t>
            </a:r>
          </a:p>
        </p:txBody>
      </p:sp>
      <p:sp>
        <p:nvSpPr>
          <p:cNvPr id="3" name="TextBox 2"/>
          <p:cNvSpPr txBox="1"/>
          <p:nvPr/>
        </p:nvSpPr>
        <p:spPr>
          <a:xfrm>
            <a:off x="7772400" y="5425440"/>
            <a:ext cx="2331720" cy="369332"/>
          </a:xfrm>
          <a:prstGeom prst="rect">
            <a:avLst/>
          </a:prstGeom>
          <a:noFill/>
        </p:spPr>
        <p:txBody>
          <a:bodyPr wrap="square" rtlCol="0">
            <a:spAutoFit/>
          </a:bodyPr>
          <a:lstStyle/>
          <a:p>
            <a:r>
              <a:rPr lang="en-US" dirty="0"/>
              <a:t>Answer:  3</a:t>
            </a:r>
          </a:p>
        </p:txBody>
      </p:sp>
    </p:spTree>
    <p:extLst>
      <p:ext uri="{BB962C8B-B14F-4D97-AF65-F5344CB8AC3E}">
        <p14:creationId xmlns:p14="http://schemas.microsoft.com/office/powerpoint/2010/main" val="32811046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32760" y="1295400"/>
            <a:ext cx="7757160" cy="3170099"/>
          </a:xfrm>
          <a:prstGeom prst="rect">
            <a:avLst/>
          </a:prstGeom>
          <a:noFill/>
        </p:spPr>
        <p:txBody>
          <a:bodyPr wrap="square" rtlCol="0">
            <a:spAutoFit/>
          </a:bodyPr>
          <a:lstStyle/>
          <a:p>
            <a:r>
              <a:rPr lang="en-US" sz="2000" dirty="0"/>
              <a:t>In terms of Bandura’s theory, the type of reinforcement that took place when Molefe was acknowledged for his outstanding performance and placed on a short list for his promotion is referred to as (a)… and Molefe’s feelings of pride are referred to as (b)….</a:t>
            </a:r>
          </a:p>
          <a:p>
            <a:endParaRPr lang="en-US" sz="2000" dirty="0"/>
          </a:p>
          <a:p>
            <a:endParaRPr lang="en-US" sz="2000" dirty="0"/>
          </a:p>
          <a:p>
            <a:pPr marL="457200" indent="-457200">
              <a:buAutoNum type="arabicPeriod"/>
            </a:pPr>
            <a:r>
              <a:rPr lang="en-US" sz="2000" dirty="0"/>
              <a:t>(a)	external reinforcement		(b)	vicarious reinforcement</a:t>
            </a:r>
          </a:p>
          <a:p>
            <a:pPr marL="457200" indent="-457200">
              <a:buAutoNum type="arabicPeriod"/>
            </a:pPr>
            <a:r>
              <a:rPr lang="en-US" sz="2000" dirty="0"/>
              <a:t>(a)	direct reinforcement			(b)	internal self-reinforcement</a:t>
            </a:r>
          </a:p>
          <a:p>
            <a:pPr marL="457200" indent="-457200">
              <a:buAutoNum type="arabicPeriod"/>
            </a:pPr>
            <a:r>
              <a:rPr lang="en-US" sz="2000" dirty="0"/>
              <a:t>(a)	vicarious reinforcement		(b)	direct reinforcement</a:t>
            </a:r>
          </a:p>
          <a:p>
            <a:pPr marL="457200" indent="-457200">
              <a:buAutoNum type="arabicPeriod"/>
            </a:pPr>
            <a:r>
              <a:rPr lang="en-US" sz="2000" dirty="0"/>
              <a:t>(a)	external self-reinforcement	(b)	internal self-reinforcement</a:t>
            </a:r>
          </a:p>
        </p:txBody>
      </p:sp>
      <p:sp>
        <p:nvSpPr>
          <p:cNvPr id="3" name="TextBox 2"/>
          <p:cNvSpPr txBox="1"/>
          <p:nvPr/>
        </p:nvSpPr>
        <p:spPr>
          <a:xfrm>
            <a:off x="7909560" y="5608320"/>
            <a:ext cx="2026920" cy="369332"/>
          </a:xfrm>
          <a:prstGeom prst="rect">
            <a:avLst/>
          </a:prstGeom>
          <a:noFill/>
        </p:spPr>
        <p:txBody>
          <a:bodyPr wrap="square" rtlCol="0">
            <a:spAutoFit/>
          </a:bodyPr>
          <a:lstStyle/>
          <a:p>
            <a:r>
              <a:rPr lang="en-US" dirty="0"/>
              <a:t>Answer:  2 or 4 ??</a:t>
            </a:r>
          </a:p>
        </p:txBody>
      </p:sp>
    </p:spTree>
    <p:extLst>
      <p:ext uri="{BB962C8B-B14F-4D97-AF65-F5344CB8AC3E}">
        <p14:creationId xmlns:p14="http://schemas.microsoft.com/office/powerpoint/2010/main" val="3445871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49880" y="1021080"/>
            <a:ext cx="7452360" cy="4247317"/>
          </a:xfrm>
          <a:prstGeom prst="rect">
            <a:avLst/>
          </a:prstGeom>
          <a:noFill/>
        </p:spPr>
        <p:txBody>
          <a:bodyPr wrap="square" rtlCol="0">
            <a:spAutoFit/>
          </a:bodyPr>
          <a:lstStyle/>
          <a:p>
            <a:r>
              <a:rPr lang="en-US" dirty="0"/>
              <a:t>Lucas is a sales manager from Unlimited Clothing Company.  He is a soft spoken person and is experienced by his boss as not being very assertive.  Lucas was experiencing stress and he feared losing his job.  Therefore, he decided to consult a therapist.  With Lucas’s co-operation, the therapist’s aim was to teach him assertiveness skills.  She demonstrated an assertive behavior to Lucas, and he was required to demonstrate it to her.  Ultimately,  he was comfortable enough to asset himself within his interpersonal relationships. In terms of the social cognitive learning theory, the technique that the therapist used is</a:t>
            </a:r>
          </a:p>
          <a:p>
            <a:endParaRPr lang="en-US" dirty="0"/>
          </a:p>
          <a:p>
            <a:endParaRPr lang="en-US" dirty="0"/>
          </a:p>
          <a:p>
            <a:pPr marL="342900" indent="-342900">
              <a:buAutoNum type="arabicPeriod"/>
            </a:pPr>
            <a:r>
              <a:rPr lang="en-US" dirty="0"/>
              <a:t>Participant modelling</a:t>
            </a:r>
          </a:p>
          <a:p>
            <a:pPr marL="342900" indent="-342900">
              <a:buAutoNum type="arabicPeriod"/>
            </a:pPr>
            <a:r>
              <a:rPr lang="en-US" dirty="0"/>
              <a:t>Stress inculcation</a:t>
            </a:r>
          </a:p>
          <a:p>
            <a:pPr marL="342900" indent="-342900">
              <a:buAutoNum type="arabicPeriod"/>
            </a:pPr>
            <a:r>
              <a:rPr lang="en-US" dirty="0"/>
              <a:t>Covert modelling</a:t>
            </a:r>
          </a:p>
          <a:p>
            <a:pPr marL="342900" indent="-342900">
              <a:buAutoNum type="arabicPeriod"/>
            </a:pPr>
            <a:r>
              <a:rPr lang="en-US" dirty="0"/>
              <a:t>modelling</a:t>
            </a:r>
          </a:p>
        </p:txBody>
      </p:sp>
      <p:sp>
        <p:nvSpPr>
          <p:cNvPr id="3" name="TextBox 2"/>
          <p:cNvSpPr txBox="1"/>
          <p:nvPr/>
        </p:nvSpPr>
        <p:spPr>
          <a:xfrm>
            <a:off x="7909560" y="5760720"/>
            <a:ext cx="1539240" cy="369332"/>
          </a:xfrm>
          <a:prstGeom prst="rect">
            <a:avLst/>
          </a:prstGeom>
          <a:noFill/>
        </p:spPr>
        <p:txBody>
          <a:bodyPr wrap="square" rtlCol="0">
            <a:spAutoFit/>
          </a:bodyPr>
          <a:lstStyle/>
          <a:p>
            <a:r>
              <a:rPr lang="en-US" dirty="0"/>
              <a:t>Answer:  1</a:t>
            </a:r>
          </a:p>
        </p:txBody>
      </p:sp>
    </p:spTree>
    <p:extLst>
      <p:ext uri="{BB962C8B-B14F-4D97-AF65-F5344CB8AC3E}">
        <p14:creationId xmlns:p14="http://schemas.microsoft.com/office/powerpoint/2010/main" val="5714405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533400"/>
            <a:ext cx="10866120" cy="5355312"/>
          </a:xfrm>
          <a:prstGeom prst="rect">
            <a:avLst/>
          </a:prstGeom>
          <a:noFill/>
        </p:spPr>
        <p:txBody>
          <a:bodyPr wrap="square" rtlCol="0">
            <a:spAutoFit/>
          </a:bodyPr>
          <a:lstStyle/>
          <a:p>
            <a:r>
              <a:rPr lang="en-US" dirty="0">
                <a:solidFill>
                  <a:schemeClr val="bg1">
                    <a:lumMod val="50000"/>
                  </a:schemeClr>
                </a:solidFill>
              </a:rPr>
              <a:t>Thabo has a great passion for cricket.  He plays for his school’s under 12A cricket team, for which he is the team’s specialist spin bowler.  One Saturday he and his school friends are invited to watch the Proteas play against the West Indian team at Centurion.  Thabo’s here is </a:t>
            </a:r>
            <a:r>
              <a:rPr lang="en-US" dirty="0" err="1">
                <a:solidFill>
                  <a:schemeClr val="bg1">
                    <a:lumMod val="50000"/>
                  </a:schemeClr>
                </a:solidFill>
              </a:rPr>
              <a:t>Makhaya</a:t>
            </a:r>
            <a:r>
              <a:rPr lang="en-US" dirty="0">
                <a:solidFill>
                  <a:schemeClr val="bg1">
                    <a:lumMod val="50000"/>
                  </a:schemeClr>
                </a:solidFill>
              </a:rPr>
              <a:t> </a:t>
            </a:r>
            <a:r>
              <a:rPr lang="en-US" dirty="0" err="1">
                <a:solidFill>
                  <a:schemeClr val="bg1">
                    <a:lumMod val="50000"/>
                  </a:schemeClr>
                </a:solidFill>
              </a:rPr>
              <a:t>Ntini</a:t>
            </a:r>
            <a:r>
              <a:rPr lang="en-US" dirty="0">
                <a:solidFill>
                  <a:schemeClr val="bg1">
                    <a:lumMod val="50000"/>
                  </a:schemeClr>
                </a:solidFill>
              </a:rPr>
              <a:t>.  He watches carefully how </a:t>
            </a:r>
            <a:r>
              <a:rPr lang="en-US" dirty="0" err="1">
                <a:solidFill>
                  <a:schemeClr val="bg1">
                    <a:lumMod val="50000"/>
                  </a:schemeClr>
                </a:solidFill>
              </a:rPr>
              <a:t>Makhaya</a:t>
            </a:r>
            <a:r>
              <a:rPr lang="en-US" dirty="0">
                <a:solidFill>
                  <a:schemeClr val="bg1">
                    <a:lumMod val="50000"/>
                  </a:schemeClr>
                </a:solidFill>
              </a:rPr>
              <a:t> bowls, notices how focused he remains even when Brian Lara hits three consecutive fours from his bowling, and shouts with glee when </a:t>
            </a:r>
            <a:r>
              <a:rPr lang="en-US" dirty="0" err="1">
                <a:solidFill>
                  <a:schemeClr val="bg1">
                    <a:lumMod val="50000"/>
                  </a:schemeClr>
                </a:solidFill>
              </a:rPr>
              <a:t>Makhaya</a:t>
            </a:r>
            <a:r>
              <a:rPr lang="en-US" dirty="0">
                <a:solidFill>
                  <a:schemeClr val="bg1">
                    <a:lumMod val="50000"/>
                  </a:schemeClr>
                </a:solidFill>
              </a:rPr>
              <a:t> clean bowls Lara in the very next over (just after humiliating three fours)</a:t>
            </a:r>
          </a:p>
          <a:p>
            <a:r>
              <a:rPr lang="en-US" dirty="0">
                <a:solidFill>
                  <a:schemeClr val="bg1">
                    <a:lumMod val="50000"/>
                  </a:schemeClr>
                </a:solidFill>
              </a:rPr>
              <a:t>After getting rid of the great Brian Lara, </a:t>
            </a:r>
            <a:r>
              <a:rPr lang="en-US" dirty="0" err="1">
                <a:solidFill>
                  <a:schemeClr val="bg1">
                    <a:lumMod val="50000"/>
                  </a:schemeClr>
                </a:solidFill>
              </a:rPr>
              <a:t>Makhaya</a:t>
            </a:r>
            <a:r>
              <a:rPr lang="en-US" dirty="0">
                <a:solidFill>
                  <a:schemeClr val="bg1">
                    <a:lumMod val="50000"/>
                  </a:schemeClr>
                </a:solidFill>
              </a:rPr>
              <a:t> is suddenly everybody’s hero and the crowd goes wild whenever he comes up to bowl.  The next day Thabo starts imitating </a:t>
            </a:r>
            <a:r>
              <a:rPr lang="en-US" dirty="0" err="1">
                <a:solidFill>
                  <a:schemeClr val="bg1">
                    <a:lumMod val="50000"/>
                  </a:schemeClr>
                </a:solidFill>
              </a:rPr>
              <a:t>Makhaya’s</a:t>
            </a:r>
            <a:r>
              <a:rPr lang="en-US" dirty="0">
                <a:solidFill>
                  <a:schemeClr val="bg1">
                    <a:lumMod val="50000"/>
                  </a:schemeClr>
                </a:solidFill>
              </a:rPr>
              <a:t> bowling action with such success that his coach praises him for his skill.  Thabo feels very proud of himself</a:t>
            </a:r>
          </a:p>
          <a:p>
            <a:r>
              <a:rPr lang="en-US" dirty="0" err="1">
                <a:solidFill>
                  <a:schemeClr val="bg1">
                    <a:lumMod val="50000"/>
                  </a:schemeClr>
                </a:solidFill>
              </a:rPr>
              <a:t>Sepho</a:t>
            </a:r>
            <a:r>
              <a:rPr lang="en-US" dirty="0">
                <a:solidFill>
                  <a:schemeClr val="bg1">
                    <a:lumMod val="50000"/>
                  </a:schemeClr>
                </a:solidFill>
              </a:rPr>
              <a:t>, Thabo’s younger brother is also a cricket player and a spin bowler, and attended the Protea’s match with Thabo.  After the match </a:t>
            </a:r>
            <a:r>
              <a:rPr lang="en-US" dirty="0" err="1">
                <a:solidFill>
                  <a:schemeClr val="bg1">
                    <a:lumMod val="50000"/>
                  </a:schemeClr>
                </a:solidFill>
              </a:rPr>
              <a:t>Sepho</a:t>
            </a:r>
            <a:r>
              <a:rPr lang="en-US" dirty="0">
                <a:solidFill>
                  <a:schemeClr val="bg1">
                    <a:lumMod val="50000"/>
                  </a:schemeClr>
                </a:solidFill>
              </a:rPr>
              <a:t> enthusiastically tells their father who could not go to the cricket match, about how well </a:t>
            </a:r>
            <a:r>
              <a:rPr lang="en-US" dirty="0" err="1">
                <a:solidFill>
                  <a:schemeClr val="bg1">
                    <a:lumMod val="50000"/>
                  </a:schemeClr>
                </a:solidFill>
              </a:rPr>
              <a:t>Makhaya</a:t>
            </a:r>
            <a:r>
              <a:rPr lang="en-US" dirty="0">
                <a:solidFill>
                  <a:schemeClr val="bg1">
                    <a:lumMod val="50000"/>
                  </a:schemeClr>
                </a:solidFill>
              </a:rPr>
              <a:t> bowled.  However, unlike Thabo, </a:t>
            </a:r>
            <a:r>
              <a:rPr lang="en-US" dirty="0" err="1">
                <a:solidFill>
                  <a:schemeClr val="bg1">
                    <a:lumMod val="50000"/>
                  </a:schemeClr>
                </a:solidFill>
              </a:rPr>
              <a:t>Sepho</a:t>
            </a:r>
            <a:r>
              <a:rPr lang="en-US" dirty="0">
                <a:solidFill>
                  <a:schemeClr val="bg1">
                    <a:lumMod val="50000"/>
                  </a:schemeClr>
                </a:solidFill>
              </a:rPr>
              <a:t> does not attempt to imitate </a:t>
            </a:r>
            <a:r>
              <a:rPr lang="en-US" dirty="0" err="1">
                <a:solidFill>
                  <a:schemeClr val="bg1">
                    <a:lumMod val="50000"/>
                  </a:schemeClr>
                </a:solidFill>
              </a:rPr>
              <a:t>Makhaya’s</a:t>
            </a:r>
            <a:r>
              <a:rPr lang="en-US" dirty="0">
                <a:solidFill>
                  <a:schemeClr val="bg1">
                    <a:lumMod val="50000"/>
                  </a:schemeClr>
                </a:solidFill>
              </a:rPr>
              <a:t> bowling action.</a:t>
            </a:r>
          </a:p>
          <a:p>
            <a:endParaRPr lang="en-US" dirty="0"/>
          </a:p>
          <a:p>
            <a:r>
              <a:rPr lang="en-US" dirty="0"/>
              <a:t>					According to Bandura, Thabo’s learning that took place before he actually practiced 						</a:t>
            </a:r>
            <a:r>
              <a:rPr lang="en-US" dirty="0" err="1"/>
              <a:t>Makhaya’s</a:t>
            </a:r>
            <a:r>
              <a:rPr lang="en-US" dirty="0"/>
              <a:t> bowling action can be described as</a:t>
            </a:r>
          </a:p>
          <a:p>
            <a:endParaRPr lang="en-US" dirty="0"/>
          </a:p>
          <a:p>
            <a:r>
              <a:rPr lang="en-US" dirty="0"/>
              <a:t>					1.	direct learning</a:t>
            </a:r>
          </a:p>
          <a:p>
            <a:r>
              <a:rPr lang="en-US" dirty="0"/>
              <a:t>					2.	observational learning</a:t>
            </a:r>
          </a:p>
          <a:p>
            <a:r>
              <a:rPr lang="en-US" dirty="0"/>
              <a:t>					3.	self-regulation</a:t>
            </a:r>
          </a:p>
          <a:p>
            <a:r>
              <a:rPr lang="en-US" dirty="0"/>
              <a:t>					4.	Modelling</a:t>
            </a:r>
          </a:p>
        </p:txBody>
      </p:sp>
      <p:sp>
        <p:nvSpPr>
          <p:cNvPr id="3" name="TextBox 2"/>
          <p:cNvSpPr txBox="1"/>
          <p:nvPr/>
        </p:nvSpPr>
        <p:spPr>
          <a:xfrm>
            <a:off x="8641080" y="5989320"/>
            <a:ext cx="1965960" cy="369332"/>
          </a:xfrm>
          <a:prstGeom prst="rect">
            <a:avLst/>
          </a:prstGeom>
          <a:noFill/>
        </p:spPr>
        <p:txBody>
          <a:bodyPr wrap="square" rtlCol="0">
            <a:spAutoFit/>
          </a:bodyPr>
          <a:lstStyle/>
          <a:p>
            <a:r>
              <a:rPr lang="en-US" dirty="0"/>
              <a:t>Answer:  2 ??</a:t>
            </a:r>
          </a:p>
        </p:txBody>
      </p:sp>
    </p:spTree>
    <p:extLst>
      <p:ext uri="{BB962C8B-B14F-4D97-AF65-F5344CB8AC3E}">
        <p14:creationId xmlns:p14="http://schemas.microsoft.com/office/powerpoint/2010/main" val="8943020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0560" y="612845"/>
            <a:ext cx="10744200" cy="5355312"/>
          </a:xfrm>
          <a:prstGeom prst="rect">
            <a:avLst/>
          </a:prstGeom>
        </p:spPr>
        <p:txBody>
          <a:bodyPr wrap="square">
            <a:spAutoFit/>
          </a:bodyPr>
          <a:lstStyle/>
          <a:p>
            <a:r>
              <a:rPr lang="en-US" dirty="0">
                <a:solidFill>
                  <a:schemeClr val="bg1">
                    <a:lumMod val="50000"/>
                  </a:schemeClr>
                </a:solidFill>
              </a:rPr>
              <a:t>Thabo has a great passion for cricket.  He plays for his school’s under 12A cricket team, for which he is the team’s specialist spin bowler.  One Saturday he and his school friends are invited to watch the Proteas play against the West Indian team at Centurion.  Thabo’s here is </a:t>
            </a:r>
            <a:r>
              <a:rPr lang="en-US" dirty="0" err="1">
                <a:solidFill>
                  <a:schemeClr val="bg1">
                    <a:lumMod val="50000"/>
                  </a:schemeClr>
                </a:solidFill>
              </a:rPr>
              <a:t>Makhaya</a:t>
            </a:r>
            <a:r>
              <a:rPr lang="en-US" dirty="0">
                <a:solidFill>
                  <a:schemeClr val="bg1">
                    <a:lumMod val="50000"/>
                  </a:schemeClr>
                </a:solidFill>
              </a:rPr>
              <a:t> </a:t>
            </a:r>
            <a:r>
              <a:rPr lang="en-US" dirty="0" err="1">
                <a:solidFill>
                  <a:schemeClr val="bg1">
                    <a:lumMod val="50000"/>
                  </a:schemeClr>
                </a:solidFill>
              </a:rPr>
              <a:t>Ntini</a:t>
            </a:r>
            <a:r>
              <a:rPr lang="en-US" dirty="0">
                <a:solidFill>
                  <a:schemeClr val="bg1">
                    <a:lumMod val="50000"/>
                  </a:schemeClr>
                </a:solidFill>
              </a:rPr>
              <a:t>.  He watches carefully how </a:t>
            </a:r>
            <a:r>
              <a:rPr lang="en-US" dirty="0" err="1">
                <a:solidFill>
                  <a:schemeClr val="bg1">
                    <a:lumMod val="50000"/>
                  </a:schemeClr>
                </a:solidFill>
              </a:rPr>
              <a:t>Makhaya</a:t>
            </a:r>
            <a:r>
              <a:rPr lang="en-US" dirty="0">
                <a:solidFill>
                  <a:schemeClr val="bg1">
                    <a:lumMod val="50000"/>
                  </a:schemeClr>
                </a:solidFill>
              </a:rPr>
              <a:t> bowls, notices how focused he remains even when Brian Lara hits three consecutive fours from his bowling, and shouts with glee when </a:t>
            </a:r>
            <a:r>
              <a:rPr lang="en-US" dirty="0" err="1">
                <a:solidFill>
                  <a:schemeClr val="bg1">
                    <a:lumMod val="50000"/>
                  </a:schemeClr>
                </a:solidFill>
              </a:rPr>
              <a:t>Makhaya</a:t>
            </a:r>
            <a:r>
              <a:rPr lang="en-US" dirty="0">
                <a:solidFill>
                  <a:schemeClr val="bg1">
                    <a:lumMod val="50000"/>
                  </a:schemeClr>
                </a:solidFill>
              </a:rPr>
              <a:t> clean bowls Lara in the very next over (just after humiliating three fours)</a:t>
            </a:r>
          </a:p>
          <a:p>
            <a:r>
              <a:rPr lang="en-US" dirty="0">
                <a:solidFill>
                  <a:schemeClr val="bg1">
                    <a:lumMod val="50000"/>
                  </a:schemeClr>
                </a:solidFill>
              </a:rPr>
              <a:t>After getting rid of the great Brian Lara, </a:t>
            </a:r>
            <a:r>
              <a:rPr lang="en-US" dirty="0" err="1">
                <a:solidFill>
                  <a:schemeClr val="bg1">
                    <a:lumMod val="50000"/>
                  </a:schemeClr>
                </a:solidFill>
              </a:rPr>
              <a:t>Makhaya</a:t>
            </a:r>
            <a:r>
              <a:rPr lang="en-US" dirty="0">
                <a:solidFill>
                  <a:schemeClr val="bg1">
                    <a:lumMod val="50000"/>
                  </a:schemeClr>
                </a:solidFill>
              </a:rPr>
              <a:t> is suddenly everybody’s hero and the crowd goes wild whenever he comes up to bowl.  The next day Thabo starts imitating </a:t>
            </a:r>
            <a:r>
              <a:rPr lang="en-US" dirty="0" err="1">
                <a:solidFill>
                  <a:schemeClr val="bg1">
                    <a:lumMod val="50000"/>
                  </a:schemeClr>
                </a:solidFill>
              </a:rPr>
              <a:t>Makhaya’s</a:t>
            </a:r>
            <a:r>
              <a:rPr lang="en-US" dirty="0">
                <a:solidFill>
                  <a:schemeClr val="bg1">
                    <a:lumMod val="50000"/>
                  </a:schemeClr>
                </a:solidFill>
              </a:rPr>
              <a:t> bowling action with such success that his coach praises him for his skill.  Thabo feels very proud of himself</a:t>
            </a:r>
          </a:p>
          <a:p>
            <a:r>
              <a:rPr lang="en-US" dirty="0" err="1">
                <a:solidFill>
                  <a:schemeClr val="bg1">
                    <a:lumMod val="50000"/>
                  </a:schemeClr>
                </a:solidFill>
              </a:rPr>
              <a:t>Sepho</a:t>
            </a:r>
            <a:r>
              <a:rPr lang="en-US" dirty="0">
                <a:solidFill>
                  <a:schemeClr val="bg1">
                    <a:lumMod val="50000"/>
                  </a:schemeClr>
                </a:solidFill>
              </a:rPr>
              <a:t>, Thabo’s younger brother is also a cricket player and a spin bowler, and attended the Protea’s match with Thabo.  After the match </a:t>
            </a:r>
            <a:r>
              <a:rPr lang="en-US" dirty="0" err="1">
                <a:solidFill>
                  <a:schemeClr val="bg1">
                    <a:lumMod val="50000"/>
                  </a:schemeClr>
                </a:solidFill>
              </a:rPr>
              <a:t>Sepho</a:t>
            </a:r>
            <a:r>
              <a:rPr lang="en-US" dirty="0">
                <a:solidFill>
                  <a:schemeClr val="bg1">
                    <a:lumMod val="50000"/>
                  </a:schemeClr>
                </a:solidFill>
              </a:rPr>
              <a:t> enthusiastically tells their father who could not go to the cricket match, about how well </a:t>
            </a:r>
            <a:r>
              <a:rPr lang="en-US" dirty="0" err="1">
                <a:solidFill>
                  <a:schemeClr val="bg1">
                    <a:lumMod val="50000"/>
                  </a:schemeClr>
                </a:solidFill>
              </a:rPr>
              <a:t>Makhaya</a:t>
            </a:r>
            <a:r>
              <a:rPr lang="en-US" dirty="0">
                <a:solidFill>
                  <a:schemeClr val="bg1">
                    <a:lumMod val="50000"/>
                  </a:schemeClr>
                </a:solidFill>
              </a:rPr>
              <a:t> bowled.  However, unlike Thabo, </a:t>
            </a:r>
            <a:r>
              <a:rPr lang="en-US" dirty="0" err="1">
                <a:solidFill>
                  <a:schemeClr val="bg1">
                    <a:lumMod val="50000"/>
                  </a:schemeClr>
                </a:solidFill>
              </a:rPr>
              <a:t>Sepho</a:t>
            </a:r>
            <a:r>
              <a:rPr lang="en-US" dirty="0">
                <a:solidFill>
                  <a:schemeClr val="bg1">
                    <a:lumMod val="50000"/>
                  </a:schemeClr>
                </a:solidFill>
              </a:rPr>
              <a:t> does not attempt to imitate </a:t>
            </a:r>
            <a:r>
              <a:rPr lang="en-US" dirty="0" err="1">
                <a:solidFill>
                  <a:schemeClr val="bg1">
                    <a:lumMod val="50000"/>
                  </a:schemeClr>
                </a:solidFill>
              </a:rPr>
              <a:t>Makhaya’s</a:t>
            </a:r>
            <a:r>
              <a:rPr lang="en-US" dirty="0">
                <a:solidFill>
                  <a:schemeClr val="bg1">
                    <a:lumMod val="50000"/>
                  </a:schemeClr>
                </a:solidFill>
              </a:rPr>
              <a:t> bowling action.</a:t>
            </a:r>
          </a:p>
          <a:p>
            <a:endParaRPr lang="en-US" dirty="0">
              <a:solidFill>
                <a:schemeClr val="bg1">
                  <a:lumMod val="50000"/>
                </a:schemeClr>
              </a:solidFill>
            </a:endParaRPr>
          </a:p>
          <a:p>
            <a:r>
              <a:rPr lang="en-US" dirty="0">
                <a:solidFill>
                  <a:schemeClr val="bg1">
                    <a:lumMod val="50000"/>
                  </a:schemeClr>
                </a:solidFill>
              </a:rPr>
              <a:t>					</a:t>
            </a:r>
            <a:r>
              <a:rPr lang="en-US" dirty="0"/>
              <a:t>According to Bandura the type of reinforcement underlying Thabo’s learning </a:t>
            </a:r>
            <a:r>
              <a:rPr lang="en-US" dirty="0" err="1"/>
              <a:t>learning</a:t>
            </a:r>
            <a:r>
              <a:rPr lang="en-US" dirty="0"/>
              <a:t> at 						this stage is</a:t>
            </a:r>
          </a:p>
          <a:p>
            <a:endParaRPr lang="en-US" dirty="0"/>
          </a:p>
          <a:p>
            <a:r>
              <a:rPr lang="en-US" dirty="0"/>
              <a:t>					1.	direct reinforcement</a:t>
            </a:r>
          </a:p>
          <a:p>
            <a:r>
              <a:rPr lang="en-US" dirty="0"/>
              <a:t>					2.	vicarious reinforcement</a:t>
            </a:r>
          </a:p>
          <a:p>
            <a:r>
              <a:rPr lang="en-US" dirty="0"/>
              <a:t>					3.	internal self-reinforcement</a:t>
            </a:r>
          </a:p>
          <a:p>
            <a:r>
              <a:rPr lang="en-US" dirty="0"/>
              <a:t>					4.	external reinforcement</a:t>
            </a:r>
          </a:p>
        </p:txBody>
      </p:sp>
      <p:sp>
        <p:nvSpPr>
          <p:cNvPr id="3" name="TextBox 2"/>
          <p:cNvSpPr txBox="1"/>
          <p:nvPr/>
        </p:nvSpPr>
        <p:spPr>
          <a:xfrm>
            <a:off x="9220200" y="5968157"/>
            <a:ext cx="2026920" cy="381000"/>
          </a:xfrm>
          <a:prstGeom prst="rect">
            <a:avLst/>
          </a:prstGeom>
          <a:noFill/>
        </p:spPr>
        <p:txBody>
          <a:bodyPr wrap="square" rtlCol="0">
            <a:spAutoFit/>
          </a:bodyPr>
          <a:lstStyle/>
          <a:p>
            <a:r>
              <a:rPr lang="en-US" dirty="0"/>
              <a:t>Answer:  2</a:t>
            </a:r>
          </a:p>
        </p:txBody>
      </p:sp>
    </p:spTree>
    <p:extLst>
      <p:ext uri="{BB962C8B-B14F-4D97-AF65-F5344CB8AC3E}">
        <p14:creationId xmlns:p14="http://schemas.microsoft.com/office/powerpoint/2010/main" val="7894012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2920" y="612845"/>
            <a:ext cx="10972800" cy="5909310"/>
          </a:xfrm>
          <a:prstGeom prst="rect">
            <a:avLst/>
          </a:prstGeom>
        </p:spPr>
        <p:txBody>
          <a:bodyPr wrap="square">
            <a:spAutoFit/>
          </a:bodyPr>
          <a:lstStyle/>
          <a:p>
            <a:r>
              <a:rPr lang="en-US" dirty="0">
                <a:solidFill>
                  <a:schemeClr val="bg1">
                    <a:lumMod val="50000"/>
                  </a:schemeClr>
                </a:solidFill>
              </a:rPr>
              <a:t>Thabo has a great passion for cricket.  He plays for his school’s under 12A cricket team, for which he is the team’s specialist spin bowler.  One Saturday he and his school friends are invited to watch the Proteas play against the West Indian team at Centurion.  Thabo’s here is </a:t>
            </a:r>
            <a:r>
              <a:rPr lang="en-US" dirty="0" err="1">
                <a:solidFill>
                  <a:schemeClr val="bg1">
                    <a:lumMod val="50000"/>
                  </a:schemeClr>
                </a:solidFill>
              </a:rPr>
              <a:t>Makhaya</a:t>
            </a:r>
            <a:r>
              <a:rPr lang="en-US" dirty="0">
                <a:solidFill>
                  <a:schemeClr val="bg1">
                    <a:lumMod val="50000"/>
                  </a:schemeClr>
                </a:solidFill>
              </a:rPr>
              <a:t> </a:t>
            </a:r>
            <a:r>
              <a:rPr lang="en-US" dirty="0" err="1">
                <a:solidFill>
                  <a:schemeClr val="bg1">
                    <a:lumMod val="50000"/>
                  </a:schemeClr>
                </a:solidFill>
              </a:rPr>
              <a:t>Ntini</a:t>
            </a:r>
            <a:r>
              <a:rPr lang="en-US" dirty="0">
                <a:solidFill>
                  <a:schemeClr val="bg1">
                    <a:lumMod val="50000"/>
                  </a:schemeClr>
                </a:solidFill>
              </a:rPr>
              <a:t>.  He watches carefully how </a:t>
            </a:r>
            <a:r>
              <a:rPr lang="en-US" dirty="0" err="1">
                <a:solidFill>
                  <a:schemeClr val="bg1">
                    <a:lumMod val="50000"/>
                  </a:schemeClr>
                </a:solidFill>
              </a:rPr>
              <a:t>Makhaya</a:t>
            </a:r>
            <a:r>
              <a:rPr lang="en-US" dirty="0">
                <a:solidFill>
                  <a:schemeClr val="bg1">
                    <a:lumMod val="50000"/>
                  </a:schemeClr>
                </a:solidFill>
              </a:rPr>
              <a:t> bowls, notices how focused he remains even when Brian Lara hits three consecutive fours from his bowling, and shouts with glee when </a:t>
            </a:r>
            <a:r>
              <a:rPr lang="en-US" dirty="0" err="1">
                <a:solidFill>
                  <a:schemeClr val="bg1">
                    <a:lumMod val="50000"/>
                  </a:schemeClr>
                </a:solidFill>
              </a:rPr>
              <a:t>Makhaya</a:t>
            </a:r>
            <a:r>
              <a:rPr lang="en-US" dirty="0">
                <a:solidFill>
                  <a:schemeClr val="bg1">
                    <a:lumMod val="50000"/>
                  </a:schemeClr>
                </a:solidFill>
              </a:rPr>
              <a:t> clean bowls Lara in the very next over (just after humiliating three fours)</a:t>
            </a:r>
          </a:p>
          <a:p>
            <a:r>
              <a:rPr lang="en-US" dirty="0">
                <a:solidFill>
                  <a:schemeClr val="bg1">
                    <a:lumMod val="50000"/>
                  </a:schemeClr>
                </a:solidFill>
              </a:rPr>
              <a:t>After getting rid of the great Brian Lara, </a:t>
            </a:r>
            <a:r>
              <a:rPr lang="en-US" dirty="0" err="1">
                <a:solidFill>
                  <a:schemeClr val="bg1">
                    <a:lumMod val="50000"/>
                  </a:schemeClr>
                </a:solidFill>
              </a:rPr>
              <a:t>Makhaya</a:t>
            </a:r>
            <a:r>
              <a:rPr lang="en-US" dirty="0">
                <a:solidFill>
                  <a:schemeClr val="bg1">
                    <a:lumMod val="50000"/>
                  </a:schemeClr>
                </a:solidFill>
              </a:rPr>
              <a:t> is suddenly everybody’s hero and the crowd goes wild whenever he comes up to bowl.  The next day Thabo starts imitating </a:t>
            </a:r>
            <a:r>
              <a:rPr lang="en-US" dirty="0" err="1">
                <a:solidFill>
                  <a:schemeClr val="bg1">
                    <a:lumMod val="50000"/>
                  </a:schemeClr>
                </a:solidFill>
              </a:rPr>
              <a:t>Makhaya’s</a:t>
            </a:r>
            <a:r>
              <a:rPr lang="en-US" dirty="0">
                <a:solidFill>
                  <a:schemeClr val="bg1">
                    <a:lumMod val="50000"/>
                  </a:schemeClr>
                </a:solidFill>
              </a:rPr>
              <a:t> bowling action with such success that his coach praises him for his skill.  Thabo feels very proud of himself</a:t>
            </a:r>
          </a:p>
          <a:p>
            <a:r>
              <a:rPr lang="en-US" dirty="0" err="1">
                <a:solidFill>
                  <a:schemeClr val="bg1">
                    <a:lumMod val="50000"/>
                  </a:schemeClr>
                </a:solidFill>
              </a:rPr>
              <a:t>Sepho</a:t>
            </a:r>
            <a:r>
              <a:rPr lang="en-US" dirty="0">
                <a:solidFill>
                  <a:schemeClr val="bg1">
                    <a:lumMod val="50000"/>
                  </a:schemeClr>
                </a:solidFill>
              </a:rPr>
              <a:t>, Thabo’s younger brother is also a cricket player and a spin bowler, and attended the Protea’s match with Thabo.  After the match </a:t>
            </a:r>
            <a:r>
              <a:rPr lang="en-US" dirty="0" err="1">
                <a:solidFill>
                  <a:schemeClr val="bg1">
                    <a:lumMod val="50000"/>
                  </a:schemeClr>
                </a:solidFill>
              </a:rPr>
              <a:t>Sepho</a:t>
            </a:r>
            <a:r>
              <a:rPr lang="en-US" dirty="0">
                <a:solidFill>
                  <a:schemeClr val="bg1">
                    <a:lumMod val="50000"/>
                  </a:schemeClr>
                </a:solidFill>
              </a:rPr>
              <a:t> enthusiastically tells their father who could not go to the cricket match, about how well </a:t>
            </a:r>
            <a:r>
              <a:rPr lang="en-US" dirty="0" err="1">
                <a:solidFill>
                  <a:schemeClr val="bg1">
                    <a:lumMod val="50000"/>
                  </a:schemeClr>
                </a:solidFill>
              </a:rPr>
              <a:t>Makhaya</a:t>
            </a:r>
            <a:r>
              <a:rPr lang="en-US" dirty="0">
                <a:solidFill>
                  <a:schemeClr val="bg1">
                    <a:lumMod val="50000"/>
                  </a:schemeClr>
                </a:solidFill>
              </a:rPr>
              <a:t> bowled.  However, unlike Thabo, </a:t>
            </a:r>
            <a:r>
              <a:rPr lang="en-US" dirty="0" err="1">
                <a:solidFill>
                  <a:schemeClr val="bg1">
                    <a:lumMod val="50000"/>
                  </a:schemeClr>
                </a:solidFill>
              </a:rPr>
              <a:t>Sepho</a:t>
            </a:r>
            <a:r>
              <a:rPr lang="en-US" dirty="0">
                <a:solidFill>
                  <a:schemeClr val="bg1">
                    <a:lumMod val="50000"/>
                  </a:schemeClr>
                </a:solidFill>
              </a:rPr>
              <a:t> does not attempt to imitate </a:t>
            </a:r>
            <a:r>
              <a:rPr lang="en-US" dirty="0" err="1">
                <a:solidFill>
                  <a:schemeClr val="bg1">
                    <a:lumMod val="50000"/>
                  </a:schemeClr>
                </a:solidFill>
              </a:rPr>
              <a:t>Makhaya’s</a:t>
            </a:r>
            <a:r>
              <a:rPr lang="en-US" dirty="0">
                <a:solidFill>
                  <a:schemeClr val="bg1">
                    <a:lumMod val="50000"/>
                  </a:schemeClr>
                </a:solidFill>
              </a:rPr>
              <a:t> bowling action.</a:t>
            </a:r>
          </a:p>
          <a:p>
            <a:endParaRPr lang="en-US" dirty="0">
              <a:solidFill>
                <a:schemeClr val="bg1">
                  <a:lumMod val="50000"/>
                </a:schemeClr>
              </a:solidFill>
            </a:endParaRPr>
          </a:p>
          <a:p>
            <a:r>
              <a:rPr lang="en-US" dirty="0">
                <a:solidFill>
                  <a:schemeClr val="bg1">
                    <a:lumMod val="50000"/>
                  </a:schemeClr>
                </a:solidFill>
              </a:rPr>
              <a:t>						</a:t>
            </a:r>
            <a:r>
              <a:rPr lang="en-US" dirty="0"/>
              <a:t>According to Bandura, what characteristic/s of the model could have played a role in 						the learning process that is illustrated by this story?</a:t>
            </a:r>
          </a:p>
          <a:p>
            <a:endParaRPr lang="en-US" dirty="0"/>
          </a:p>
          <a:p>
            <a:r>
              <a:rPr lang="en-US" dirty="0"/>
              <a:t>						1.	Thabo’s love of cricket, cricket competence, and motivation</a:t>
            </a:r>
          </a:p>
          <a:p>
            <a:r>
              <a:rPr lang="en-US" dirty="0"/>
              <a:t>						2.	</a:t>
            </a:r>
            <a:r>
              <a:rPr lang="en-US" dirty="0" err="1"/>
              <a:t>Sepho’s</a:t>
            </a:r>
            <a:r>
              <a:rPr lang="en-US" dirty="0"/>
              <a:t> enthusiasm about the match and about </a:t>
            </a:r>
            <a:r>
              <a:rPr lang="en-US" dirty="0" err="1"/>
              <a:t>Makhaya’s</a:t>
            </a:r>
            <a:r>
              <a:rPr lang="en-US" dirty="0"/>
              <a:t> good play</a:t>
            </a:r>
          </a:p>
          <a:p>
            <a:r>
              <a:rPr lang="en-US" dirty="0"/>
              <a:t>						3.	</a:t>
            </a:r>
            <a:r>
              <a:rPr lang="en-US" dirty="0" err="1"/>
              <a:t>Makhaya’s</a:t>
            </a:r>
            <a:r>
              <a:rPr lang="en-US" dirty="0"/>
              <a:t> celebrity status and competence as a Protea player</a:t>
            </a:r>
          </a:p>
          <a:p>
            <a:r>
              <a:rPr lang="en-US" dirty="0"/>
              <a:t>						3.	The father’s love of cricket</a:t>
            </a:r>
          </a:p>
          <a:p>
            <a:endParaRPr lang="en-US" dirty="0">
              <a:solidFill>
                <a:schemeClr val="bg1">
                  <a:lumMod val="50000"/>
                </a:schemeClr>
              </a:solidFill>
            </a:endParaRPr>
          </a:p>
          <a:p>
            <a:r>
              <a:rPr lang="en-US" dirty="0">
                <a:solidFill>
                  <a:schemeClr val="bg1">
                    <a:lumMod val="50000"/>
                  </a:schemeClr>
                </a:solidFill>
              </a:rPr>
              <a:t>					</a:t>
            </a:r>
          </a:p>
        </p:txBody>
      </p:sp>
      <p:sp>
        <p:nvSpPr>
          <p:cNvPr id="3" name="TextBox 2"/>
          <p:cNvSpPr txBox="1"/>
          <p:nvPr/>
        </p:nvSpPr>
        <p:spPr>
          <a:xfrm>
            <a:off x="9738360" y="6152823"/>
            <a:ext cx="1554480" cy="369332"/>
          </a:xfrm>
          <a:prstGeom prst="rect">
            <a:avLst/>
          </a:prstGeom>
          <a:noFill/>
        </p:spPr>
        <p:txBody>
          <a:bodyPr wrap="square" rtlCol="0">
            <a:spAutoFit/>
          </a:bodyPr>
          <a:lstStyle/>
          <a:p>
            <a:r>
              <a:rPr lang="en-US" dirty="0"/>
              <a:t>Answer:  3</a:t>
            </a:r>
          </a:p>
        </p:txBody>
      </p:sp>
    </p:spTree>
    <p:extLst>
      <p:ext uri="{BB962C8B-B14F-4D97-AF65-F5344CB8AC3E}">
        <p14:creationId xmlns:p14="http://schemas.microsoft.com/office/powerpoint/2010/main" val="6885040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0080" y="612845"/>
            <a:ext cx="10911840" cy="5078313"/>
          </a:xfrm>
          <a:prstGeom prst="rect">
            <a:avLst/>
          </a:prstGeom>
        </p:spPr>
        <p:txBody>
          <a:bodyPr wrap="square">
            <a:spAutoFit/>
          </a:bodyPr>
          <a:lstStyle/>
          <a:p>
            <a:r>
              <a:rPr lang="en-US" dirty="0">
                <a:solidFill>
                  <a:schemeClr val="bg1">
                    <a:lumMod val="50000"/>
                  </a:schemeClr>
                </a:solidFill>
              </a:rPr>
              <a:t>Thabo has a great passion for cricket.  He plays for his school’s under 12A cricket team, for which he is the team’s specialist spin bowler.  One Saturday he and his school friends are invited to watch the Proteas play against the West Indian team at Centurion.  Thabo’s here is </a:t>
            </a:r>
            <a:r>
              <a:rPr lang="en-US" dirty="0" err="1">
                <a:solidFill>
                  <a:schemeClr val="bg1">
                    <a:lumMod val="50000"/>
                  </a:schemeClr>
                </a:solidFill>
              </a:rPr>
              <a:t>Makhaya</a:t>
            </a:r>
            <a:r>
              <a:rPr lang="en-US" dirty="0">
                <a:solidFill>
                  <a:schemeClr val="bg1">
                    <a:lumMod val="50000"/>
                  </a:schemeClr>
                </a:solidFill>
              </a:rPr>
              <a:t> </a:t>
            </a:r>
            <a:r>
              <a:rPr lang="en-US" dirty="0" err="1">
                <a:solidFill>
                  <a:schemeClr val="bg1">
                    <a:lumMod val="50000"/>
                  </a:schemeClr>
                </a:solidFill>
              </a:rPr>
              <a:t>Ntini</a:t>
            </a:r>
            <a:r>
              <a:rPr lang="en-US" dirty="0">
                <a:solidFill>
                  <a:schemeClr val="bg1">
                    <a:lumMod val="50000"/>
                  </a:schemeClr>
                </a:solidFill>
              </a:rPr>
              <a:t>.  He watches carefully how </a:t>
            </a:r>
            <a:r>
              <a:rPr lang="en-US" dirty="0" err="1">
                <a:solidFill>
                  <a:schemeClr val="bg1">
                    <a:lumMod val="50000"/>
                  </a:schemeClr>
                </a:solidFill>
              </a:rPr>
              <a:t>Makhaya</a:t>
            </a:r>
            <a:r>
              <a:rPr lang="en-US" dirty="0">
                <a:solidFill>
                  <a:schemeClr val="bg1">
                    <a:lumMod val="50000"/>
                  </a:schemeClr>
                </a:solidFill>
              </a:rPr>
              <a:t> bowls, notices how focused he remains even when Brian Lara hits three consecutive fours from his bowling, and shouts with glee when </a:t>
            </a:r>
            <a:r>
              <a:rPr lang="en-US" dirty="0" err="1">
                <a:solidFill>
                  <a:schemeClr val="bg1">
                    <a:lumMod val="50000"/>
                  </a:schemeClr>
                </a:solidFill>
              </a:rPr>
              <a:t>Makhaya</a:t>
            </a:r>
            <a:r>
              <a:rPr lang="en-US" dirty="0">
                <a:solidFill>
                  <a:schemeClr val="bg1">
                    <a:lumMod val="50000"/>
                  </a:schemeClr>
                </a:solidFill>
              </a:rPr>
              <a:t> clean bowls Lara in the very next over (just after humiliating three fours)</a:t>
            </a:r>
          </a:p>
          <a:p>
            <a:r>
              <a:rPr lang="en-US" dirty="0">
                <a:solidFill>
                  <a:schemeClr val="bg1">
                    <a:lumMod val="50000"/>
                  </a:schemeClr>
                </a:solidFill>
              </a:rPr>
              <a:t>After getting rid of the great Brian Lara, </a:t>
            </a:r>
            <a:r>
              <a:rPr lang="en-US" dirty="0" err="1">
                <a:solidFill>
                  <a:schemeClr val="bg1">
                    <a:lumMod val="50000"/>
                  </a:schemeClr>
                </a:solidFill>
              </a:rPr>
              <a:t>Makhaya</a:t>
            </a:r>
            <a:r>
              <a:rPr lang="en-US" dirty="0">
                <a:solidFill>
                  <a:schemeClr val="bg1">
                    <a:lumMod val="50000"/>
                  </a:schemeClr>
                </a:solidFill>
              </a:rPr>
              <a:t> is suddenly everybody’s hero and the crowd goes wild whenever he comes up to bowl.  The next day Thabo starts imitating </a:t>
            </a:r>
            <a:r>
              <a:rPr lang="en-US" dirty="0" err="1">
                <a:solidFill>
                  <a:schemeClr val="bg1">
                    <a:lumMod val="50000"/>
                  </a:schemeClr>
                </a:solidFill>
              </a:rPr>
              <a:t>Makhaya’s</a:t>
            </a:r>
            <a:r>
              <a:rPr lang="en-US" dirty="0">
                <a:solidFill>
                  <a:schemeClr val="bg1">
                    <a:lumMod val="50000"/>
                  </a:schemeClr>
                </a:solidFill>
              </a:rPr>
              <a:t> bowling action with such success that his coach praises him for his skill.  Thabo feels very proud of himself</a:t>
            </a:r>
          </a:p>
          <a:p>
            <a:r>
              <a:rPr lang="en-US" dirty="0" err="1">
                <a:solidFill>
                  <a:schemeClr val="bg1">
                    <a:lumMod val="50000"/>
                  </a:schemeClr>
                </a:solidFill>
              </a:rPr>
              <a:t>Sepho</a:t>
            </a:r>
            <a:r>
              <a:rPr lang="en-US" dirty="0">
                <a:solidFill>
                  <a:schemeClr val="bg1">
                    <a:lumMod val="50000"/>
                  </a:schemeClr>
                </a:solidFill>
              </a:rPr>
              <a:t>, Thabo’s younger brother is also a cricket player and a spin bowler, and attended the Protea’s match with Thabo.  After the match </a:t>
            </a:r>
            <a:r>
              <a:rPr lang="en-US" dirty="0" err="1">
                <a:solidFill>
                  <a:schemeClr val="bg1">
                    <a:lumMod val="50000"/>
                  </a:schemeClr>
                </a:solidFill>
              </a:rPr>
              <a:t>Sepho</a:t>
            </a:r>
            <a:r>
              <a:rPr lang="en-US" dirty="0">
                <a:solidFill>
                  <a:schemeClr val="bg1">
                    <a:lumMod val="50000"/>
                  </a:schemeClr>
                </a:solidFill>
              </a:rPr>
              <a:t> enthusiastically tells their father who could not go to the cricket match, about how well </a:t>
            </a:r>
            <a:r>
              <a:rPr lang="en-US" dirty="0" err="1">
                <a:solidFill>
                  <a:schemeClr val="bg1">
                    <a:lumMod val="50000"/>
                  </a:schemeClr>
                </a:solidFill>
              </a:rPr>
              <a:t>Makhaya</a:t>
            </a:r>
            <a:r>
              <a:rPr lang="en-US" dirty="0">
                <a:solidFill>
                  <a:schemeClr val="bg1">
                    <a:lumMod val="50000"/>
                  </a:schemeClr>
                </a:solidFill>
              </a:rPr>
              <a:t> bowled.  However, unlike Thabo, </a:t>
            </a:r>
            <a:r>
              <a:rPr lang="en-US" dirty="0" err="1">
                <a:solidFill>
                  <a:schemeClr val="bg1">
                    <a:lumMod val="50000"/>
                  </a:schemeClr>
                </a:solidFill>
              </a:rPr>
              <a:t>Sepho</a:t>
            </a:r>
            <a:r>
              <a:rPr lang="en-US" dirty="0">
                <a:solidFill>
                  <a:schemeClr val="bg1">
                    <a:lumMod val="50000"/>
                  </a:schemeClr>
                </a:solidFill>
              </a:rPr>
              <a:t> does not attempt to imitate </a:t>
            </a:r>
            <a:r>
              <a:rPr lang="en-US" dirty="0" err="1">
                <a:solidFill>
                  <a:schemeClr val="bg1">
                    <a:lumMod val="50000"/>
                  </a:schemeClr>
                </a:solidFill>
              </a:rPr>
              <a:t>Makhaya’s</a:t>
            </a:r>
            <a:r>
              <a:rPr lang="en-US" dirty="0">
                <a:solidFill>
                  <a:schemeClr val="bg1">
                    <a:lumMod val="50000"/>
                  </a:schemeClr>
                </a:solidFill>
              </a:rPr>
              <a:t> bowling action.</a:t>
            </a:r>
          </a:p>
          <a:p>
            <a:endParaRPr lang="en-US" dirty="0">
              <a:solidFill>
                <a:schemeClr val="bg1">
                  <a:lumMod val="50000"/>
                </a:schemeClr>
              </a:solidFill>
            </a:endParaRPr>
          </a:p>
          <a:p>
            <a:r>
              <a:rPr lang="en-US" dirty="0">
                <a:solidFill>
                  <a:schemeClr val="bg1">
                    <a:lumMod val="50000"/>
                  </a:schemeClr>
                </a:solidFill>
              </a:rPr>
              <a:t>					</a:t>
            </a:r>
            <a:r>
              <a:rPr lang="en-US" dirty="0"/>
              <a:t>According to Bandura, which person in this story has a high self-efficacy?</a:t>
            </a:r>
          </a:p>
          <a:p>
            <a:endParaRPr lang="en-US" dirty="0"/>
          </a:p>
          <a:p>
            <a:r>
              <a:rPr lang="en-US" dirty="0"/>
              <a:t>					1.	Thabo, who imitates </a:t>
            </a:r>
            <a:r>
              <a:rPr lang="en-US" dirty="0" err="1"/>
              <a:t>Makhaya’s</a:t>
            </a:r>
            <a:r>
              <a:rPr lang="en-US" dirty="0"/>
              <a:t> skillful bowling</a:t>
            </a:r>
          </a:p>
          <a:p>
            <a:r>
              <a:rPr lang="en-US" dirty="0"/>
              <a:t>					2.	Thabo’s coach</a:t>
            </a:r>
          </a:p>
          <a:p>
            <a:r>
              <a:rPr lang="en-US" dirty="0"/>
              <a:t>					3.	</a:t>
            </a:r>
            <a:r>
              <a:rPr lang="en-US" dirty="0" err="1"/>
              <a:t>Sepho</a:t>
            </a:r>
            <a:r>
              <a:rPr lang="en-US" dirty="0"/>
              <a:t>, who is very enthusiastic about the game</a:t>
            </a:r>
          </a:p>
          <a:p>
            <a:r>
              <a:rPr lang="en-US" dirty="0"/>
              <a:t>					3.	The father who could not attend the match</a:t>
            </a:r>
          </a:p>
        </p:txBody>
      </p:sp>
      <p:sp>
        <p:nvSpPr>
          <p:cNvPr id="3" name="TextBox 2"/>
          <p:cNvSpPr txBox="1"/>
          <p:nvPr/>
        </p:nvSpPr>
        <p:spPr>
          <a:xfrm>
            <a:off x="9159240" y="6004560"/>
            <a:ext cx="1905000" cy="369332"/>
          </a:xfrm>
          <a:prstGeom prst="rect">
            <a:avLst/>
          </a:prstGeom>
          <a:noFill/>
        </p:spPr>
        <p:txBody>
          <a:bodyPr wrap="square" rtlCol="0">
            <a:spAutoFit/>
          </a:bodyPr>
          <a:lstStyle/>
          <a:p>
            <a:r>
              <a:rPr lang="en-US" dirty="0"/>
              <a:t>Answer:  4</a:t>
            </a:r>
          </a:p>
        </p:txBody>
      </p:sp>
    </p:spTree>
    <p:extLst>
      <p:ext uri="{BB962C8B-B14F-4D97-AF65-F5344CB8AC3E}">
        <p14:creationId xmlns:p14="http://schemas.microsoft.com/office/powerpoint/2010/main" val="7422796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7720" y="384245"/>
            <a:ext cx="10500360" cy="5909310"/>
          </a:xfrm>
          <a:prstGeom prst="rect">
            <a:avLst/>
          </a:prstGeom>
        </p:spPr>
        <p:txBody>
          <a:bodyPr wrap="square">
            <a:spAutoFit/>
          </a:bodyPr>
          <a:lstStyle/>
          <a:p>
            <a:r>
              <a:rPr lang="en-US" dirty="0">
                <a:solidFill>
                  <a:schemeClr val="bg1">
                    <a:lumMod val="50000"/>
                  </a:schemeClr>
                </a:solidFill>
              </a:rPr>
              <a:t>Thabo has a great passion for cricket.  He plays for his school’s under 12A cricket team, for which he is the team’s specialist spin bowler.  One Saturday he and his school friends are invited to watch the Proteas play against the West Indian team at Centurion.  Thabo’s here is </a:t>
            </a:r>
            <a:r>
              <a:rPr lang="en-US" dirty="0" err="1">
                <a:solidFill>
                  <a:schemeClr val="bg1">
                    <a:lumMod val="50000"/>
                  </a:schemeClr>
                </a:solidFill>
              </a:rPr>
              <a:t>Makhaya</a:t>
            </a:r>
            <a:r>
              <a:rPr lang="en-US" dirty="0">
                <a:solidFill>
                  <a:schemeClr val="bg1">
                    <a:lumMod val="50000"/>
                  </a:schemeClr>
                </a:solidFill>
              </a:rPr>
              <a:t> </a:t>
            </a:r>
            <a:r>
              <a:rPr lang="en-US" dirty="0" err="1">
                <a:solidFill>
                  <a:schemeClr val="bg1">
                    <a:lumMod val="50000"/>
                  </a:schemeClr>
                </a:solidFill>
              </a:rPr>
              <a:t>Ntini</a:t>
            </a:r>
            <a:r>
              <a:rPr lang="en-US" dirty="0">
                <a:solidFill>
                  <a:schemeClr val="bg1">
                    <a:lumMod val="50000"/>
                  </a:schemeClr>
                </a:solidFill>
              </a:rPr>
              <a:t>.  He watches carefully how </a:t>
            </a:r>
            <a:r>
              <a:rPr lang="en-US" dirty="0" err="1">
                <a:solidFill>
                  <a:schemeClr val="bg1">
                    <a:lumMod val="50000"/>
                  </a:schemeClr>
                </a:solidFill>
              </a:rPr>
              <a:t>Makhaya</a:t>
            </a:r>
            <a:r>
              <a:rPr lang="en-US" dirty="0">
                <a:solidFill>
                  <a:schemeClr val="bg1">
                    <a:lumMod val="50000"/>
                  </a:schemeClr>
                </a:solidFill>
              </a:rPr>
              <a:t> bowls, notices how focused he remains even when Brian Lara hits three consecutive fours from his bowling, and shouts with glee when </a:t>
            </a:r>
            <a:r>
              <a:rPr lang="en-US" dirty="0" err="1">
                <a:solidFill>
                  <a:schemeClr val="bg1">
                    <a:lumMod val="50000"/>
                  </a:schemeClr>
                </a:solidFill>
              </a:rPr>
              <a:t>Makhaya</a:t>
            </a:r>
            <a:r>
              <a:rPr lang="en-US" dirty="0">
                <a:solidFill>
                  <a:schemeClr val="bg1">
                    <a:lumMod val="50000"/>
                  </a:schemeClr>
                </a:solidFill>
              </a:rPr>
              <a:t> clean bowls Lara in the very next over (just after humiliating three fours)</a:t>
            </a:r>
          </a:p>
          <a:p>
            <a:r>
              <a:rPr lang="en-US" dirty="0">
                <a:solidFill>
                  <a:schemeClr val="bg1">
                    <a:lumMod val="50000"/>
                  </a:schemeClr>
                </a:solidFill>
              </a:rPr>
              <a:t>After getting rid of the great Brian Lara, </a:t>
            </a:r>
            <a:r>
              <a:rPr lang="en-US" dirty="0" err="1">
                <a:solidFill>
                  <a:schemeClr val="bg1">
                    <a:lumMod val="50000"/>
                  </a:schemeClr>
                </a:solidFill>
              </a:rPr>
              <a:t>Makhaya</a:t>
            </a:r>
            <a:r>
              <a:rPr lang="en-US" dirty="0">
                <a:solidFill>
                  <a:schemeClr val="bg1">
                    <a:lumMod val="50000"/>
                  </a:schemeClr>
                </a:solidFill>
              </a:rPr>
              <a:t> is suddenly everybody’s hero and the crowd goes wild whenever he comes up to bowl.  The next day Thabo starts imitating </a:t>
            </a:r>
            <a:r>
              <a:rPr lang="en-US" dirty="0" err="1">
                <a:solidFill>
                  <a:schemeClr val="bg1">
                    <a:lumMod val="50000"/>
                  </a:schemeClr>
                </a:solidFill>
              </a:rPr>
              <a:t>Makhaya’s</a:t>
            </a:r>
            <a:r>
              <a:rPr lang="en-US" dirty="0">
                <a:solidFill>
                  <a:schemeClr val="bg1">
                    <a:lumMod val="50000"/>
                  </a:schemeClr>
                </a:solidFill>
              </a:rPr>
              <a:t> bowling action with such success that his coach praises him for his skill.  Thabo feels very proud of himself</a:t>
            </a:r>
          </a:p>
          <a:p>
            <a:r>
              <a:rPr lang="en-US" dirty="0" err="1">
                <a:solidFill>
                  <a:schemeClr val="bg1">
                    <a:lumMod val="50000"/>
                  </a:schemeClr>
                </a:solidFill>
              </a:rPr>
              <a:t>Sepho</a:t>
            </a:r>
            <a:r>
              <a:rPr lang="en-US" dirty="0">
                <a:solidFill>
                  <a:schemeClr val="bg1">
                    <a:lumMod val="50000"/>
                  </a:schemeClr>
                </a:solidFill>
              </a:rPr>
              <a:t>, Thabo’s younger brother is also a cricket player and a spin bowler, and attended the Protea’s match with Thabo.  After the match </a:t>
            </a:r>
            <a:r>
              <a:rPr lang="en-US" dirty="0" err="1">
                <a:solidFill>
                  <a:schemeClr val="bg1">
                    <a:lumMod val="50000"/>
                  </a:schemeClr>
                </a:solidFill>
              </a:rPr>
              <a:t>Sepho</a:t>
            </a:r>
            <a:r>
              <a:rPr lang="en-US" dirty="0">
                <a:solidFill>
                  <a:schemeClr val="bg1">
                    <a:lumMod val="50000"/>
                  </a:schemeClr>
                </a:solidFill>
              </a:rPr>
              <a:t> enthusiastically tells their father who could not go to the cricket match, about how well </a:t>
            </a:r>
            <a:r>
              <a:rPr lang="en-US" dirty="0" err="1">
                <a:solidFill>
                  <a:schemeClr val="bg1">
                    <a:lumMod val="50000"/>
                  </a:schemeClr>
                </a:solidFill>
              </a:rPr>
              <a:t>Makhaya</a:t>
            </a:r>
            <a:r>
              <a:rPr lang="en-US" dirty="0">
                <a:solidFill>
                  <a:schemeClr val="bg1">
                    <a:lumMod val="50000"/>
                  </a:schemeClr>
                </a:solidFill>
              </a:rPr>
              <a:t> bowled.  However, unlike Thabo, </a:t>
            </a:r>
            <a:r>
              <a:rPr lang="en-US" dirty="0" err="1">
                <a:solidFill>
                  <a:schemeClr val="bg1">
                    <a:lumMod val="50000"/>
                  </a:schemeClr>
                </a:solidFill>
              </a:rPr>
              <a:t>Sepho</a:t>
            </a:r>
            <a:r>
              <a:rPr lang="en-US" dirty="0">
                <a:solidFill>
                  <a:schemeClr val="bg1">
                    <a:lumMod val="50000"/>
                  </a:schemeClr>
                </a:solidFill>
              </a:rPr>
              <a:t> does not attempt to imitate </a:t>
            </a:r>
            <a:r>
              <a:rPr lang="en-US" dirty="0" err="1">
                <a:solidFill>
                  <a:schemeClr val="bg1">
                    <a:lumMod val="50000"/>
                  </a:schemeClr>
                </a:solidFill>
              </a:rPr>
              <a:t>Makhaya’s</a:t>
            </a:r>
            <a:r>
              <a:rPr lang="en-US" dirty="0">
                <a:solidFill>
                  <a:schemeClr val="bg1">
                    <a:lumMod val="50000"/>
                  </a:schemeClr>
                </a:solidFill>
              </a:rPr>
              <a:t> bowling action.</a:t>
            </a:r>
          </a:p>
          <a:p>
            <a:endParaRPr lang="en-US" dirty="0">
              <a:solidFill>
                <a:schemeClr val="bg1">
                  <a:lumMod val="50000"/>
                </a:schemeClr>
              </a:solidFill>
            </a:endParaRPr>
          </a:p>
          <a:p>
            <a:r>
              <a:rPr lang="en-US" dirty="0">
                <a:solidFill>
                  <a:schemeClr val="bg1">
                    <a:lumMod val="50000"/>
                  </a:schemeClr>
                </a:solidFill>
              </a:rPr>
              <a:t>				</a:t>
            </a:r>
            <a:r>
              <a:rPr lang="en-US" dirty="0"/>
              <a:t>	According to Bandura’s theory, the praise that Thabo receives from his coach when he 					reproduced </a:t>
            </a:r>
            <a:r>
              <a:rPr lang="en-US" dirty="0" err="1"/>
              <a:t>Makhaya’s</a:t>
            </a:r>
            <a:r>
              <a:rPr lang="en-US" dirty="0"/>
              <a:t> bowling, refers to (a)….., whereas, his pride in himself refers to 					(b)…..</a:t>
            </a:r>
          </a:p>
          <a:p>
            <a:endParaRPr lang="en-US" dirty="0"/>
          </a:p>
          <a:p>
            <a:r>
              <a:rPr lang="en-US" dirty="0"/>
              <a:t>					1.	a)	vicarious reinforcement			b)	direct reinforcement</a:t>
            </a:r>
          </a:p>
          <a:p>
            <a:r>
              <a:rPr lang="en-US" dirty="0"/>
              <a:t>					2.	a)	direct reinforcement			b)	external self-reinforcement</a:t>
            </a:r>
          </a:p>
          <a:p>
            <a:r>
              <a:rPr lang="en-US" dirty="0"/>
              <a:t>					3.	a)	direct reinforcement 			b)	internal self-reinforcement </a:t>
            </a:r>
          </a:p>
          <a:p>
            <a:r>
              <a:rPr lang="en-US" dirty="0"/>
              <a:t>					4.	a)	external self-reinforcement		b)	internal self-reinforcement </a:t>
            </a:r>
          </a:p>
        </p:txBody>
      </p:sp>
      <p:sp>
        <p:nvSpPr>
          <p:cNvPr id="3" name="TextBox 2"/>
          <p:cNvSpPr txBox="1"/>
          <p:nvPr/>
        </p:nvSpPr>
        <p:spPr>
          <a:xfrm>
            <a:off x="9768840" y="6293555"/>
            <a:ext cx="1539240" cy="369332"/>
          </a:xfrm>
          <a:prstGeom prst="rect">
            <a:avLst/>
          </a:prstGeom>
          <a:noFill/>
        </p:spPr>
        <p:txBody>
          <a:bodyPr wrap="square" rtlCol="0">
            <a:spAutoFit/>
          </a:bodyPr>
          <a:lstStyle/>
          <a:p>
            <a:r>
              <a:rPr lang="en-US" dirty="0"/>
              <a:t>Answer:  3</a:t>
            </a:r>
          </a:p>
        </p:txBody>
      </p:sp>
    </p:spTree>
    <p:extLst>
      <p:ext uri="{BB962C8B-B14F-4D97-AF65-F5344CB8AC3E}">
        <p14:creationId xmlns:p14="http://schemas.microsoft.com/office/powerpoint/2010/main" val="38359795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5640" y="1313885"/>
            <a:ext cx="7299960" cy="4247317"/>
          </a:xfrm>
          <a:prstGeom prst="rect">
            <a:avLst/>
          </a:prstGeom>
        </p:spPr>
        <p:txBody>
          <a:bodyPr wrap="square">
            <a:spAutoFit/>
          </a:bodyPr>
          <a:lstStyle/>
          <a:p>
            <a:r>
              <a:rPr lang="en-US" dirty="0">
                <a:solidFill>
                  <a:schemeClr val="bg1">
                    <a:lumMod val="50000"/>
                  </a:schemeClr>
                </a:solidFill>
              </a:rPr>
              <a:t>Penny is very shy and finds it difficult to talk to others.  She is part of a therapy group and observes one of her friends, who is also reserved, talking to others in the group.  She is encouraged to do the same and is rewarded for being allowed to choose which movie she wants to see.  This is referred to by the social cognitive learning approach as</a:t>
            </a:r>
          </a:p>
          <a:p>
            <a:endParaRPr lang="en-US" dirty="0">
              <a:solidFill>
                <a:schemeClr val="bg1">
                  <a:lumMod val="50000"/>
                </a:schemeClr>
              </a:solidFill>
            </a:endParaRPr>
          </a:p>
          <a:p>
            <a:endParaRPr lang="en-US" dirty="0">
              <a:solidFill>
                <a:schemeClr val="bg1">
                  <a:lumMod val="50000"/>
                </a:schemeClr>
              </a:solidFill>
            </a:endParaRPr>
          </a:p>
          <a:p>
            <a:endParaRPr lang="en-US" dirty="0">
              <a:solidFill>
                <a:schemeClr val="bg1">
                  <a:lumMod val="50000"/>
                </a:schemeClr>
              </a:solidFill>
            </a:endParaRPr>
          </a:p>
          <a:p>
            <a:pPr marL="342900" indent="-342900">
              <a:buAutoNum type="arabicPeriod"/>
            </a:pPr>
            <a:r>
              <a:rPr lang="en-US" dirty="0"/>
              <a:t>Covert modelling</a:t>
            </a:r>
          </a:p>
          <a:p>
            <a:pPr marL="342900" indent="-342900">
              <a:buAutoNum type="arabicPeriod"/>
            </a:pPr>
            <a:r>
              <a:rPr lang="en-US" dirty="0"/>
              <a:t>Stress inoculation</a:t>
            </a:r>
          </a:p>
          <a:p>
            <a:pPr marL="342900" indent="-342900">
              <a:buAutoNum type="arabicPeriod"/>
            </a:pPr>
            <a:r>
              <a:rPr lang="en-US" dirty="0"/>
              <a:t>Participant modelling</a:t>
            </a:r>
          </a:p>
          <a:p>
            <a:pPr marL="342900" indent="-342900">
              <a:buAutoNum type="arabicPeriod"/>
            </a:pPr>
            <a:r>
              <a:rPr lang="en-US" dirty="0"/>
              <a:t>Counter-imitation</a:t>
            </a:r>
          </a:p>
          <a:p>
            <a:endParaRPr lang="en-US" dirty="0">
              <a:solidFill>
                <a:schemeClr val="bg1">
                  <a:lumMod val="50000"/>
                </a:schemeClr>
              </a:solidFill>
            </a:endParaRPr>
          </a:p>
          <a:p>
            <a:endParaRPr lang="en-US" dirty="0">
              <a:solidFill>
                <a:schemeClr val="bg1">
                  <a:lumMod val="50000"/>
                </a:schemeClr>
              </a:solidFill>
            </a:endParaRPr>
          </a:p>
          <a:p>
            <a:r>
              <a:rPr lang="en-US" dirty="0">
                <a:solidFill>
                  <a:schemeClr val="bg1">
                    <a:lumMod val="50000"/>
                  </a:schemeClr>
                </a:solidFill>
              </a:rPr>
              <a:t>					</a:t>
            </a:r>
          </a:p>
        </p:txBody>
      </p:sp>
      <p:sp>
        <p:nvSpPr>
          <p:cNvPr id="3" name="TextBox 2"/>
          <p:cNvSpPr txBox="1"/>
          <p:nvPr/>
        </p:nvSpPr>
        <p:spPr>
          <a:xfrm>
            <a:off x="8778240" y="5775960"/>
            <a:ext cx="1737360" cy="369332"/>
          </a:xfrm>
          <a:prstGeom prst="rect">
            <a:avLst/>
          </a:prstGeom>
          <a:noFill/>
        </p:spPr>
        <p:txBody>
          <a:bodyPr wrap="square" rtlCol="0">
            <a:spAutoFit/>
          </a:bodyPr>
          <a:lstStyle/>
          <a:p>
            <a:r>
              <a:rPr lang="en-US" dirty="0"/>
              <a:t>Answer:  3</a:t>
            </a:r>
          </a:p>
        </p:txBody>
      </p:sp>
    </p:spTree>
    <p:extLst>
      <p:ext uri="{BB962C8B-B14F-4D97-AF65-F5344CB8AC3E}">
        <p14:creationId xmlns:p14="http://schemas.microsoft.com/office/powerpoint/2010/main" val="23329197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22320" y="1021080"/>
            <a:ext cx="7330440" cy="4708981"/>
          </a:xfrm>
          <a:prstGeom prst="rect">
            <a:avLst/>
          </a:prstGeom>
          <a:noFill/>
        </p:spPr>
        <p:txBody>
          <a:bodyPr wrap="square" rtlCol="0">
            <a:spAutoFit/>
          </a:bodyPr>
          <a:lstStyle/>
          <a:p>
            <a:r>
              <a:rPr lang="en-US" sz="2000" dirty="0"/>
              <a:t>According to the social cognitive learning approach, pathological behavior involves</a:t>
            </a:r>
          </a:p>
          <a:p>
            <a:endParaRPr lang="en-US" sz="2000" dirty="0"/>
          </a:p>
          <a:p>
            <a:endParaRPr lang="en-US" sz="2000" dirty="0"/>
          </a:p>
          <a:p>
            <a:pPr marL="457200" indent="-457200">
              <a:buAutoNum type="alphaLcParenBoth"/>
            </a:pPr>
            <a:r>
              <a:rPr lang="en-US" sz="2000" dirty="0"/>
              <a:t>The learning of undesirable behavior</a:t>
            </a:r>
          </a:p>
          <a:p>
            <a:pPr marL="457200" indent="-457200">
              <a:buAutoNum type="alphaLcParenBoth"/>
            </a:pPr>
            <a:r>
              <a:rPr lang="en-US" sz="2000" dirty="0"/>
              <a:t>The influence and presence of undesirable models</a:t>
            </a:r>
          </a:p>
          <a:p>
            <a:pPr marL="457200" indent="-457200">
              <a:buAutoNum type="alphaLcParenBoth"/>
            </a:pPr>
            <a:r>
              <a:rPr lang="en-US" sz="2000" dirty="0"/>
              <a:t>A lack of self-efficacy</a:t>
            </a:r>
          </a:p>
          <a:p>
            <a:pPr marL="457200" indent="-457200">
              <a:buAutoNum type="alphaLcParenBoth"/>
            </a:pPr>
            <a:r>
              <a:rPr lang="en-US" sz="2000" dirty="0"/>
              <a:t>Learnt helplessness and pessimism</a:t>
            </a:r>
          </a:p>
          <a:p>
            <a:endParaRPr lang="en-US" sz="2000" dirty="0"/>
          </a:p>
          <a:p>
            <a:r>
              <a:rPr lang="en-US" sz="2000" dirty="0"/>
              <a:t>The correct answer is</a:t>
            </a:r>
          </a:p>
          <a:p>
            <a:endParaRPr lang="en-US" sz="2000" dirty="0"/>
          </a:p>
          <a:p>
            <a:pPr marL="457200" indent="-457200">
              <a:buAutoNum type="arabicPeriod"/>
            </a:pPr>
            <a:r>
              <a:rPr lang="en-US" sz="2000" dirty="0"/>
              <a:t>A and B</a:t>
            </a:r>
          </a:p>
          <a:p>
            <a:pPr marL="457200" indent="-457200">
              <a:buAutoNum type="arabicPeriod"/>
            </a:pPr>
            <a:r>
              <a:rPr lang="en-US" sz="2000" dirty="0"/>
              <a:t>B and C</a:t>
            </a:r>
          </a:p>
          <a:p>
            <a:pPr marL="457200" indent="-457200">
              <a:buAutoNum type="arabicPeriod"/>
            </a:pPr>
            <a:r>
              <a:rPr lang="en-US" sz="2000" dirty="0"/>
              <a:t>C and D</a:t>
            </a:r>
          </a:p>
          <a:p>
            <a:pPr marL="457200" indent="-457200">
              <a:buAutoNum type="arabicPeriod"/>
            </a:pPr>
            <a:r>
              <a:rPr lang="en-US" sz="2000" dirty="0"/>
              <a:t>All of the above</a:t>
            </a:r>
          </a:p>
        </p:txBody>
      </p:sp>
      <p:sp>
        <p:nvSpPr>
          <p:cNvPr id="3" name="TextBox 2"/>
          <p:cNvSpPr txBox="1"/>
          <p:nvPr/>
        </p:nvSpPr>
        <p:spPr>
          <a:xfrm>
            <a:off x="9098280" y="6034861"/>
            <a:ext cx="1844040" cy="369332"/>
          </a:xfrm>
          <a:prstGeom prst="rect">
            <a:avLst/>
          </a:prstGeom>
          <a:noFill/>
        </p:spPr>
        <p:txBody>
          <a:bodyPr wrap="square" rtlCol="0">
            <a:spAutoFit/>
          </a:bodyPr>
          <a:lstStyle/>
          <a:p>
            <a:r>
              <a:rPr lang="en-US" dirty="0"/>
              <a:t>Answer:  4</a:t>
            </a:r>
          </a:p>
        </p:txBody>
      </p:sp>
    </p:spTree>
    <p:extLst>
      <p:ext uri="{BB962C8B-B14F-4D97-AF65-F5344CB8AC3E}">
        <p14:creationId xmlns:p14="http://schemas.microsoft.com/office/powerpoint/2010/main" val="1660508400"/>
      </p:ext>
    </p:extLst>
  </p:cSld>
  <p:clrMapOvr>
    <a:masterClrMapping/>
  </p:clrMapOvr>
</p:sld>
</file>

<file path=ppt/theme/theme1.xml><?xml version="1.0" encoding="utf-8"?>
<a:theme xmlns:a="http://schemas.openxmlformats.org/drawingml/2006/main" name="Basis">
  <a:themeElements>
    <a:clrScheme name="Basis">
      <a:dk1>
        <a:sysClr val="windowText" lastClr="000000"/>
      </a:dk1>
      <a:lt1>
        <a:sysClr val="window" lastClr="FFFFFF"/>
      </a:lt1>
      <a:dk2>
        <a:srgbClr val="505046"/>
      </a:dk2>
      <a:lt2>
        <a:srgbClr val="EEECE1"/>
      </a:lt2>
      <a:accent1>
        <a:srgbClr val="DF5327"/>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63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446C221D-F63F-4DD8-B509-CFE168687BF2}"/>
    </a:ext>
  </a:extLst>
</a:theme>
</file>

<file path=docProps/app.xml><?xml version="1.0" encoding="utf-8"?>
<Properties xmlns="http://schemas.openxmlformats.org/officeDocument/2006/extended-properties" xmlns:vt="http://schemas.openxmlformats.org/officeDocument/2006/docPropsVTypes">
  <Template>Basis</Template>
  <TotalTime>650</TotalTime>
  <Words>4971</Words>
  <Application>Microsoft Office PowerPoint</Application>
  <PresentationFormat>Widescreen</PresentationFormat>
  <Paragraphs>553</Paragraphs>
  <Slides>54</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54</vt:i4>
      </vt:variant>
    </vt:vector>
  </HeadingPairs>
  <TitlesOfParts>
    <vt:vector size="56" baseType="lpstr">
      <vt:lpstr>Corbel</vt:lpstr>
      <vt:lpstr>Basis</vt:lpstr>
      <vt:lpstr>  Social Cognitive Learning Approach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Social Cognitive Learning Approach</dc:title>
  <dc:creator>charl.aitken@yahoo.co.za</dc:creator>
  <cp:lastModifiedBy>Sunette Marx</cp:lastModifiedBy>
  <cp:revision>81</cp:revision>
  <dcterms:created xsi:type="dcterms:W3CDTF">2017-05-27T06:06:44Z</dcterms:created>
  <dcterms:modified xsi:type="dcterms:W3CDTF">2017-05-30T05:46:24Z</dcterms:modified>
</cp:coreProperties>
</file>