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68" r:id="rId3"/>
    <p:sldId id="269" r:id="rId4"/>
    <p:sldId id="270" r:id="rId5"/>
    <p:sldId id="271" r:id="rId6"/>
    <p:sldId id="272" r:id="rId7"/>
    <p:sldId id="273" r:id="rId8"/>
    <p:sldId id="274" r:id="rId9"/>
    <p:sldId id="275" r:id="rId10"/>
    <p:sldId id="276" r:id="rId11"/>
    <p:sldId id="277" r:id="rId12"/>
    <p:sldId id="257" r:id="rId13"/>
    <p:sldId id="258" r:id="rId14"/>
    <p:sldId id="259" r:id="rId15"/>
    <p:sldId id="260" r:id="rId16"/>
    <p:sldId id="261" r:id="rId17"/>
    <p:sldId id="262" r:id="rId18"/>
    <p:sldId id="263" r:id="rId19"/>
    <p:sldId id="264" r:id="rId20"/>
    <p:sldId id="265" r:id="rId21"/>
    <p:sldId id="266" r:id="rId22"/>
    <p:sldId id="267" r:id="rId23"/>
    <p:sldId id="278" r:id="rId24"/>
    <p:sldId id="288" r:id="rId25"/>
    <p:sldId id="279" r:id="rId26"/>
    <p:sldId id="289" r:id="rId27"/>
    <p:sldId id="298" r:id="rId28"/>
    <p:sldId id="299" r:id="rId29"/>
    <p:sldId id="280" r:id="rId30"/>
    <p:sldId id="300" r:id="rId31"/>
    <p:sldId id="332" r:id="rId32"/>
    <p:sldId id="301" r:id="rId33"/>
    <p:sldId id="302" r:id="rId34"/>
    <p:sldId id="303" r:id="rId35"/>
    <p:sldId id="304" r:id="rId36"/>
    <p:sldId id="311" r:id="rId37"/>
    <p:sldId id="305" r:id="rId38"/>
    <p:sldId id="306" r:id="rId39"/>
    <p:sldId id="307" r:id="rId40"/>
    <p:sldId id="315" r:id="rId41"/>
    <p:sldId id="308" r:id="rId42"/>
    <p:sldId id="309" r:id="rId43"/>
    <p:sldId id="310" r:id="rId44"/>
    <p:sldId id="313" r:id="rId45"/>
    <p:sldId id="314" r:id="rId46"/>
    <p:sldId id="281" r:id="rId47"/>
    <p:sldId id="282" r:id="rId48"/>
    <p:sldId id="291" r:id="rId49"/>
    <p:sldId id="292" r:id="rId50"/>
    <p:sldId id="293" r:id="rId51"/>
    <p:sldId id="294" r:id="rId52"/>
    <p:sldId id="295" r:id="rId53"/>
    <p:sldId id="297" r:id="rId54"/>
    <p:sldId id="290" r:id="rId55"/>
    <p:sldId id="283" r:id="rId56"/>
    <p:sldId id="284" r:id="rId57"/>
    <p:sldId id="285" r:id="rId58"/>
    <p:sldId id="287"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3" r:id="rId76"/>
    <p:sldId id="334" r:id="rId77"/>
    <p:sldId id="335" r:id="rId78"/>
    <p:sldId id="336"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77AAB1-B389-45C6-AD06-24E76C108CD8}"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383BD2F8-DA95-4A79-8452-1978108F5477}">
      <dgm:prSet phldrT="[Text]"/>
      <dgm:spPr/>
      <dgm:t>
        <a:bodyPr/>
        <a:lstStyle/>
        <a:p>
          <a:r>
            <a:rPr lang="en-US" dirty="0"/>
            <a:t>Organism</a:t>
          </a:r>
        </a:p>
      </dgm:t>
    </dgm:pt>
    <dgm:pt modelId="{D7628CD9-C290-417D-8BAF-FC61A5256AE6}" type="parTrans" cxnId="{B4C37755-406A-48F3-AE7D-EFD67F4248BB}">
      <dgm:prSet/>
      <dgm:spPr/>
      <dgm:t>
        <a:bodyPr/>
        <a:lstStyle/>
        <a:p>
          <a:endParaRPr lang="en-US"/>
        </a:p>
      </dgm:t>
    </dgm:pt>
    <dgm:pt modelId="{E20D0E5D-04A6-43FE-854E-C40DF4D573D9}" type="sibTrans" cxnId="{B4C37755-406A-48F3-AE7D-EFD67F4248BB}">
      <dgm:prSet/>
      <dgm:spPr/>
      <dgm:t>
        <a:bodyPr/>
        <a:lstStyle/>
        <a:p>
          <a:endParaRPr lang="en-US"/>
        </a:p>
      </dgm:t>
    </dgm:pt>
    <dgm:pt modelId="{C81B8586-9BBC-4D90-9FB4-DAD293C82525}">
      <dgm:prSet phldrT="[Text]"/>
      <dgm:spPr/>
      <dgm:t>
        <a:bodyPr/>
        <a:lstStyle/>
        <a:p>
          <a:r>
            <a:rPr lang="en-ZA" dirty="0"/>
            <a:t>The total individual with all physical and psychological function</a:t>
          </a:r>
          <a:endParaRPr lang="en-US" dirty="0"/>
        </a:p>
      </dgm:t>
    </dgm:pt>
    <dgm:pt modelId="{E3D8208E-6378-4568-9B19-23A7B3FA8535}" type="parTrans" cxnId="{E68F82F9-6199-42E2-95F4-29DE82B51873}">
      <dgm:prSet/>
      <dgm:spPr/>
      <dgm:t>
        <a:bodyPr/>
        <a:lstStyle/>
        <a:p>
          <a:endParaRPr lang="en-US"/>
        </a:p>
      </dgm:t>
    </dgm:pt>
    <dgm:pt modelId="{6BED8500-71D9-477B-8686-5F4D28F2F988}" type="sibTrans" cxnId="{E68F82F9-6199-42E2-95F4-29DE82B51873}">
      <dgm:prSet/>
      <dgm:spPr/>
      <dgm:t>
        <a:bodyPr/>
        <a:lstStyle/>
        <a:p>
          <a:endParaRPr lang="en-US"/>
        </a:p>
      </dgm:t>
    </dgm:pt>
    <dgm:pt modelId="{8A247613-74A0-415D-9AEE-47127BC499EB}">
      <dgm:prSet phldrT="[Text]"/>
      <dgm:spPr/>
      <dgm:t>
        <a:bodyPr/>
        <a:lstStyle/>
        <a:p>
          <a:r>
            <a:rPr lang="en-US" dirty="0"/>
            <a:t>Self Concept</a:t>
          </a:r>
        </a:p>
      </dgm:t>
    </dgm:pt>
    <dgm:pt modelId="{49ED8543-2588-4EA4-B7C9-79D6BA4B632B}" type="parTrans" cxnId="{D8FFD7C2-2ED3-482E-8E15-AD0DFE596899}">
      <dgm:prSet/>
      <dgm:spPr/>
      <dgm:t>
        <a:bodyPr/>
        <a:lstStyle/>
        <a:p>
          <a:endParaRPr lang="en-US"/>
        </a:p>
      </dgm:t>
    </dgm:pt>
    <dgm:pt modelId="{45380103-60C0-4331-8B76-3A19B1B590BD}" type="sibTrans" cxnId="{D8FFD7C2-2ED3-482E-8E15-AD0DFE596899}">
      <dgm:prSet/>
      <dgm:spPr/>
      <dgm:t>
        <a:bodyPr/>
        <a:lstStyle/>
        <a:p>
          <a:endParaRPr lang="en-US"/>
        </a:p>
      </dgm:t>
    </dgm:pt>
    <dgm:pt modelId="{58ECB9CF-9F03-4692-B2A2-036685727533}">
      <dgm:prSet phldrT="[Text]"/>
      <dgm:spPr/>
      <dgm:t>
        <a:bodyPr/>
        <a:lstStyle/>
        <a:p>
          <a:r>
            <a:rPr lang="en-ZA" dirty="0"/>
            <a:t>Differentiated part of phenomenal field which concerns the person herself</a:t>
          </a:r>
          <a:endParaRPr lang="en-US" dirty="0"/>
        </a:p>
      </dgm:t>
    </dgm:pt>
    <dgm:pt modelId="{2AD8C902-8DB0-422C-ACE8-6CEC397B6373}" type="parTrans" cxnId="{2828FCC5-C26D-46EF-92ED-4BE4B475193F}">
      <dgm:prSet/>
      <dgm:spPr/>
      <dgm:t>
        <a:bodyPr/>
        <a:lstStyle/>
        <a:p>
          <a:endParaRPr lang="en-US"/>
        </a:p>
      </dgm:t>
    </dgm:pt>
    <dgm:pt modelId="{B3D27E00-0732-480B-ACF8-CC2611636B1D}" type="sibTrans" cxnId="{2828FCC5-C26D-46EF-92ED-4BE4B475193F}">
      <dgm:prSet/>
      <dgm:spPr/>
      <dgm:t>
        <a:bodyPr/>
        <a:lstStyle/>
        <a:p>
          <a:endParaRPr lang="en-US"/>
        </a:p>
      </dgm:t>
    </dgm:pt>
    <dgm:pt modelId="{5D3FD368-11D2-4FDA-926C-E75871F3504E}">
      <dgm:prSet/>
      <dgm:spPr/>
      <dgm:t>
        <a:bodyPr/>
        <a:lstStyle/>
        <a:p>
          <a:r>
            <a:rPr lang="en-ZA" dirty="0"/>
            <a:t>Each organism’s behaviour is determined by the specific subjective perception of this world and the meaning the individual attaches to this</a:t>
          </a:r>
        </a:p>
      </dgm:t>
    </dgm:pt>
    <dgm:pt modelId="{96268A6D-918F-4DE8-A488-2B3A42991C8E}" type="parTrans" cxnId="{49427C0D-8D8C-4BE5-B34C-31F8C44A2626}">
      <dgm:prSet/>
      <dgm:spPr/>
      <dgm:t>
        <a:bodyPr/>
        <a:lstStyle/>
        <a:p>
          <a:endParaRPr lang="en-US"/>
        </a:p>
      </dgm:t>
    </dgm:pt>
    <dgm:pt modelId="{756F8780-2A96-4F0D-B428-44D836CDFB0C}" type="sibTrans" cxnId="{49427C0D-8D8C-4BE5-B34C-31F8C44A2626}">
      <dgm:prSet/>
      <dgm:spPr/>
      <dgm:t>
        <a:bodyPr/>
        <a:lstStyle/>
        <a:p>
          <a:endParaRPr lang="en-US"/>
        </a:p>
      </dgm:t>
    </dgm:pt>
    <dgm:pt modelId="{41E7B9F8-F2F5-4EFE-B5BE-47392244549A}">
      <dgm:prSet phldrT="[Text]"/>
      <dgm:spPr/>
      <dgm:t>
        <a:bodyPr/>
        <a:lstStyle/>
        <a:p>
          <a:r>
            <a:rPr lang="en-ZA" dirty="0"/>
            <a:t> The central figure who interacts constantly with the dynamically changing world in which she lives</a:t>
          </a:r>
          <a:endParaRPr lang="en-US" dirty="0"/>
        </a:p>
      </dgm:t>
    </dgm:pt>
    <dgm:pt modelId="{20BC9C03-4F1A-45A1-A49E-526BD7122612}" type="parTrans" cxnId="{D3A3AB3D-E46A-4B94-A930-F96F33B84CCF}">
      <dgm:prSet/>
      <dgm:spPr/>
      <dgm:t>
        <a:bodyPr/>
        <a:lstStyle/>
        <a:p>
          <a:endParaRPr lang="en-US"/>
        </a:p>
      </dgm:t>
    </dgm:pt>
    <dgm:pt modelId="{67B48B20-7CE4-4BFB-8943-A173F12A0D10}" type="sibTrans" cxnId="{D3A3AB3D-E46A-4B94-A930-F96F33B84CCF}">
      <dgm:prSet/>
      <dgm:spPr/>
      <dgm:t>
        <a:bodyPr/>
        <a:lstStyle/>
        <a:p>
          <a:endParaRPr lang="en-US"/>
        </a:p>
      </dgm:t>
    </dgm:pt>
    <dgm:pt modelId="{CC093501-83DB-4018-8886-A001D3FDC7DD}">
      <dgm:prSet/>
      <dgm:spPr/>
      <dgm:t>
        <a:bodyPr/>
        <a:lstStyle/>
        <a:p>
          <a:r>
            <a:rPr lang="en-ZA" u="sng"/>
            <a:t>Phenomenal Field</a:t>
          </a:r>
          <a:r>
            <a:rPr lang="en-ZA"/>
            <a:t> </a:t>
          </a:r>
        </a:p>
      </dgm:t>
    </dgm:pt>
    <dgm:pt modelId="{BADFF615-F660-4469-8B42-0AFE70C9C0A9}" type="parTrans" cxnId="{BB0F5E22-0611-4E35-8B55-E2E21FB115DC}">
      <dgm:prSet/>
      <dgm:spPr/>
      <dgm:t>
        <a:bodyPr/>
        <a:lstStyle/>
        <a:p>
          <a:endParaRPr lang="en-US"/>
        </a:p>
      </dgm:t>
    </dgm:pt>
    <dgm:pt modelId="{7D2969A2-AE78-4DC0-8441-7307841C0D3E}" type="sibTrans" cxnId="{BB0F5E22-0611-4E35-8B55-E2E21FB115DC}">
      <dgm:prSet/>
      <dgm:spPr/>
      <dgm:t>
        <a:bodyPr/>
        <a:lstStyle/>
        <a:p>
          <a:endParaRPr lang="en-US"/>
        </a:p>
      </dgm:t>
    </dgm:pt>
    <dgm:pt modelId="{C388136B-C303-4368-8D7C-01CBC4650440}">
      <dgm:prSet/>
      <dgm:spPr/>
      <dgm:t>
        <a:bodyPr/>
        <a:lstStyle/>
        <a:p>
          <a:r>
            <a:rPr lang="en-ZA" dirty="0"/>
            <a:t>The totality of a person’s perceptions and experiences includes</a:t>
          </a:r>
          <a:endParaRPr lang="en-US" dirty="0"/>
        </a:p>
      </dgm:t>
    </dgm:pt>
    <dgm:pt modelId="{00F0A168-7493-4575-8CFF-F41692305DE0}" type="parTrans" cxnId="{E1225D41-F0B6-4804-BDCC-733BC789AD49}">
      <dgm:prSet/>
      <dgm:spPr/>
      <dgm:t>
        <a:bodyPr/>
        <a:lstStyle/>
        <a:p>
          <a:endParaRPr lang="en-US"/>
        </a:p>
      </dgm:t>
    </dgm:pt>
    <dgm:pt modelId="{B12EF9B1-1E39-46C8-A4CF-180EEDF47E07}" type="sibTrans" cxnId="{E1225D41-F0B6-4804-BDCC-733BC789AD49}">
      <dgm:prSet/>
      <dgm:spPr/>
      <dgm:t>
        <a:bodyPr/>
        <a:lstStyle/>
        <a:p>
          <a:endParaRPr lang="en-US"/>
        </a:p>
      </dgm:t>
    </dgm:pt>
    <dgm:pt modelId="{A791B582-AD47-4A10-B93B-10997B4161A4}">
      <dgm:prSet/>
      <dgm:spPr/>
      <dgm:t>
        <a:bodyPr/>
        <a:lstStyle/>
        <a:p>
          <a:r>
            <a:rPr lang="en-ZA" dirty="0"/>
            <a:t>INNER EXPERIENCES and meanings that relate to the person herself</a:t>
          </a:r>
        </a:p>
      </dgm:t>
    </dgm:pt>
    <dgm:pt modelId="{61C88A6C-36B4-45E5-9F70-1B215AF3E41F}" type="parTrans" cxnId="{C1D8D6C7-A246-4B6C-861B-550FB5983C1C}">
      <dgm:prSet/>
      <dgm:spPr/>
      <dgm:t>
        <a:bodyPr/>
        <a:lstStyle/>
        <a:p>
          <a:endParaRPr lang="en-US"/>
        </a:p>
      </dgm:t>
    </dgm:pt>
    <dgm:pt modelId="{41FFFC9A-9CE3-4516-9D99-C7B17E7FC727}" type="sibTrans" cxnId="{C1D8D6C7-A246-4B6C-861B-550FB5983C1C}">
      <dgm:prSet/>
      <dgm:spPr/>
      <dgm:t>
        <a:bodyPr/>
        <a:lstStyle/>
        <a:p>
          <a:endParaRPr lang="en-US"/>
        </a:p>
      </dgm:t>
    </dgm:pt>
    <dgm:pt modelId="{C424352B-6759-4CDB-9104-6247F4F2A9B7}">
      <dgm:prSet/>
      <dgm:spPr/>
      <dgm:t>
        <a:bodyPr/>
        <a:lstStyle/>
        <a:p>
          <a:r>
            <a:rPr lang="en-ZA" dirty="0"/>
            <a:t>Perceptions of OBJECTES or EVENTS OUTSIDE the person and the meanings attached to them</a:t>
          </a:r>
          <a:endParaRPr lang="en-US" dirty="0"/>
        </a:p>
      </dgm:t>
    </dgm:pt>
    <dgm:pt modelId="{7A57B355-7082-4C9D-BDB5-3CE10336AABD}" type="parTrans" cxnId="{986551BC-8C16-4E55-9964-9831C8FD3633}">
      <dgm:prSet/>
      <dgm:spPr/>
      <dgm:t>
        <a:bodyPr/>
        <a:lstStyle/>
        <a:p>
          <a:endParaRPr lang="en-US"/>
        </a:p>
      </dgm:t>
    </dgm:pt>
    <dgm:pt modelId="{196AB33E-88A9-4A76-80FB-27F811C94E14}" type="sibTrans" cxnId="{986551BC-8C16-4E55-9964-9831C8FD3633}">
      <dgm:prSet/>
      <dgm:spPr/>
      <dgm:t>
        <a:bodyPr/>
        <a:lstStyle/>
        <a:p>
          <a:endParaRPr lang="en-US"/>
        </a:p>
      </dgm:t>
    </dgm:pt>
    <dgm:pt modelId="{1935DA47-3884-4C36-A800-AE2F9E3BBE9F}">
      <dgm:prSet/>
      <dgm:spPr/>
      <dgm:t>
        <a:bodyPr/>
        <a:lstStyle/>
        <a:p>
          <a:pPr>
            <a:buSzPts val="1000"/>
            <a:buFont typeface="Symbol" panose="05050102010706020507" pitchFamily="18" charset="2"/>
            <a:buChar char=""/>
          </a:pPr>
          <a:r>
            <a:rPr lang="en-ZA" dirty="0"/>
            <a:t>Organised consistent conceptual gestalt composed of characteristic of the ‘I’ or ‘me’ and the perceptions of the relationship of the ‘I’ or the ‘me’ to others and to various aspects of life, together with the values attached to these perceptions, a process but at any given moment a specific entity</a:t>
          </a:r>
        </a:p>
      </dgm:t>
    </dgm:pt>
    <dgm:pt modelId="{285712A0-7D1F-40B7-858E-C884344DB397}" type="parTrans" cxnId="{8C0538D6-D444-4411-A32B-469A16270973}">
      <dgm:prSet/>
      <dgm:spPr/>
      <dgm:t>
        <a:bodyPr/>
        <a:lstStyle/>
        <a:p>
          <a:endParaRPr lang="en-US"/>
        </a:p>
      </dgm:t>
    </dgm:pt>
    <dgm:pt modelId="{298A1D96-3A2B-46B0-AA3F-16DBADD7EBA2}" type="sibTrans" cxnId="{8C0538D6-D444-4411-A32B-469A16270973}">
      <dgm:prSet/>
      <dgm:spPr/>
      <dgm:t>
        <a:bodyPr/>
        <a:lstStyle/>
        <a:p>
          <a:endParaRPr lang="en-US"/>
        </a:p>
      </dgm:t>
    </dgm:pt>
    <dgm:pt modelId="{B3EF8EB8-BE66-4855-A8E2-E8EBCAF8C217}">
      <dgm:prSet/>
      <dgm:spPr/>
      <dgm:t>
        <a:bodyPr/>
        <a:lstStyle/>
        <a:p>
          <a:pPr>
            <a:buSzPts val="1000"/>
            <a:buFont typeface="Symbol" panose="05050102010706020507" pitchFamily="18" charset="2"/>
            <a:buChar char=""/>
          </a:pPr>
          <a:r>
            <a:rPr lang="en-ZA" dirty="0"/>
            <a:t>The PICTURE which individuals have of themselves</a:t>
          </a:r>
        </a:p>
      </dgm:t>
    </dgm:pt>
    <dgm:pt modelId="{49718425-1952-407C-B321-157CDDE7FCCB}" type="parTrans" cxnId="{548BAFED-45BD-4DAA-B372-AECF3F2DCD03}">
      <dgm:prSet/>
      <dgm:spPr/>
      <dgm:t>
        <a:bodyPr/>
        <a:lstStyle/>
        <a:p>
          <a:endParaRPr lang="en-US"/>
        </a:p>
      </dgm:t>
    </dgm:pt>
    <dgm:pt modelId="{36E9F092-19C4-4AA2-8676-5B1F23934CB4}" type="sibTrans" cxnId="{548BAFED-45BD-4DAA-B372-AECF3F2DCD03}">
      <dgm:prSet/>
      <dgm:spPr/>
      <dgm:t>
        <a:bodyPr/>
        <a:lstStyle/>
        <a:p>
          <a:endParaRPr lang="en-US"/>
        </a:p>
      </dgm:t>
    </dgm:pt>
    <dgm:pt modelId="{133F6F46-113D-425E-B1F4-8CC09112C597}">
      <dgm:prSet/>
      <dgm:spPr/>
      <dgm:t>
        <a:bodyPr/>
        <a:lstStyle/>
        <a:p>
          <a:pPr>
            <a:buSzPts val="1000"/>
            <a:buFont typeface="Symbol" panose="05050102010706020507" pitchFamily="18" charset="2"/>
            <a:buChar char=""/>
          </a:pPr>
          <a:r>
            <a:rPr lang="en-ZA" dirty="0"/>
            <a:t>Relatively stable pattern of integrated perceptions ;it is still flexible and changeable</a:t>
          </a:r>
        </a:p>
      </dgm:t>
    </dgm:pt>
    <dgm:pt modelId="{70B3622B-9398-4259-B037-2B2674DF857C}" type="parTrans" cxnId="{147A690F-783B-4F12-8676-5443214E6195}">
      <dgm:prSet/>
      <dgm:spPr/>
      <dgm:t>
        <a:bodyPr/>
        <a:lstStyle/>
        <a:p>
          <a:endParaRPr lang="en-US"/>
        </a:p>
      </dgm:t>
    </dgm:pt>
    <dgm:pt modelId="{5B7C8E6D-0B30-4420-BB1A-50F7B1AA3680}" type="sibTrans" cxnId="{147A690F-783B-4F12-8676-5443214E6195}">
      <dgm:prSet/>
      <dgm:spPr/>
      <dgm:t>
        <a:bodyPr/>
        <a:lstStyle/>
        <a:p>
          <a:endParaRPr lang="en-US"/>
        </a:p>
      </dgm:t>
    </dgm:pt>
    <dgm:pt modelId="{BF602C63-90D4-41D7-B5C5-22192C6AC58D}">
      <dgm:prSet/>
      <dgm:spPr/>
      <dgm:t>
        <a:bodyPr/>
        <a:lstStyle/>
        <a:p>
          <a:pPr>
            <a:buSzPts val="1000"/>
            <a:buFont typeface="Symbol" panose="05050102010706020507" pitchFamily="18" charset="2"/>
            <a:buChar char=""/>
          </a:pPr>
          <a:r>
            <a:rPr lang="en-ZA" dirty="0"/>
            <a:t>The IDEAL self is the concept the individual would most like to have</a:t>
          </a:r>
        </a:p>
      </dgm:t>
    </dgm:pt>
    <dgm:pt modelId="{8BFB5032-CC84-49DA-A629-13AC98B9FACB}" type="parTrans" cxnId="{9B6436C6-E2BD-4211-8242-518860D0E402}">
      <dgm:prSet/>
      <dgm:spPr/>
      <dgm:t>
        <a:bodyPr/>
        <a:lstStyle/>
        <a:p>
          <a:endParaRPr lang="en-US"/>
        </a:p>
      </dgm:t>
    </dgm:pt>
    <dgm:pt modelId="{60A68ABD-6F0B-42D3-808E-70A65564CF29}" type="sibTrans" cxnId="{9B6436C6-E2BD-4211-8242-518860D0E402}">
      <dgm:prSet/>
      <dgm:spPr/>
      <dgm:t>
        <a:bodyPr/>
        <a:lstStyle/>
        <a:p>
          <a:endParaRPr lang="en-US"/>
        </a:p>
      </dgm:t>
    </dgm:pt>
    <dgm:pt modelId="{68F2593A-36C5-4B67-B5FD-C1B0E3EBEA76}">
      <dgm:prSet/>
      <dgm:spPr/>
      <dgm:t>
        <a:bodyPr/>
        <a:lstStyle/>
        <a:p>
          <a:pPr>
            <a:buSzPts val="1000"/>
            <a:buFont typeface="Symbol" panose="05050102010706020507" pitchFamily="18" charset="2"/>
            <a:buChar char=""/>
          </a:pPr>
          <a:r>
            <a:rPr lang="en-ZA" dirty="0"/>
            <a:t>When a person is psychologically healthy this ideal self is realistic and in harmony with the self-concept allowing for guidelines towards attainable growth and development</a:t>
          </a:r>
        </a:p>
      </dgm:t>
    </dgm:pt>
    <dgm:pt modelId="{C5A784FA-F018-462D-9589-7FA80ED4678E}" type="parTrans" cxnId="{609B45A3-B6AD-4EA7-B374-140BD5EC245C}">
      <dgm:prSet/>
      <dgm:spPr/>
      <dgm:t>
        <a:bodyPr/>
        <a:lstStyle/>
        <a:p>
          <a:endParaRPr lang="en-US"/>
        </a:p>
      </dgm:t>
    </dgm:pt>
    <dgm:pt modelId="{71B12C97-495C-4421-A268-846F0884438C}" type="sibTrans" cxnId="{609B45A3-B6AD-4EA7-B374-140BD5EC245C}">
      <dgm:prSet/>
      <dgm:spPr/>
      <dgm:t>
        <a:bodyPr/>
        <a:lstStyle/>
        <a:p>
          <a:endParaRPr lang="en-US"/>
        </a:p>
      </dgm:t>
    </dgm:pt>
    <dgm:pt modelId="{79ADD229-9EB3-4767-B5A6-0FE6BD501968}">
      <dgm:prSet/>
      <dgm:spPr/>
      <dgm:t>
        <a:bodyPr/>
        <a:lstStyle/>
        <a:p>
          <a:pPr>
            <a:buSzPts val="1000"/>
            <a:buFont typeface="Symbol" panose="05050102010706020507" pitchFamily="18" charset="2"/>
            <a:buChar char=""/>
          </a:pPr>
          <a:r>
            <a:rPr lang="en-ZA" dirty="0"/>
            <a:t>When a person is psychologically unhealthy, the self-concept and ideal self do not correspond (extreme forms of the ideals set by OTHERS for the person, not in tune with the real potential)</a:t>
          </a:r>
        </a:p>
      </dgm:t>
    </dgm:pt>
    <dgm:pt modelId="{F671FF09-0985-4777-8341-EFC70F05A4C7}" type="parTrans" cxnId="{F2E4E1F1-65F1-48B5-A580-F1D819E38ADC}">
      <dgm:prSet/>
      <dgm:spPr/>
      <dgm:t>
        <a:bodyPr/>
        <a:lstStyle/>
        <a:p>
          <a:endParaRPr lang="en-US"/>
        </a:p>
      </dgm:t>
    </dgm:pt>
    <dgm:pt modelId="{C4BA5E1D-013F-408F-8983-BED066410BF9}" type="sibTrans" cxnId="{F2E4E1F1-65F1-48B5-A580-F1D819E38ADC}">
      <dgm:prSet/>
      <dgm:spPr/>
      <dgm:t>
        <a:bodyPr/>
        <a:lstStyle/>
        <a:p>
          <a:endParaRPr lang="en-US"/>
        </a:p>
      </dgm:t>
    </dgm:pt>
    <dgm:pt modelId="{2AAF006A-8E49-4E0A-83BD-ADB4C8900292}">
      <dgm:prSet/>
      <dgm:spPr/>
      <dgm:t>
        <a:bodyPr/>
        <a:lstStyle/>
        <a:p>
          <a:pPr>
            <a:buSzPts val="1000"/>
            <a:buFont typeface="Symbol" panose="05050102010706020507" pitchFamily="18" charset="2"/>
            <a:buChar char=""/>
          </a:pPr>
          <a:r>
            <a:rPr lang="en-ZA" dirty="0"/>
            <a:t>Represents the person’s </a:t>
          </a:r>
          <a:r>
            <a:rPr lang="en-ZA" b="1" dirty="0"/>
            <a:t>conscious</a:t>
          </a:r>
          <a:r>
            <a:rPr lang="en-ZA" dirty="0"/>
            <a:t> experience of herself</a:t>
          </a:r>
        </a:p>
      </dgm:t>
    </dgm:pt>
    <dgm:pt modelId="{0E30D493-3905-42A7-86FE-1C7064A41379}" type="parTrans" cxnId="{5F14CEC7-A8E3-468B-958C-32A762D64030}">
      <dgm:prSet/>
      <dgm:spPr/>
      <dgm:t>
        <a:bodyPr/>
        <a:lstStyle/>
        <a:p>
          <a:endParaRPr lang="en-US"/>
        </a:p>
      </dgm:t>
    </dgm:pt>
    <dgm:pt modelId="{D6AC2157-6177-4E65-9881-4BD7CC920B3A}" type="sibTrans" cxnId="{5F14CEC7-A8E3-468B-958C-32A762D64030}">
      <dgm:prSet/>
      <dgm:spPr/>
      <dgm:t>
        <a:bodyPr/>
        <a:lstStyle/>
        <a:p>
          <a:endParaRPr lang="en-US"/>
        </a:p>
      </dgm:t>
    </dgm:pt>
    <dgm:pt modelId="{B884835E-AA14-4735-AEF9-D0AB676FDD62}" type="pres">
      <dgm:prSet presAssocID="{0A77AAB1-B389-45C6-AD06-24E76C108CD8}" presName="Name0" presStyleCnt="0">
        <dgm:presLayoutVars>
          <dgm:dir/>
          <dgm:animLvl val="lvl"/>
          <dgm:resizeHandles val="exact"/>
        </dgm:presLayoutVars>
      </dgm:prSet>
      <dgm:spPr/>
    </dgm:pt>
    <dgm:pt modelId="{6F6DD7D3-6F51-45C8-8C5A-A9C161C7A099}" type="pres">
      <dgm:prSet presAssocID="{383BD2F8-DA95-4A79-8452-1978108F5477}" presName="composite" presStyleCnt="0"/>
      <dgm:spPr/>
    </dgm:pt>
    <dgm:pt modelId="{8ABD72A7-4378-4577-9C5F-ED3359AB0EF5}" type="pres">
      <dgm:prSet presAssocID="{383BD2F8-DA95-4A79-8452-1978108F5477}" presName="parTx" presStyleLbl="alignNode1" presStyleIdx="0" presStyleCnt="3">
        <dgm:presLayoutVars>
          <dgm:chMax val="0"/>
          <dgm:chPref val="0"/>
          <dgm:bulletEnabled val="1"/>
        </dgm:presLayoutVars>
      </dgm:prSet>
      <dgm:spPr/>
    </dgm:pt>
    <dgm:pt modelId="{6F6D4A45-68F5-443B-A856-5FE7CEA8B92E}" type="pres">
      <dgm:prSet presAssocID="{383BD2F8-DA95-4A79-8452-1978108F5477}" presName="desTx" presStyleLbl="alignAccFollowNode1" presStyleIdx="0" presStyleCnt="3">
        <dgm:presLayoutVars>
          <dgm:bulletEnabled val="1"/>
        </dgm:presLayoutVars>
      </dgm:prSet>
      <dgm:spPr/>
    </dgm:pt>
    <dgm:pt modelId="{010392E2-4DA3-4C19-B27B-61334EDEAF86}" type="pres">
      <dgm:prSet presAssocID="{E20D0E5D-04A6-43FE-854E-C40DF4D573D9}" presName="space" presStyleCnt="0"/>
      <dgm:spPr/>
    </dgm:pt>
    <dgm:pt modelId="{D0A313DB-AF44-4FC0-9575-FACBC9B38F88}" type="pres">
      <dgm:prSet presAssocID="{CC093501-83DB-4018-8886-A001D3FDC7DD}" presName="composite" presStyleCnt="0"/>
      <dgm:spPr/>
    </dgm:pt>
    <dgm:pt modelId="{EBC33B8B-773F-4A40-B068-2BA6E5075A85}" type="pres">
      <dgm:prSet presAssocID="{CC093501-83DB-4018-8886-A001D3FDC7DD}" presName="parTx" presStyleLbl="alignNode1" presStyleIdx="1" presStyleCnt="3">
        <dgm:presLayoutVars>
          <dgm:chMax val="0"/>
          <dgm:chPref val="0"/>
          <dgm:bulletEnabled val="1"/>
        </dgm:presLayoutVars>
      </dgm:prSet>
      <dgm:spPr/>
    </dgm:pt>
    <dgm:pt modelId="{4034C8B2-0B23-4E9E-B03E-4F372371763D}" type="pres">
      <dgm:prSet presAssocID="{CC093501-83DB-4018-8886-A001D3FDC7DD}" presName="desTx" presStyleLbl="alignAccFollowNode1" presStyleIdx="1" presStyleCnt="3">
        <dgm:presLayoutVars>
          <dgm:bulletEnabled val="1"/>
        </dgm:presLayoutVars>
      </dgm:prSet>
      <dgm:spPr/>
    </dgm:pt>
    <dgm:pt modelId="{371F3008-81A3-4176-9A88-82763C391514}" type="pres">
      <dgm:prSet presAssocID="{7D2969A2-AE78-4DC0-8441-7307841C0D3E}" presName="space" presStyleCnt="0"/>
      <dgm:spPr/>
    </dgm:pt>
    <dgm:pt modelId="{79FD7CF8-D028-44DB-A02A-19E84ACE4988}" type="pres">
      <dgm:prSet presAssocID="{8A247613-74A0-415D-9AEE-47127BC499EB}" presName="composite" presStyleCnt="0"/>
      <dgm:spPr/>
    </dgm:pt>
    <dgm:pt modelId="{480FF236-4485-4435-99BD-3C178AE171DC}" type="pres">
      <dgm:prSet presAssocID="{8A247613-74A0-415D-9AEE-47127BC499EB}" presName="parTx" presStyleLbl="alignNode1" presStyleIdx="2" presStyleCnt="3">
        <dgm:presLayoutVars>
          <dgm:chMax val="0"/>
          <dgm:chPref val="0"/>
          <dgm:bulletEnabled val="1"/>
        </dgm:presLayoutVars>
      </dgm:prSet>
      <dgm:spPr/>
    </dgm:pt>
    <dgm:pt modelId="{A54619DC-833E-4F45-885B-E6CB1FAFAECD}" type="pres">
      <dgm:prSet presAssocID="{8A247613-74A0-415D-9AEE-47127BC499EB}" presName="desTx" presStyleLbl="alignAccFollowNode1" presStyleIdx="2" presStyleCnt="3">
        <dgm:presLayoutVars>
          <dgm:bulletEnabled val="1"/>
        </dgm:presLayoutVars>
      </dgm:prSet>
      <dgm:spPr/>
    </dgm:pt>
  </dgm:ptLst>
  <dgm:cxnLst>
    <dgm:cxn modelId="{B8BE4C00-0EE8-48D8-8E75-AF839A747ADF}" type="presOf" srcId="{8A247613-74A0-415D-9AEE-47127BC499EB}" destId="{480FF236-4485-4435-99BD-3C178AE171DC}" srcOrd="0" destOrd="0" presId="urn:microsoft.com/office/officeart/2005/8/layout/hList1"/>
    <dgm:cxn modelId="{49427C0D-8D8C-4BE5-B34C-31F8C44A2626}" srcId="{383BD2F8-DA95-4A79-8452-1978108F5477}" destId="{5D3FD368-11D2-4FDA-926C-E75871F3504E}" srcOrd="2" destOrd="0" parTransId="{96268A6D-918F-4DE8-A488-2B3A42991C8E}" sibTransId="{756F8780-2A96-4F0D-B428-44D836CDFB0C}"/>
    <dgm:cxn modelId="{147A690F-783B-4F12-8676-5443214E6195}" srcId="{8A247613-74A0-415D-9AEE-47127BC499EB}" destId="{133F6F46-113D-425E-B1F4-8CC09112C597}" srcOrd="4" destOrd="0" parTransId="{70B3622B-9398-4259-B037-2B2674DF857C}" sibTransId="{5B7C8E6D-0B30-4420-BB1A-50F7B1AA3680}"/>
    <dgm:cxn modelId="{3B8BCD0F-CC32-4276-81A1-3BE12B747F4A}" type="presOf" srcId="{2AAF006A-8E49-4E0A-83BD-ADB4C8900292}" destId="{A54619DC-833E-4F45-885B-E6CB1FAFAECD}" srcOrd="0" destOrd="3" presId="urn:microsoft.com/office/officeart/2005/8/layout/hList1"/>
    <dgm:cxn modelId="{8060211C-C845-46B1-B20F-89E1EF68C5C5}" type="presOf" srcId="{79ADD229-9EB3-4767-B5A6-0FE6BD501968}" destId="{A54619DC-833E-4F45-885B-E6CB1FAFAECD}" srcOrd="0" destOrd="7" presId="urn:microsoft.com/office/officeart/2005/8/layout/hList1"/>
    <dgm:cxn modelId="{BB0F5E22-0611-4E35-8B55-E2E21FB115DC}" srcId="{0A77AAB1-B389-45C6-AD06-24E76C108CD8}" destId="{CC093501-83DB-4018-8886-A001D3FDC7DD}" srcOrd="1" destOrd="0" parTransId="{BADFF615-F660-4469-8B42-0AFE70C9C0A9}" sibTransId="{7D2969A2-AE78-4DC0-8441-7307841C0D3E}"/>
    <dgm:cxn modelId="{EFB07D24-AACD-47D3-821A-0BAFAC698F38}" type="presOf" srcId="{0A77AAB1-B389-45C6-AD06-24E76C108CD8}" destId="{B884835E-AA14-4735-AEF9-D0AB676FDD62}" srcOrd="0" destOrd="0" presId="urn:microsoft.com/office/officeart/2005/8/layout/hList1"/>
    <dgm:cxn modelId="{27750A3B-9F3B-4CC1-873B-17F3376D2AF8}" type="presOf" srcId="{C424352B-6759-4CDB-9104-6247F4F2A9B7}" destId="{4034C8B2-0B23-4E9E-B03E-4F372371763D}" srcOrd="0" destOrd="1" presId="urn:microsoft.com/office/officeart/2005/8/layout/hList1"/>
    <dgm:cxn modelId="{D3A3AB3D-E46A-4B94-A930-F96F33B84CCF}" srcId="{383BD2F8-DA95-4A79-8452-1978108F5477}" destId="{41E7B9F8-F2F5-4EFE-B5BE-47392244549A}" srcOrd="1" destOrd="0" parTransId="{20BC9C03-4F1A-45A1-A49E-526BD7122612}" sibTransId="{67B48B20-7CE4-4BFB-8943-A173F12A0D10}"/>
    <dgm:cxn modelId="{E1225D41-F0B6-4804-BDCC-733BC789AD49}" srcId="{CC093501-83DB-4018-8886-A001D3FDC7DD}" destId="{C388136B-C303-4368-8D7C-01CBC4650440}" srcOrd="0" destOrd="0" parTransId="{00F0A168-7493-4575-8CFF-F41692305DE0}" sibTransId="{B12EF9B1-1E39-46C8-A4CF-180EEDF47E07}"/>
    <dgm:cxn modelId="{7DED3644-67DA-4DE5-8084-8867C7AED0C2}" type="presOf" srcId="{B3EF8EB8-BE66-4855-A8E2-E8EBCAF8C217}" destId="{A54619DC-833E-4F45-885B-E6CB1FAFAECD}" srcOrd="0" destOrd="2" presId="urn:microsoft.com/office/officeart/2005/8/layout/hList1"/>
    <dgm:cxn modelId="{8C30A96A-9FE2-493F-A7E7-A63879CB5589}" type="presOf" srcId="{1935DA47-3884-4C36-A800-AE2F9E3BBE9F}" destId="{A54619DC-833E-4F45-885B-E6CB1FAFAECD}" srcOrd="0" destOrd="1" presId="urn:microsoft.com/office/officeart/2005/8/layout/hList1"/>
    <dgm:cxn modelId="{5E032870-8F12-4D56-96E2-2FDAAFD7FF5D}" type="presOf" srcId="{58ECB9CF-9F03-4692-B2A2-036685727533}" destId="{A54619DC-833E-4F45-885B-E6CB1FAFAECD}" srcOrd="0" destOrd="0" presId="urn:microsoft.com/office/officeart/2005/8/layout/hList1"/>
    <dgm:cxn modelId="{BAE3E971-2135-452A-B848-460CCDC8A9F4}" type="presOf" srcId="{C81B8586-9BBC-4D90-9FB4-DAD293C82525}" destId="{6F6D4A45-68F5-443B-A856-5FE7CEA8B92E}" srcOrd="0" destOrd="0" presId="urn:microsoft.com/office/officeart/2005/8/layout/hList1"/>
    <dgm:cxn modelId="{B4C37755-406A-48F3-AE7D-EFD67F4248BB}" srcId="{0A77AAB1-B389-45C6-AD06-24E76C108CD8}" destId="{383BD2F8-DA95-4A79-8452-1978108F5477}" srcOrd="0" destOrd="0" parTransId="{D7628CD9-C290-417D-8BAF-FC61A5256AE6}" sibTransId="{E20D0E5D-04A6-43FE-854E-C40DF4D573D9}"/>
    <dgm:cxn modelId="{1E32ED80-6D39-4580-BF2A-12F91563D6F9}" type="presOf" srcId="{C388136B-C303-4368-8D7C-01CBC4650440}" destId="{4034C8B2-0B23-4E9E-B03E-4F372371763D}" srcOrd="0" destOrd="0" presId="urn:microsoft.com/office/officeart/2005/8/layout/hList1"/>
    <dgm:cxn modelId="{0C774186-AACF-4D87-BCE9-B5C8C5BF1490}" type="presOf" srcId="{CC093501-83DB-4018-8886-A001D3FDC7DD}" destId="{EBC33B8B-773F-4A40-B068-2BA6E5075A85}" srcOrd="0" destOrd="0" presId="urn:microsoft.com/office/officeart/2005/8/layout/hList1"/>
    <dgm:cxn modelId="{ECF2EF8F-0422-4E02-89B2-4471A02CA788}" type="presOf" srcId="{133F6F46-113D-425E-B1F4-8CC09112C597}" destId="{A54619DC-833E-4F45-885B-E6CB1FAFAECD}" srcOrd="0" destOrd="4" presId="urn:microsoft.com/office/officeart/2005/8/layout/hList1"/>
    <dgm:cxn modelId="{609B45A3-B6AD-4EA7-B374-140BD5EC245C}" srcId="{8A247613-74A0-415D-9AEE-47127BC499EB}" destId="{68F2593A-36C5-4B67-B5FD-C1B0E3EBEA76}" srcOrd="6" destOrd="0" parTransId="{C5A784FA-F018-462D-9589-7FA80ED4678E}" sibTransId="{71B12C97-495C-4421-A268-846F0884438C}"/>
    <dgm:cxn modelId="{07CC43AA-AE77-48FB-A128-78C9DAD64B83}" type="presOf" srcId="{41E7B9F8-F2F5-4EFE-B5BE-47392244549A}" destId="{6F6D4A45-68F5-443B-A856-5FE7CEA8B92E}" srcOrd="0" destOrd="1" presId="urn:microsoft.com/office/officeart/2005/8/layout/hList1"/>
    <dgm:cxn modelId="{CC0445AB-577D-4C8A-B8B4-EC4D19B02710}" type="presOf" srcId="{BF602C63-90D4-41D7-B5C5-22192C6AC58D}" destId="{A54619DC-833E-4F45-885B-E6CB1FAFAECD}" srcOrd="0" destOrd="5" presId="urn:microsoft.com/office/officeart/2005/8/layout/hList1"/>
    <dgm:cxn modelId="{AD950CB5-CE31-431D-AA26-D6CCCC727C0F}" type="presOf" srcId="{A791B582-AD47-4A10-B93B-10997B4161A4}" destId="{4034C8B2-0B23-4E9E-B03E-4F372371763D}" srcOrd="0" destOrd="2" presId="urn:microsoft.com/office/officeart/2005/8/layout/hList1"/>
    <dgm:cxn modelId="{986551BC-8C16-4E55-9964-9831C8FD3633}" srcId="{C388136B-C303-4368-8D7C-01CBC4650440}" destId="{C424352B-6759-4CDB-9104-6247F4F2A9B7}" srcOrd="0" destOrd="0" parTransId="{7A57B355-7082-4C9D-BDB5-3CE10336AABD}" sibTransId="{196AB33E-88A9-4A76-80FB-27F811C94E14}"/>
    <dgm:cxn modelId="{D8FFD7C2-2ED3-482E-8E15-AD0DFE596899}" srcId="{0A77AAB1-B389-45C6-AD06-24E76C108CD8}" destId="{8A247613-74A0-415D-9AEE-47127BC499EB}" srcOrd="2" destOrd="0" parTransId="{49ED8543-2588-4EA4-B7C9-79D6BA4B632B}" sibTransId="{45380103-60C0-4331-8B76-3A19B1B590BD}"/>
    <dgm:cxn modelId="{2828FCC5-C26D-46EF-92ED-4BE4B475193F}" srcId="{8A247613-74A0-415D-9AEE-47127BC499EB}" destId="{58ECB9CF-9F03-4692-B2A2-036685727533}" srcOrd="0" destOrd="0" parTransId="{2AD8C902-8DB0-422C-ACE8-6CEC397B6373}" sibTransId="{B3D27E00-0732-480B-ACF8-CC2611636B1D}"/>
    <dgm:cxn modelId="{9B6436C6-E2BD-4211-8242-518860D0E402}" srcId="{8A247613-74A0-415D-9AEE-47127BC499EB}" destId="{BF602C63-90D4-41D7-B5C5-22192C6AC58D}" srcOrd="5" destOrd="0" parTransId="{8BFB5032-CC84-49DA-A629-13AC98B9FACB}" sibTransId="{60A68ABD-6F0B-42D3-808E-70A65564CF29}"/>
    <dgm:cxn modelId="{5F14CEC7-A8E3-468B-958C-32A762D64030}" srcId="{8A247613-74A0-415D-9AEE-47127BC499EB}" destId="{2AAF006A-8E49-4E0A-83BD-ADB4C8900292}" srcOrd="3" destOrd="0" parTransId="{0E30D493-3905-42A7-86FE-1C7064A41379}" sibTransId="{D6AC2157-6177-4E65-9881-4BD7CC920B3A}"/>
    <dgm:cxn modelId="{C1D8D6C7-A246-4B6C-861B-550FB5983C1C}" srcId="{C388136B-C303-4368-8D7C-01CBC4650440}" destId="{A791B582-AD47-4A10-B93B-10997B4161A4}" srcOrd="1" destOrd="0" parTransId="{61C88A6C-36B4-45E5-9F70-1B215AF3E41F}" sibTransId="{41FFFC9A-9CE3-4516-9D99-C7B17E7FC727}"/>
    <dgm:cxn modelId="{8C0538D6-D444-4411-A32B-469A16270973}" srcId="{8A247613-74A0-415D-9AEE-47127BC499EB}" destId="{1935DA47-3884-4C36-A800-AE2F9E3BBE9F}" srcOrd="1" destOrd="0" parTransId="{285712A0-7D1F-40B7-858E-C884344DB397}" sibTransId="{298A1D96-3A2B-46B0-AA3F-16DBADD7EBA2}"/>
    <dgm:cxn modelId="{548BAFED-45BD-4DAA-B372-AECF3F2DCD03}" srcId="{8A247613-74A0-415D-9AEE-47127BC499EB}" destId="{B3EF8EB8-BE66-4855-A8E2-E8EBCAF8C217}" srcOrd="2" destOrd="0" parTransId="{49718425-1952-407C-B321-157CDDE7FCCB}" sibTransId="{36E9F092-19C4-4AA2-8676-5B1F23934CB4}"/>
    <dgm:cxn modelId="{2ED626F1-3956-47FE-BBEE-20EF8BDF8B5A}" type="presOf" srcId="{5D3FD368-11D2-4FDA-926C-E75871F3504E}" destId="{6F6D4A45-68F5-443B-A856-5FE7CEA8B92E}" srcOrd="0" destOrd="2" presId="urn:microsoft.com/office/officeart/2005/8/layout/hList1"/>
    <dgm:cxn modelId="{F2E4E1F1-65F1-48B5-A580-F1D819E38ADC}" srcId="{8A247613-74A0-415D-9AEE-47127BC499EB}" destId="{79ADD229-9EB3-4767-B5A6-0FE6BD501968}" srcOrd="7" destOrd="0" parTransId="{F671FF09-0985-4777-8341-EFC70F05A4C7}" sibTransId="{C4BA5E1D-013F-408F-8983-BED066410BF9}"/>
    <dgm:cxn modelId="{005605F5-03FB-40BF-83AF-46154EEB2B1B}" type="presOf" srcId="{383BD2F8-DA95-4A79-8452-1978108F5477}" destId="{8ABD72A7-4378-4577-9C5F-ED3359AB0EF5}" srcOrd="0" destOrd="0" presId="urn:microsoft.com/office/officeart/2005/8/layout/hList1"/>
    <dgm:cxn modelId="{16F342F6-A4A8-46A6-8E78-63364431D420}" type="presOf" srcId="{68F2593A-36C5-4B67-B5FD-C1B0E3EBEA76}" destId="{A54619DC-833E-4F45-885B-E6CB1FAFAECD}" srcOrd="0" destOrd="6" presId="urn:microsoft.com/office/officeart/2005/8/layout/hList1"/>
    <dgm:cxn modelId="{E68F82F9-6199-42E2-95F4-29DE82B51873}" srcId="{383BD2F8-DA95-4A79-8452-1978108F5477}" destId="{C81B8586-9BBC-4D90-9FB4-DAD293C82525}" srcOrd="0" destOrd="0" parTransId="{E3D8208E-6378-4568-9B19-23A7B3FA8535}" sibTransId="{6BED8500-71D9-477B-8686-5F4D28F2F988}"/>
    <dgm:cxn modelId="{2E3EC66B-1B36-47B9-8C5D-6F2EA692E171}" type="presParOf" srcId="{B884835E-AA14-4735-AEF9-D0AB676FDD62}" destId="{6F6DD7D3-6F51-45C8-8C5A-A9C161C7A099}" srcOrd="0" destOrd="0" presId="urn:microsoft.com/office/officeart/2005/8/layout/hList1"/>
    <dgm:cxn modelId="{05D8033E-841C-467D-875E-66313E423958}" type="presParOf" srcId="{6F6DD7D3-6F51-45C8-8C5A-A9C161C7A099}" destId="{8ABD72A7-4378-4577-9C5F-ED3359AB0EF5}" srcOrd="0" destOrd="0" presId="urn:microsoft.com/office/officeart/2005/8/layout/hList1"/>
    <dgm:cxn modelId="{C8543DEE-38B8-44D9-A249-FD990B5AA5D8}" type="presParOf" srcId="{6F6DD7D3-6F51-45C8-8C5A-A9C161C7A099}" destId="{6F6D4A45-68F5-443B-A856-5FE7CEA8B92E}" srcOrd="1" destOrd="0" presId="urn:microsoft.com/office/officeart/2005/8/layout/hList1"/>
    <dgm:cxn modelId="{047FECC0-D777-4792-90F9-14EA3454AF85}" type="presParOf" srcId="{B884835E-AA14-4735-AEF9-D0AB676FDD62}" destId="{010392E2-4DA3-4C19-B27B-61334EDEAF86}" srcOrd="1" destOrd="0" presId="urn:microsoft.com/office/officeart/2005/8/layout/hList1"/>
    <dgm:cxn modelId="{87745261-5594-481E-B605-8CC995C23F3E}" type="presParOf" srcId="{B884835E-AA14-4735-AEF9-D0AB676FDD62}" destId="{D0A313DB-AF44-4FC0-9575-FACBC9B38F88}" srcOrd="2" destOrd="0" presId="urn:microsoft.com/office/officeart/2005/8/layout/hList1"/>
    <dgm:cxn modelId="{601A8610-D358-46A6-B443-E0CBBA1930A4}" type="presParOf" srcId="{D0A313DB-AF44-4FC0-9575-FACBC9B38F88}" destId="{EBC33B8B-773F-4A40-B068-2BA6E5075A85}" srcOrd="0" destOrd="0" presId="urn:microsoft.com/office/officeart/2005/8/layout/hList1"/>
    <dgm:cxn modelId="{8CDCAA21-5EB5-48B0-9DCF-551764B51757}" type="presParOf" srcId="{D0A313DB-AF44-4FC0-9575-FACBC9B38F88}" destId="{4034C8B2-0B23-4E9E-B03E-4F372371763D}" srcOrd="1" destOrd="0" presId="urn:microsoft.com/office/officeart/2005/8/layout/hList1"/>
    <dgm:cxn modelId="{3F301ECF-0E56-4AB4-9E6F-B3D70D089E73}" type="presParOf" srcId="{B884835E-AA14-4735-AEF9-D0AB676FDD62}" destId="{371F3008-81A3-4176-9A88-82763C391514}" srcOrd="3" destOrd="0" presId="urn:microsoft.com/office/officeart/2005/8/layout/hList1"/>
    <dgm:cxn modelId="{A26D05B0-DE4C-4860-B91B-F6D44AEE33FB}" type="presParOf" srcId="{B884835E-AA14-4735-AEF9-D0AB676FDD62}" destId="{79FD7CF8-D028-44DB-A02A-19E84ACE4988}" srcOrd="4" destOrd="0" presId="urn:microsoft.com/office/officeart/2005/8/layout/hList1"/>
    <dgm:cxn modelId="{F40117F3-D603-4DEF-8FD9-44D6FF0E8E32}" type="presParOf" srcId="{79FD7CF8-D028-44DB-A02A-19E84ACE4988}" destId="{480FF236-4485-4435-99BD-3C178AE171DC}" srcOrd="0" destOrd="0" presId="urn:microsoft.com/office/officeart/2005/8/layout/hList1"/>
    <dgm:cxn modelId="{BBCE11F7-F132-4D75-BAB7-B3B7A924304A}" type="presParOf" srcId="{79FD7CF8-D028-44DB-A02A-19E84ACE4988}" destId="{A54619DC-833E-4F45-885B-E6CB1FAFAEC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D72A7-4378-4577-9C5F-ED3359AB0EF5}">
      <dsp:nvSpPr>
        <dsp:cNvPr id="0" name=""/>
        <dsp:cNvSpPr/>
      </dsp:nvSpPr>
      <dsp:spPr>
        <a:xfrm>
          <a:off x="3534" y="149532"/>
          <a:ext cx="3446144" cy="3456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kern="1200" dirty="0"/>
            <a:t>Organism</a:t>
          </a:r>
        </a:p>
      </dsp:txBody>
      <dsp:txXfrm>
        <a:off x="3534" y="149532"/>
        <a:ext cx="3446144" cy="345600"/>
      </dsp:txXfrm>
    </dsp:sp>
    <dsp:sp modelId="{6F6D4A45-68F5-443B-A856-5FE7CEA8B92E}">
      <dsp:nvSpPr>
        <dsp:cNvPr id="0" name=""/>
        <dsp:cNvSpPr/>
      </dsp:nvSpPr>
      <dsp:spPr>
        <a:xfrm>
          <a:off x="3534" y="495132"/>
          <a:ext cx="3446144" cy="4603365"/>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ZA" sz="1200" kern="1200" dirty="0"/>
            <a:t>The total individual with all physical and psychological function</a:t>
          </a:r>
          <a:endParaRPr lang="en-US" sz="1200" kern="1200" dirty="0"/>
        </a:p>
        <a:p>
          <a:pPr marL="114300" lvl="1" indent="-114300" algn="l" defTabSz="533400">
            <a:lnSpc>
              <a:spcPct val="90000"/>
            </a:lnSpc>
            <a:spcBef>
              <a:spcPct val="0"/>
            </a:spcBef>
            <a:spcAft>
              <a:spcPct val="15000"/>
            </a:spcAft>
            <a:buChar char="•"/>
          </a:pPr>
          <a:r>
            <a:rPr lang="en-ZA" sz="1200" kern="1200" dirty="0"/>
            <a:t> The central figure who interacts constantly with the dynamically changing world in which she lives</a:t>
          </a:r>
          <a:endParaRPr lang="en-US" sz="1200" kern="1200" dirty="0"/>
        </a:p>
        <a:p>
          <a:pPr marL="114300" lvl="1" indent="-114300" algn="l" defTabSz="533400">
            <a:lnSpc>
              <a:spcPct val="90000"/>
            </a:lnSpc>
            <a:spcBef>
              <a:spcPct val="0"/>
            </a:spcBef>
            <a:spcAft>
              <a:spcPct val="15000"/>
            </a:spcAft>
            <a:buChar char="•"/>
          </a:pPr>
          <a:r>
            <a:rPr lang="en-ZA" sz="1200" kern="1200" dirty="0"/>
            <a:t>Each organism’s behaviour is determined by the specific subjective perception of this world and the meaning the individual attaches to this</a:t>
          </a:r>
        </a:p>
      </dsp:txBody>
      <dsp:txXfrm>
        <a:off x="3534" y="495132"/>
        <a:ext cx="3446144" cy="4603365"/>
      </dsp:txXfrm>
    </dsp:sp>
    <dsp:sp modelId="{EBC33B8B-773F-4A40-B068-2BA6E5075A85}">
      <dsp:nvSpPr>
        <dsp:cNvPr id="0" name=""/>
        <dsp:cNvSpPr/>
      </dsp:nvSpPr>
      <dsp:spPr>
        <a:xfrm>
          <a:off x="3932139" y="149532"/>
          <a:ext cx="3446144" cy="345600"/>
        </a:xfrm>
        <a:prstGeom prst="rect">
          <a:avLst/>
        </a:prstGeom>
        <a:solidFill>
          <a:schemeClr val="accent3">
            <a:hueOff val="-617032"/>
            <a:satOff val="-10836"/>
            <a:lumOff val="-196"/>
            <a:alphaOff val="0"/>
          </a:schemeClr>
        </a:solidFill>
        <a:ln w="19050" cap="flat" cmpd="sng" algn="ctr">
          <a:solidFill>
            <a:schemeClr val="accent3">
              <a:hueOff val="-617032"/>
              <a:satOff val="-10836"/>
              <a:lumOff val="-19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ZA" sz="1200" u="sng" kern="1200"/>
            <a:t>Phenomenal Field</a:t>
          </a:r>
          <a:r>
            <a:rPr lang="en-ZA" sz="1200" kern="1200"/>
            <a:t> </a:t>
          </a:r>
        </a:p>
      </dsp:txBody>
      <dsp:txXfrm>
        <a:off x="3932139" y="149532"/>
        <a:ext cx="3446144" cy="345600"/>
      </dsp:txXfrm>
    </dsp:sp>
    <dsp:sp modelId="{4034C8B2-0B23-4E9E-B03E-4F372371763D}">
      <dsp:nvSpPr>
        <dsp:cNvPr id="0" name=""/>
        <dsp:cNvSpPr/>
      </dsp:nvSpPr>
      <dsp:spPr>
        <a:xfrm>
          <a:off x="3932139" y="495132"/>
          <a:ext cx="3446144" cy="4603365"/>
        </a:xfrm>
        <a:prstGeom prst="rect">
          <a:avLst/>
        </a:prstGeom>
        <a:solidFill>
          <a:schemeClr val="accent3">
            <a:tint val="40000"/>
            <a:alpha val="90000"/>
            <a:hueOff val="-872668"/>
            <a:satOff val="-10616"/>
            <a:lumOff val="-722"/>
            <a:alphaOff val="0"/>
          </a:schemeClr>
        </a:solidFill>
        <a:ln w="19050" cap="flat" cmpd="sng" algn="ctr">
          <a:solidFill>
            <a:schemeClr val="accent3">
              <a:tint val="40000"/>
              <a:alpha val="90000"/>
              <a:hueOff val="-872668"/>
              <a:satOff val="-10616"/>
              <a:lumOff val="-7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ZA" sz="1200" kern="1200" dirty="0"/>
            <a:t>The totality of a person’s perceptions and experiences includes</a:t>
          </a:r>
          <a:endParaRPr lang="en-US" sz="1200" kern="1200" dirty="0"/>
        </a:p>
        <a:p>
          <a:pPr marL="228600" lvl="2" indent="-114300" algn="l" defTabSz="533400">
            <a:lnSpc>
              <a:spcPct val="90000"/>
            </a:lnSpc>
            <a:spcBef>
              <a:spcPct val="0"/>
            </a:spcBef>
            <a:spcAft>
              <a:spcPct val="15000"/>
            </a:spcAft>
            <a:buChar char="•"/>
          </a:pPr>
          <a:r>
            <a:rPr lang="en-ZA" sz="1200" kern="1200" dirty="0"/>
            <a:t>Perceptions of OBJECTES or EVENTS OUTSIDE the person and the meanings attached to them</a:t>
          </a:r>
          <a:endParaRPr lang="en-US" sz="1200" kern="1200" dirty="0"/>
        </a:p>
        <a:p>
          <a:pPr marL="228600" lvl="2" indent="-114300" algn="l" defTabSz="533400">
            <a:lnSpc>
              <a:spcPct val="90000"/>
            </a:lnSpc>
            <a:spcBef>
              <a:spcPct val="0"/>
            </a:spcBef>
            <a:spcAft>
              <a:spcPct val="15000"/>
            </a:spcAft>
            <a:buChar char="•"/>
          </a:pPr>
          <a:r>
            <a:rPr lang="en-ZA" sz="1200" kern="1200" dirty="0"/>
            <a:t>INNER EXPERIENCES and meanings that relate to the person herself</a:t>
          </a:r>
        </a:p>
      </dsp:txBody>
      <dsp:txXfrm>
        <a:off x="3932139" y="495132"/>
        <a:ext cx="3446144" cy="4603365"/>
      </dsp:txXfrm>
    </dsp:sp>
    <dsp:sp modelId="{480FF236-4485-4435-99BD-3C178AE171DC}">
      <dsp:nvSpPr>
        <dsp:cNvPr id="0" name=""/>
        <dsp:cNvSpPr/>
      </dsp:nvSpPr>
      <dsp:spPr>
        <a:xfrm>
          <a:off x="7860744" y="149532"/>
          <a:ext cx="3446144" cy="345600"/>
        </a:xfrm>
        <a:prstGeom prst="rect">
          <a:avLst/>
        </a:prstGeom>
        <a:solidFill>
          <a:schemeClr val="accent3">
            <a:hueOff val="-1234063"/>
            <a:satOff val="-21671"/>
            <a:lumOff val="-392"/>
            <a:alphaOff val="0"/>
          </a:schemeClr>
        </a:solidFill>
        <a:ln w="19050" cap="flat" cmpd="sng" algn="ctr">
          <a:solidFill>
            <a:schemeClr val="accent3">
              <a:hueOff val="-1234063"/>
              <a:satOff val="-21671"/>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kern="1200" dirty="0"/>
            <a:t>Self Concept</a:t>
          </a:r>
        </a:p>
      </dsp:txBody>
      <dsp:txXfrm>
        <a:off x="7860744" y="149532"/>
        <a:ext cx="3446144" cy="345600"/>
      </dsp:txXfrm>
    </dsp:sp>
    <dsp:sp modelId="{A54619DC-833E-4F45-885B-E6CB1FAFAECD}">
      <dsp:nvSpPr>
        <dsp:cNvPr id="0" name=""/>
        <dsp:cNvSpPr/>
      </dsp:nvSpPr>
      <dsp:spPr>
        <a:xfrm>
          <a:off x="7860744" y="495132"/>
          <a:ext cx="3446144" cy="4603365"/>
        </a:xfrm>
        <a:prstGeom prst="rect">
          <a:avLst/>
        </a:prstGeom>
        <a:solidFill>
          <a:schemeClr val="accent3">
            <a:tint val="40000"/>
            <a:alpha val="90000"/>
            <a:hueOff val="-1745336"/>
            <a:satOff val="-21231"/>
            <a:lumOff val="-1444"/>
            <a:alphaOff val="0"/>
          </a:schemeClr>
        </a:solidFill>
        <a:ln w="19050" cap="flat" cmpd="sng" algn="ctr">
          <a:solidFill>
            <a:schemeClr val="accent3">
              <a:tint val="40000"/>
              <a:alpha val="90000"/>
              <a:hueOff val="-1745336"/>
              <a:satOff val="-21231"/>
              <a:lumOff val="-14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ZA" sz="1200" kern="1200" dirty="0"/>
            <a:t>Differentiated part of phenomenal field which concerns the person herself</a:t>
          </a:r>
          <a:endParaRPr lang="en-US" sz="1200" kern="1200" dirty="0"/>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Organised consistent conceptual gestalt composed of characteristic of the ‘I’ or ‘me’ and the perceptions of the relationship of the ‘I’ or the ‘me’ to others and to various aspects of life, together with the values attached to these perceptions, a process but at any given moment a specific entity</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The PICTURE which individuals have of themselves</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Represents the person’s </a:t>
          </a:r>
          <a:r>
            <a:rPr lang="en-ZA" sz="1200" b="1" kern="1200" dirty="0"/>
            <a:t>conscious</a:t>
          </a:r>
          <a:r>
            <a:rPr lang="en-ZA" sz="1200" kern="1200" dirty="0"/>
            <a:t> experience of herself</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Relatively stable pattern of integrated perceptions ;it is still flexible and changeable</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The IDEAL self is the concept the individual would most like to have</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When a person is psychologically healthy this ideal self is realistic and in harmony with the self-concept allowing for guidelines towards attainable growth and development</a:t>
          </a:r>
        </a:p>
        <a:p>
          <a:pPr marL="114300" lvl="1" indent="-114300" algn="l" defTabSz="533400">
            <a:lnSpc>
              <a:spcPct val="90000"/>
            </a:lnSpc>
            <a:spcBef>
              <a:spcPct val="0"/>
            </a:spcBef>
            <a:spcAft>
              <a:spcPct val="15000"/>
            </a:spcAft>
            <a:buSzPts val="1000"/>
            <a:buFont typeface="Symbol" panose="05050102010706020507" pitchFamily="18" charset="2"/>
            <a:buChar char=""/>
          </a:pPr>
          <a:r>
            <a:rPr lang="en-ZA" sz="1200" kern="1200" dirty="0"/>
            <a:t>When a person is psychologically unhealthy, the self-concept and ideal self do not correspond (extreme forms of the ideals set by OTHERS for the person, not in tune with the real potential)</a:t>
          </a:r>
        </a:p>
      </dsp:txBody>
      <dsp:txXfrm>
        <a:off x="7860744" y="495132"/>
        <a:ext cx="3446144" cy="460336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5/31/2017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5/31/2017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5/31/2017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5/31/2017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5/31/2017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7.png"/><Relationship Id="rId4" Type="http://schemas.microsoft.com/office/2007/relationships/hdphoto" Target="../media/hdphoto2.wdp"/></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CARL ROGERS</a:t>
            </a:r>
          </a:p>
        </p:txBody>
      </p:sp>
      <p:sp>
        <p:nvSpPr>
          <p:cNvPr id="3" name="Subtitle 2"/>
          <p:cNvSpPr>
            <a:spLocks noGrp="1"/>
          </p:cNvSpPr>
          <p:nvPr>
            <p:ph type="subTitle" idx="1"/>
          </p:nvPr>
        </p:nvSpPr>
        <p:spPr/>
        <p:txBody>
          <a:bodyPr/>
          <a:lstStyle/>
          <a:p>
            <a:r>
              <a:rPr lang="en-ZA" dirty="0"/>
              <a:t>The Self-concept Theory</a:t>
            </a:r>
          </a:p>
          <a:p>
            <a:r>
              <a:rPr lang="en-ZA" dirty="0"/>
              <a:t>(1902-1987)</a:t>
            </a:r>
          </a:p>
        </p:txBody>
      </p:sp>
      <p:pic>
        <p:nvPicPr>
          <p:cNvPr id="5" name="Picture 4" descr="A picture containing man, clothing&#10;&#10;Description generated with high confidence"/>
          <p:cNvPicPr>
            <a:picLocks noChangeAspect="1"/>
          </p:cNvPicPr>
          <p:nvPr/>
        </p:nvPicPr>
        <p:blipFill>
          <a:blip r:embed="rId2"/>
          <a:stretch>
            <a:fillRect/>
          </a:stretch>
        </p:blipFill>
        <p:spPr>
          <a:xfrm>
            <a:off x="4962476" y="821198"/>
            <a:ext cx="1775948" cy="1902801"/>
          </a:xfrm>
          <a:prstGeom prst="rect">
            <a:avLst/>
          </a:prstGeom>
        </p:spPr>
      </p:pic>
    </p:spTree>
    <p:extLst>
      <p:ext uri="{BB962C8B-B14F-4D97-AF65-F5344CB8AC3E}">
        <p14:creationId xmlns:p14="http://schemas.microsoft.com/office/powerpoint/2010/main" val="420791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u="sng" dirty="0"/>
              <a:t>Background</a:t>
            </a:r>
            <a:r>
              <a:rPr lang="en-ZA" dirty="0"/>
              <a:t> </a:t>
            </a:r>
          </a:p>
        </p:txBody>
      </p:sp>
      <p:sp>
        <p:nvSpPr>
          <p:cNvPr id="3" name="Content Placeholder 2"/>
          <p:cNvSpPr>
            <a:spLocks noGrp="1"/>
          </p:cNvSpPr>
          <p:nvPr>
            <p:ph idx="1"/>
          </p:nvPr>
        </p:nvSpPr>
        <p:spPr>
          <a:xfrm>
            <a:off x="858130" y="1828800"/>
            <a:ext cx="10536702" cy="4656406"/>
          </a:xfrm>
        </p:spPr>
        <p:txBody>
          <a:bodyPr>
            <a:normAutofit fontScale="92500"/>
          </a:bodyPr>
          <a:lstStyle/>
          <a:p>
            <a:r>
              <a:rPr lang="en-ZA" u="sng" dirty="0">
                <a:solidFill>
                  <a:schemeClr val="tx2"/>
                </a:solidFill>
              </a:rPr>
              <a:t>Personality theory is based on 3 assumptions</a:t>
            </a:r>
            <a:r>
              <a:rPr lang="en-ZA" dirty="0">
                <a:solidFill>
                  <a:schemeClr val="tx2"/>
                </a:solidFill>
              </a:rPr>
              <a:t>:</a:t>
            </a:r>
          </a:p>
          <a:p>
            <a:r>
              <a:rPr lang="en-ZA" dirty="0">
                <a:solidFill>
                  <a:schemeClr val="tx2"/>
                </a:solidFill>
              </a:rPr>
              <a:t>1.     The individual has constructive potential</a:t>
            </a:r>
          </a:p>
          <a:p>
            <a:r>
              <a:rPr lang="en-ZA" dirty="0">
                <a:solidFill>
                  <a:schemeClr val="tx2"/>
                </a:solidFill>
              </a:rPr>
              <a:t>2.     The nature of the individual is basically goal-directed</a:t>
            </a:r>
          </a:p>
          <a:p>
            <a:r>
              <a:rPr lang="en-ZA" dirty="0">
                <a:solidFill>
                  <a:schemeClr val="tx2"/>
                </a:solidFill>
              </a:rPr>
              <a:t>3.     The individual is capable of changing</a:t>
            </a:r>
          </a:p>
          <a:p>
            <a:pPr algn="just"/>
            <a:r>
              <a:rPr lang="en-ZA" dirty="0">
                <a:solidFill>
                  <a:schemeClr val="tx2"/>
                </a:solidFill>
              </a:rPr>
              <a:t>Emphasises the importance of people’s subjective experience of themselves and its influence on personality</a:t>
            </a:r>
          </a:p>
          <a:p>
            <a:pPr algn="just"/>
            <a:r>
              <a:rPr lang="en-ZA" dirty="0">
                <a:solidFill>
                  <a:schemeClr val="tx2"/>
                </a:solidFill>
              </a:rPr>
              <a:t>The individual is the control figure in the actualisation of her potential and the environment can facilitate or inhibit this</a:t>
            </a:r>
          </a:p>
          <a:p>
            <a:pPr algn="just"/>
            <a:r>
              <a:rPr lang="en-ZA" dirty="0">
                <a:solidFill>
                  <a:schemeClr val="tx2"/>
                </a:solidFill>
              </a:rPr>
              <a:t>Potential is actualized in an atmosphere in which the individual is unconditionally accepted and feels free to develop without external restrictions</a:t>
            </a:r>
          </a:p>
          <a:p>
            <a:pPr algn="just"/>
            <a:r>
              <a:rPr lang="en-ZA" dirty="0">
                <a:solidFill>
                  <a:schemeClr val="tx2"/>
                </a:solidFill>
              </a:rPr>
              <a:t>He was exposed to scientific thinking from an early age, farm life expose him to divergent interests, came from narrow-minded conservative home with little social contact with others</a:t>
            </a:r>
          </a:p>
          <a:p>
            <a:endParaRPr lang="en-ZA" dirty="0"/>
          </a:p>
        </p:txBody>
      </p:sp>
    </p:spTree>
    <p:extLst>
      <p:ext uri="{BB962C8B-B14F-4D97-AF65-F5344CB8AC3E}">
        <p14:creationId xmlns:p14="http://schemas.microsoft.com/office/powerpoint/2010/main" val="107259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barn(inVertical)">
                                      <p:cBhvr>
                                        <p:cTn id="4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130" y="534573"/>
            <a:ext cx="9875520" cy="872196"/>
          </a:xfrm>
        </p:spPr>
        <p:txBody>
          <a:bodyPr>
            <a:normAutofit/>
          </a:bodyPr>
          <a:lstStyle/>
          <a:p>
            <a:r>
              <a:rPr lang="en-ZA" b="1" u="sng" dirty="0"/>
              <a:t>View of the person</a:t>
            </a:r>
            <a:r>
              <a:rPr lang="en-ZA" dirty="0"/>
              <a:t> </a:t>
            </a:r>
          </a:p>
        </p:txBody>
      </p:sp>
      <p:sp>
        <p:nvSpPr>
          <p:cNvPr id="3" name="Content Placeholder 2"/>
          <p:cNvSpPr>
            <a:spLocks noGrp="1"/>
          </p:cNvSpPr>
          <p:nvPr>
            <p:ph idx="1"/>
          </p:nvPr>
        </p:nvSpPr>
        <p:spPr>
          <a:xfrm>
            <a:off x="858130" y="1406769"/>
            <a:ext cx="10649242" cy="5247249"/>
          </a:xfrm>
        </p:spPr>
        <p:txBody>
          <a:bodyPr>
            <a:normAutofit fontScale="77500" lnSpcReduction="20000"/>
          </a:bodyPr>
          <a:lstStyle/>
          <a:p>
            <a:r>
              <a:rPr lang="en-ZA" dirty="0">
                <a:solidFill>
                  <a:schemeClr val="tx1">
                    <a:lumMod val="65000"/>
                    <a:lumOff val="35000"/>
                  </a:schemeClr>
                </a:solidFill>
              </a:rPr>
              <a:t>His fundamental view of the person is humanistic-phenomenological</a:t>
            </a:r>
          </a:p>
          <a:p>
            <a:r>
              <a:rPr lang="en-ZA" dirty="0">
                <a:solidFill>
                  <a:schemeClr val="tx1">
                    <a:lumMod val="65000"/>
                    <a:lumOff val="35000"/>
                  </a:schemeClr>
                </a:solidFill>
              </a:rPr>
              <a:t>Discovered characteristics which seemed inherent in people; positive, forward-thinking, constructive, realistic, trustworthy</a:t>
            </a:r>
          </a:p>
          <a:p>
            <a:r>
              <a:rPr lang="en-ZA" dirty="0">
                <a:solidFill>
                  <a:schemeClr val="tx1">
                    <a:lumMod val="65000"/>
                    <a:lumOff val="35000"/>
                  </a:schemeClr>
                </a:solidFill>
              </a:rPr>
              <a:t>Individuals not just active role-players in their own functioning, can also be trusted to follow a positive course in order to realise their potential and to become the best that they can be</a:t>
            </a:r>
          </a:p>
          <a:p>
            <a:r>
              <a:rPr lang="en-ZA" dirty="0">
                <a:solidFill>
                  <a:schemeClr val="tx1">
                    <a:lumMod val="65000"/>
                    <a:lumOff val="35000"/>
                  </a:schemeClr>
                </a:solidFill>
              </a:rPr>
              <a:t>Healthy people are ware of their positive and negative attributes</a:t>
            </a:r>
          </a:p>
          <a:p>
            <a:r>
              <a:rPr lang="en-ZA" dirty="0">
                <a:solidFill>
                  <a:schemeClr val="tx1">
                    <a:lumMod val="65000"/>
                    <a:lumOff val="35000"/>
                  </a:schemeClr>
                </a:solidFill>
              </a:rPr>
              <a:t>His theory is not deterministic because behaviour is determined by the choices of the individual</a:t>
            </a:r>
          </a:p>
          <a:p>
            <a:r>
              <a:rPr lang="en-ZA" dirty="0">
                <a:solidFill>
                  <a:schemeClr val="tx1">
                    <a:lumMod val="65000"/>
                    <a:lumOff val="35000"/>
                  </a:schemeClr>
                </a:solidFill>
              </a:rPr>
              <a:t>Environment plays no more than a facilitating or inhibiting role</a:t>
            </a:r>
          </a:p>
          <a:p>
            <a:r>
              <a:rPr lang="en-ZA" dirty="0">
                <a:solidFill>
                  <a:schemeClr val="tx1">
                    <a:lumMod val="65000"/>
                    <a:lumOff val="35000"/>
                  </a:schemeClr>
                </a:solidFill>
              </a:rPr>
              <a:t>The view of themselves and their subjective experience of themselves also play a part</a:t>
            </a:r>
          </a:p>
          <a:p>
            <a:r>
              <a:rPr lang="en-ZA" dirty="0">
                <a:solidFill>
                  <a:schemeClr val="tx1">
                    <a:lumMod val="65000"/>
                    <a:lumOff val="35000"/>
                  </a:schemeClr>
                </a:solidFill>
              </a:rPr>
              <a:t>Ideal environment – see self exactly as they are, and all potential can be realised</a:t>
            </a:r>
          </a:p>
          <a:p>
            <a:r>
              <a:rPr lang="en-ZA" dirty="0">
                <a:solidFill>
                  <a:schemeClr val="tx1">
                    <a:lumMod val="65000"/>
                    <a:lumOff val="35000"/>
                  </a:schemeClr>
                </a:solidFill>
              </a:rPr>
              <a:t>The social environment places acceptance conditions on the individuals and they then act in accordance to these standards and not their own potentials</a:t>
            </a:r>
          </a:p>
          <a:p>
            <a:r>
              <a:rPr lang="en-ZA" dirty="0">
                <a:solidFill>
                  <a:schemeClr val="tx1">
                    <a:lumMod val="65000"/>
                    <a:lumOff val="35000"/>
                  </a:schemeClr>
                </a:solidFill>
              </a:rPr>
              <a:t>The individual has freedom to change, but they must experience unconditional acceptance</a:t>
            </a:r>
          </a:p>
          <a:p>
            <a:r>
              <a:rPr lang="en-ZA" dirty="0">
                <a:solidFill>
                  <a:schemeClr val="tx1">
                    <a:lumMod val="65000"/>
                    <a:lumOff val="35000"/>
                  </a:schemeClr>
                </a:solidFill>
              </a:rPr>
              <a:t>There are 19 propositions in which he sets out certain assumptions which are fundamental to his approach</a:t>
            </a:r>
          </a:p>
          <a:p>
            <a:r>
              <a:rPr lang="en-ZA" dirty="0">
                <a:solidFill>
                  <a:schemeClr val="tx1">
                    <a:lumMod val="65000"/>
                    <a:lumOff val="35000"/>
                  </a:schemeClr>
                </a:solidFill>
              </a:rPr>
              <a:t>The organism (person), interacts with phenomenal field (total experiential world)</a:t>
            </a:r>
          </a:p>
          <a:p>
            <a:r>
              <a:rPr lang="en-ZA" dirty="0">
                <a:solidFill>
                  <a:schemeClr val="tx1">
                    <a:lumMod val="65000"/>
                    <a:lumOff val="35000"/>
                  </a:schemeClr>
                </a:solidFill>
              </a:rPr>
              <a:t>Self-perception – self, self-concept and self-structure</a:t>
            </a:r>
          </a:p>
          <a:p>
            <a:endParaRPr lang="en-ZA" dirty="0"/>
          </a:p>
        </p:txBody>
      </p:sp>
    </p:spTree>
    <p:extLst>
      <p:ext uri="{BB962C8B-B14F-4D97-AF65-F5344CB8AC3E}">
        <p14:creationId xmlns:p14="http://schemas.microsoft.com/office/powerpoint/2010/main" val="386951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barn(inVertical)">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barn(inVertical)">
                                      <p:cBhvr>
                                        <p:cTn id="54" dur="500"/>
                                        <p:tgtEl>
                                          <p:spTgt spid="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barn(inVertical)">
                                      <p:cBhvr>
                                        <p:cTn id="59" dur="500"/>
                                        <p:tgtEl>
                                          <p:spTgt spid="3">
                                            <p:txEl>
                                              <p:pRg st="9" end="9"/>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barn(inVertical)">
                                      <p:cBhvr>
                                        <p:cTn id="64" dur="500"/>
                                        <p:tgtEl>
                                          <p:spTgt spid="3">
                                            <p:txEl>
                                              <p:pRg st="10" end="1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Effect transition="in" filter="barn(inVertical)">
                                      <p:cBhvr>
                                        <p:cTn id="69" dur="500"/>
                                        <p:tgtEl>
                                          <p:spTgt spid="3">
                                            <p:txEl>
                                              <p:pRg st="11" end="1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
                                            <p:txEl>
                                              <p:pRg st="12" end="12"/>
                                            </p:txEl>
                                          </p:spTgt>
                                        </p:tgtEl>
                                        <p:attrNameLst>
                                          <p:attrName>style.visibility</p:attrName>
                                        </p:attrNameLst>
                                      </p:cBhvr>
                                      <p:to>
                                        <p:strVal val="visible"/>
                                      </p:to>
                                    </p:set>
                                    <p:animEffect transition="in" filter="barn(inVertical)">
                                      <p:cBhvr>
                                        <p:cTn id="7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130" y="534573"/>
            <a:ext cx="9875520" cy="872196"/>
          </a:xfrm>
        </p:spPr>
        <p:txBody>
          <a:bodyPr>
            <a:normAutofit/>
          </a:bodyPr>
          <a:lstStyle/>
          <a:p>
            <a:r>
              <a:rPr lang="en-ZA" b="1" u="sng" dirty="0"/>
              <a:t>Structure of personality</a:t>
            </a:r>
            <a:r>
              <a:rPr lang="en-ZA" dirty="0"/>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8336731"/>
              </p:ext>
            </p:extLst>
          </p:nvPr>
        </p:nvGraphicFramePr>
        <p:xfrm>
          <a:off x="450167" y="1406769"/>
          <a:ext cx="11310424" cy="52480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590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8ABD72A7-4378-4577-9C5F-ED3359AB0EF5}"/>
                                            </p:graphicEl>
                                          </p:spTgt>
                                        </p:tgtEl>
                                        <p:attrNameLst>
                                          <p:attrName>style.visibility</p:attrName>
                                        </p:attrNameLst>
                                      </p:cBhvr>
                                      <p:to>
                                        <p:strVal val="visible"/>
                                      </p:to>
                                    </p:set>
                                    <p:animEffect transition="in" filter="fade">
                                      <p:cBhvr>
                                        <p:cTn id="14" dur="1000"/>
                                        <p:tgtEl>
                                          <p:spTgt spid="4">
                                            <p:graphicEl>
                                              <a:dgm id="{8ABD72A7-4378-4577-9C5F-ED3359AB0EF5}"/>
                                            </p:graphicEl>
                                          </p:spTgt>
                                        </p:tgtEl>
                                      </p:cBhvr>
                                    </p:animEffect>
                                    <p:anim calcmode="lin" valueType="num">
                                      <p:cBhvr>
                                        <p:cTn id="15" dur="1000" fill="hold"/>
                                        <p:tgtEl>
                                          <p:spTgt spid="4">
                                            <p:graphicEl>
                                              <a:dgm id="{8ABD72A7-4378-4577-9C5F-ED3359AB0EF5}"/>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8ABD72A7-4378-4577-9C5F-ED3359AB0EF5}"/>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EBC33B8B-773F-4A40-B068-2BA6E5075A85}"/>
                                            </p:graphicEl>
                                          </p:spTgt>
                                        </p:tgtEl>
                                        <p:attrNameLst>
                                          <p:attrName>style.visibility</p:attrName>
                                        </p:attrNameLst>
                                      </p:cBhvr>
                                      <p:to>
                                        <p:strVal val="visible"/>
                                      </p:to>
                                    </p:set>
                                    <p:animEffect transition="in" filter="fade">
                                      <p:cBhvr>
                                        <p:cTn id="21" dur="1000"/>
                                        <p:tgtEl>
                                          <p:spTgt spid="4">
                                            <p:graphicEl>
                                              <a:dgm id="{EBC33B8B-773F-4A40-B068-2BA6E5075A85}"/>
                                            </p:graphicEl>
                                          </p:spTgt>
                                        </p:tgtEl>
                                      </p:cBhvr>
                                    </p:animEffect>
                                    <p:anim calcmode="lin" valueType="num">
                                      <p:cBhvr>
                                        <p:cTn id="22" dur="1000" fill="hold"/>
                                        <p:tgtEl>
                                          <p:spTgt spid="4">
                                            <p:graphicEl>
                                              <a:dgm id="{EBC33B8B-773F-4A40-B068-2BA6E5075A85}"/>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EBC33B8B-773F-4A40-B068-2BA6E5075A85}"/>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graphicEl>
                                              <a:dgm id="{480FF236-4485-4435-99BD-3C178AE171DC}"/>
                                            </p:graphicEl>
                                          </p:spTgt>
                                        </p:tgtEl>
                                        <p:attrNameLst>
                                          <p:attrName>style.visibility</p:attrName>
                                        </p:attrNameLst>
                                      </p:cBhvr>
                                      <p:to>
                                        <p:strVal val="visible"/>
                                      </p:to>
                                    </p:set>
                                    <p:animEffect transition="in" filter="fade">
                                      <p:cBhvr>
                                        <p:cTn id="28" dur="1000"/>
                                        <p:tgtEl>
                                          <p:spTgt spid="4">
                                            <p:graphicEl>
                                              <a:dgm id="{480FF236-4485-4435-99BD-3C178AE171DC}"/>
                                            </p:graphicEl>
                                          </p:spTgt>
                                        </p:tgtEl>
                                      </p:cBhvr>
                                    </p:animEffect>
                                    <p:anim calcmode="lin" valueType="num">
                                      <p:cBhvr>
                                        <p:cTn id="29" dur="1000" fill="hold"/>
                                        <p:tgtEl>
                                          <p:spTgt spid="4">
                                            <p:graphicEl>
                                              <a:dgm id="{480FF236-4485-4435-99BD-3C178AE171DC}"/>
                                            </p:graphicEl>
                                          </p:spTgt>
                                        </p:tgtEl>
                                        <p:attrNameLst>
                                          <p:attrName>ppt_x</p:attrName>
                                        </p:attrNameLst>
                                      </p:cBhvr>
                                      <p:tavLst>
                                        <p:tav tm="0">
                                          <p:val>
                                            <p:strVal val="#ppt_x"/>
                                          </p:val>
                                        </p:tav>
                                        <p:tav tm="100000">
                                          <p:val>
                                            <p:strVal val="#ppt_x"/>
                                          </p:val>
                                        </p:tav>
                                      </p:tavLst>
                                    </p:anim>
                                    <p:anim calcmode="lin" valueType="num">
                                      <p:cBhvr>
                                        <p:cTn id="30" dur="1000" fill="hold"/>
                                        <p:tgtEl>
                                          <p:spTgt spid="4">
                                            <p:graphicEl>
                                              <a:dgm id="{480FF236-4485-4435-99BD-3C178AE171DC}"/>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graphicEl>
                                              <a:dgm id="{6F6D4A45-68F5-443B-A856-5FE7CEA8B92E}"/>
                                            </p:graphicEl>
                                          </p:spTgt>
                                        </p:tgtEl>
                                        <p:attrNameLst>
                                          <p:attrName>style.visibility</p:attrName>
                                        </p:attrNameLst>
                                      </p:cBhvr>
                                      <p:to>
                                        <p:strVal val="visible"/>
                                      </p:to>
                                    </p:set>
                                    <p:animEffect transition="in" filter="fade">
                                      <p:cBhvr>
                                        <p:cTn id="35" dur="1000"/>
                                        <p:tgtEl>
                                          <p:spTgt spid="4">
                                            <p:graphicEl>
                                              <a:dgm id="{6F6D4A45-68F5-443B-A856-5FE7CEA8B92E}"/>
                                            </p:graphicEl>
                                          </p:spTgt>
                                        </p:tgtEl>
                                      </p:cBhvr>
                                    </p:animEffect>
                                    <p:anim calcmode="lin" valueType="num">
                                      <p:cBhvr>
                                        <p:cTn id="36" dur="1000" fill="hold"/>
                                        <p:tgtEl>
                                          <p:spTgt spid="4">
                                            <p:graphicEl>
                                              <a:dgm id="{6F6D4A45-68F5-443B-A856-5FE7CEA8B92E}"/>
                                            </p:graphicEl>
                                          </p:spTgt>
                                        </p:tgtEl>
                                        <p:attrNameLst>
                                          <p:attrName>ppt_x</p:attrName>
                                        </p:attrNameLst>
                                      </p:cBhvr>
                                      <p:tavLst>
                                        <p:tav tm="0">
                                          <p:val>
                                            <p:strVal val="#ppt_x"/>
                                          </p:val>
                                        </p:tav>
                                        <p:tav tm="100000">
                                          <p:val>
                                            <p:strVal val="#ppt_x"/>
                                          </p:val>
                                        </p:tav>
                                      </p:tavLst>
                                    </p:anim>
                                    <p:anim calcmode="lin" valueType="num">
                                      <p:cBhvr>
                                        <p:cTn id="37" dur="1000" fill="hold"/>
                                        <p:tgtEl>
                                          <p:spTgt spid="4">
                                            <p:graphicEl>
                                              <a:dgm id="{6F6D4A45-68F5-443B-A856-5FE7CEA8B92E}"/>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graphicEl>
                                              <a:dgm id="{4034C8B2-0B23-4E9E-B03E-4F372371763D}"/>
                                            </p:graphicEl>
                                          </p:spTgt>
                                        </p:tgtEl>
                                        <p:attrNameLst>
                                          <p:attrName>style.visibility</p:attrName>
                                        </p:attrNameLst>
                                      </p:cBhvr>
                                      <p:to>
                                        <p:strVal val="visible"/>
                                      </p:to>
                                    </p:set>
                                    <p:animEffect transition="in" filter="fade">
                                      <p:cBhvr>
                                        <p:cTn id="42" dur="1000"/>
                                        <p:tgtEl>
                                          <p:spTgt spid="4">
                                            <p:graphicEl>
                                              <a:dgm id="{4034C8B2-0B23-4E9E-B03E-4F372371763D}"/>
                                            </p:graphicEl>
                                          </p:spTgt>
                                        </p:tgtEl>
                                      </p:cBhvr>
                                    </p:animEffect>
                                    <p:anim calcmode="lin" valueType="num">
                                      <p:cBhvr>
                                        <p:cTn id="43" dur="1000" fill="hold"/>
                                        <p:tgtEl>
                                          <p:spTgt spid="4">
                                            <p:graphicEl>
                                              <a:dgm id="{4034C8B2-0B23-4E9E-B03E-4F372371763D}"/>
                                            </p:graphicEl>
                                          </p:spTgt>
                                        </p:tgtEl>
                                        <p:attrNameLst>
                                          <p:attrName>ppt_x</p:attrName>
                                        </p:attrNameLst>
                                      </p:cBhvr>
                                      <p:tavLst>
                                        <p:tav tm="0">
                                          <p:val>
                                            <p:strVal val="#ppt_x"/>
                                          </p:val>
                                        </p:tav>
                                        <p:tav tm="100000">
                                          <p:val>
                                            <p:strVal val="#ppt_x"/>
                                          </p:val>
                                        </p:tav>
                                      </p:tavLst>
                                    </p:anim>
                                    <p:anim calcmode="lin" valueType="num">
                                      <p:cBhvr>
                                        <p:cTn id="44" dur="1000" fill="hold"/>
                                        <p:tgtEl>
                                          <p:spTgt spid="4">
                                            <p:graphicEl>
                                              <a:dgm id="{4034C8B2-0B23-4E9E-B03E-4F372371763D}"/>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graphicEl>
                                              <a:dgm id="{A54619DC-833E-4F45-885B-E6CB1FAFAECD}"/>
                                            </p:graphicEl>
                                          </p:spTgt>
                                        </p:tgtEl>
                                        <p:attrNameLst>
                                          <p:attrName>style.visibility</p:attrName>
                                        </p:attrNameLst>
                                      </p:cBhvr>
                                      <p:to>
                                        <p:strVal val="visible"/>
                                      </p:to>
                                    </p:set>
                                    <p:animEffect transition="in" filter="fade">
                                      <p:cBhvr>
                                        <p:cTn id="49" dur="1000"/>
                                        <p:tgtEl>
                                          <p:spTgt spid="4">
                                            <p:graphicEl>
                                              <a:dgm id="{A54619DC-833E-4F45-885B-E6CB1FAFAECD}"/>
                                            </p:graphicEl>
                                          </p:spTgt>
                                        </p:tgtEl>
                                      </p:cBhvr>
                                    </p:animEffect>
                                    <p:anim calcmode="lin" valueType="num">
                                      <p:cBhvr>
                                        <p:cTn id="50" dur="1000" fill="hold"/>
                                        <p:tgtEl>
                                          <p:spTgt spid="4">
                                            <p:graphicEl>
                                              <a:dgm id="{A54619DC-833E-4F45-885B-E6CB1FAFAECD}"/>
                                            </p:graphicEl>
                                          </p:spTgt>
                                        </p:tgtEl>
                                        <p:attrNameLst>
                                          <p:attrName>ppt_x</p:attrName>
                                        </p:attrNameLst>
                                      </p:cBhvr>
                                      <p:tavLst>
                                        <p:tav tm="0">
                                          <p:val>
                                            <p:strVal val="#ppt_x"/>
                                          </p:val>
                                        </p:tav>
                                        <p:tav tm="100000">
                                          <p:val>
                                            <p:strVal val="#ppt_x"/>
                                          </p:val>
                                        </p:tav>
                                      </p:tavLst>
                                    </p:anim>
                                    <p:anim calcmode="lin" valueType="num">
                                      <p:cBhvr>
                                        <p:cTn id="51" dur="1000" fill="hold"/>
                                        <p:tgtEl>
                                          <p:spTgt spid="4">
                                            <p:graphicEl>
                                              <a:dgm id="{A54619DC-833E-4F45-885B-E6CB1FAFAECD}"/>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u="sng" dirty="0"/>
              <a:t>Dynamics of the personality</a:t>
            </a:r>
            <a:r>
              <a:rPr lang="en-ZA" dirty="0"/>
              <a:t> </a:t>
            </a:r>
          </a:p>
        </p:txBody>
      </p:sp>
      <p:sp>
        <p:nvSpPr>
          <p:cNvPr id="3" name="Content Placeholder 2"/>
          <p:cNvSpPr>
            <a:spLocks noGrp="1"/>
          </p:cNvSpPr>
          <p:nvPr>
            <p:ph idx="1"/>
          </p:nvPr>
        </p:nvSpPr>
        <p:spPr/>
        <p:txBody>
          <a:bodyPr/>
          <a:lstStyle/>
          <a:p>
            <a:r>
              <a:rPr lang="en-ZA" dirty="0">
                <a:solidFill>
                  <a:schemeClr val="tx1">
                    <a:lumMod val="65000"/>
                    <a:lumOff val="35000"/>
                  </a:schemeClr>
                </a:solidFill>
              </a:rPr>
              <a:t>The basic motive which underlies all behaviour is the actualizing tendency</a:t>
            </a:r>
          </a:p>
          <a:p>
            <a:r>
              <a:rPr lang="en-ZA" dirty="0">
                <a:solidFill>
                  <a:schemeClr val="tx1">
                    <a:lumMod val="65000"/>
                    <a:lumOff val="35000"/>
                  </a:schemeClr>
                </a:solidFill>
              </a:rPr>
              <a:t>There are also 2 other needs that underlies and drive behaviour; the need for positive regard and the need for positive self-regard</a:t>
            </a:r>
          </a:p>
          <a:p>
            <a:r>
              <a:rPr lang="en-ZA" dirty="0">
                <a:solidFill>
                  <a:schemeClr val="tx1">
                    <a:lumMod val="65000"/>
                    <a:lumOff val="35000"/>
                  </a:schemeClr>
                </a:solidFill>
              </a:rPr>
              <a:t>Self-concept plays a role as well with experiences and behaviour</a:t>
            </a:r>
          </a:p>
          <a:p>
            <a:r>
              <a:rPr lang="en-ZA" dirty="0">
                <a:solidFill>
                  <a:schemeClr val="tx1">
                    <a:lumMod val="65000"/>
                    <a:lumOff val="35000"/>
                  </a:schemeClr>
                </a:solidFill>
              </a:rPr>
              <a:t>Congruence and incongruence</a:t>
            </a:r>
          </a:p>
          <a:p>
            <a:endParaRPr lang="en-ZA" dirty="0"/>
          </a:p>
        </p:txBody>
      </p:sp>
    </p:spTree>
    <p:extLst>
      <p:ext uri="{BB962C8B-B14F-4D97-AF65-F5344CB8AC3E}">
        <p14:creationId xmlns:p14="http://schemas.microsoft.com/office/powerpoint/2010/main" val="295926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Actualising tendency</a:t>
            </a:r>
            <a:endParaRPr lang="en-ZA" dirty="0"/>
          </a:p>
        </p:txBody>
      </p:sp>
      <p:sp>
        <p:nvSpPr>
          <p:cNvPr id="3" name="Content Placeholder 2"/>
          <p:cNvSpPr>
            <a:spLocks noGrp="1"/>
          </p:cNvSpPr>
          <p:nvPr>
            <p:ph idx="1"/>
          </p:nvPr>
        </p:nvSpPr>
        <p:spPr/>
        <p:txBody>
          <a:bodyPr/>
          <a:lstStyle/>
          <a:p>
            <a:r>
              <a:rPr lang="en-ZA" dirty="0">
                <a:solidFill>
                  <a:schemeClr val="tx1">
                    <a:lumMod val="65000"/>
                    <a:lumOff val="35000"/>
                  </a:schemeClr>
                </a:solidFill>
              </a:rPr>
              <a:t>Believe the purpose of life is to become “that self which one truly is”</a:t>
            </a:r>
          </a:p>
          <a:p>
            <a:pPr algn="just"/>
            <a:r>
              <a:rPr lang="en-ZA" dirty="0">
                <a:solidFill>
                  <a:schemeClr val="tx1">
                    <a:lumMod val="65000"/>
                    <a:lumOff val="35000"/>
                  </a:schemeClr>
                </a:solidFill>
              </a:rPr>
              <a:t>Actualizing tendency is a inherent tendency of organisms to maintain themselves and to expand /grow in order to become what they can be</a:t>
            </a:r>
          </a:p>
          <a:p>
            <a:pPr algn="just"/>
            <a:r>
              <a:rPr lang="en-ZA" dirty="0">
                <a:solidFill>
                  <a:schemeClr val="tx1">
                    <a:lumMod val="65000"/>
                    <a:lumOff val="35000"/>
                  </a:schemeClr>
                </a:solidFill>
              </a:rPr>
              <a:t>Therapists rely on this inherent striving for progress to lead their clients towards discovering their own potential and help them develop that potential fully</a:t>
            </a:r>
          </a:p>
          <a:p>
            <a:r>
              <a:rPr lang="en-ZA" dirty="0">
                <a:solidFill>
                  <a:schemeClr val="tx1">
                    <a:lumMod val="65000"/>
                    <a:lumOff val="35000"/>
                  </a:schemeClr>
                </a:solidFill>
              </a:rPr>
              <a:t>Rogers use the term </a:t>
            </a:r>
            <a:r>
              <a:rPr lang="en-ZA" i="1" dirty="0">
                <a:solidFill>
                  <a:schemeClr val="tx1">
                    <a:lumMod val="65000"/>
                    <a:lumOff val="35000"/>
                  </a:schemeClr>
                </a:solidFill>
              </a:rPr>
              <a:t>actualising</a:t>
            </a:r>
            <a:r>
              <a:rPr lang="en-ZA" dirty="0">
                <a:solidFill>
                  <a:schemeClr val="tx1">
                    <a:lumMod val="65000"/>
                    <a:lumOff val="35000"/>
                  </a:schemeClr>
                </a:solidFill>
              </a:rPr>
              <a:t> and not </a:t>
            </a:r>
            <a:r>
              <a:rPr lang="en-ZA" i="1" dirty="0">
                <a:solidFill>
                  <a:schemeClr val="tx1">
                    <a:lumMod val="65000"/>
                    <a:lumOff val="35000"/>
                  </a:schemeClr>
                </a:solidFill>
              </a:rPr>
              <a:t>self-actualising</a:t>
            </a:r>
            <a:endParaRPr lang="en-ZA" dirty="0">
              <a:solidFill>
                <a:schemeClr val="tx1">
                  <a:lumMod val="65000"/>
                  <a:lumOff val="35000"/>
                </a:schemeClr>
              </a:solidFill>
            </a:endParaRPr>
          </a:p>
          <a:p>
            <a:endParaRPr lang="en-ZA" dirty="0"/>
          </a:p>
        </p:txBody>
      </p:sp>
    </p:spTree>
    <p:extLst>
      <p:ext uri="{BB962C8B-B14F-4D97-AF65-F5344CB8AC3E}">
        <p14:creationId xmlns:p14="http://schemas.microsoft.com/office/powerpoint/2010/main" val="180880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u="sng" dirty="0"/>
              <a:t>Need for positive regard </a:t>
            </a:r>
            <a:br>
              <a:rPr lang="en-ZA" u="sng" dirty="0"/>
            </a:br>
            <a:r>
              <a:rPr lang="en-ZA" u="sng" dirty="0"/>
              <a:t>(from others and self</a:t>
            </a:r>
            <a:endParaRPr lang="en-ZA" dirty="0"/>
          </a:p>
        </p:txBody>
      </p:sp>
      <p:sp>
        <p:nvSpPr>
          <p:cNvPr id="3" name="Content Placeholder 2"/>
          <p:cNvSpPr>
            <a:spLocks noGrp="1"/>
          </p:cNvSpPr>
          <p:nvPr>
            <p:ph idx="1"/>
          </p:nvPr>
        </p:nvSpPr>
        <p:spPr>
          <a:xfrm>
            <a:off x="1143000" y="2395024"/>
            <a:ext cx="9872871" cy="4038600"/>
          </a:xfrm>
        </p:spPr>
        <p:txBody>
          <a:bodyPr/>
          <a:lstStyle/>
          <a:p>
            <a:r>
              <a:rPr lang="en-ZA" dirty="0">
                <a:solidFill>
                  <a:schemeClr val="tx1">
                    <a:lumMod val="65000"/>
                    <a:lumOff val="35000"/>
                  </a:schemeClr>
                </a:solidFill>
              </a:rPr>
              <a:t>OTHERS – basic need for approval, appreciation, love, admiration and respect</a:t>
            </a:r>
          </a:p>
          <a:p>
            <a:r>
              <a:rPr lang="en-ZA" dirty="0">
                <a:solidFill>
                  <a:schemeClr val="tx1">
                    <a:lumMod val="65000"/>
                    <a:lumOff val="35000"/>
                  </a:schemeClr>
                </a:solidFill>
              </a:rPr>
              <a:t>To fill this need a person may adopt the wishes and values of another as his won and behave in a particular way to earn esteem</a:t>
            </a:r>
          </a:p>
          <a:p>
            <a:r>
              <a:rPr lang="en-ZA" dirty="0">
                <a:solidFill>
                  <a:schemeClr val="tx1">
                    <a:lumMod val="65000"/>
                    <a:lumOff val="35000"/>
                  </a:schemeClr>
                </a:solidFill>
              </a:rPr>
              <a:t>SELF – require positive regard from others in order to esteem and to feel positive about themselves</a:t>
            </a:r>
          </a:p>
          <a:p>
            <a:r>
              <a:rPr lang="en-ZA" dirty="0">
                <a:solidFill>
                  <a:schemeClr val="tx1">
                    <a:lumMod val="65000"/>
                    <a:lumOff val="35000"/>
                  </a:schemeClr>
                </a:solidFill>
              </a:rPr>
              <a:t>Play an important role in determining individual behaviour</a:t>
            </a:r>
          </a:p>
          <a:p>
            <a:endParaRPr lang="en-ZA" dirty="0"/>
          </a:p>
        </p:txBody>
      </p:sp>
    </p:spTree>
    <p:extLst>
      <p:ext uri="{BB962C8B-B14F-4D97-AF65-F5344CB8AC3E}">
        <p14:creationId xmlns:p14="http://schemas.microsoft.com/office/powerpoint/2010/main" val="235659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u="sng" dirty="0"/>
              <a:t>Congruence and Incongruence</a:t>
            </a:r>
            <a:r>
              <a:rPr lang="en-ZA" dirty="0"/>
              <a:t> </a:t>
            </a:r>
          </a:p>
        </p:txBody>
      </p:sp>
      <p:sp>
        <p:nvSpPr>
          <p:cNvPr id="4" name="Text Placeholder 3"/>
          <p:cNvSpPr>
            <a:spLocks noGrp="1"/>
          </p:cNvSpPr>
          <p:nvPr>
            <p:ph type="body" idx="1"/>
          </p:nvPr>
        </p:nvSpPr>
        <p:spPr/>
        <p:txBody>
          <a:bodyPr/>
          <a:lstStyle/>
          <a:p>
            <a:r>
              <a:rPr lang="en-ZA" dirty="0">
                <a:solidFill>
                  <a:schemeClr val="tx1">
                    <a:lumMod val="65000"/>
                    <a:lumOff val="35000"/>
                  </a:schemeClr>
                </a:solidFill>
                <a:highlight>
                  <a:srgbClr val="FFFF00"/>
                </a:highlight>
              </a:rPr>
              <a:t>Congruence</a:t>
            </a:r>
          </a:p>
        </p:txBody>
      </p:sp>
      <p:sp>
        <p:nvSpPr>
          <p:cNvPr id="3" name="Content Placeholder 2"/>
          <p:cNvSpPr>
            <a:spLocks noGrp="1"/>
          </p:cNvSpPr>
          <p:nvPr>
            <p:ph sz="half" idx="2"/>
          </p:nvPr>
        </p:nvSpPr>
        <p:spPr/>
        <p:txBody>
          <a:bodyPr>
            <a:normAutofit fontScale="92500" lnSpcReduction="20000"/>
          </a:bodyPr>
          <a:lstStyle/>
          <a:p>
            <a:r>
              <a:rPr lang="en-ZA" dirty="0">
                <a:solidFill>
                  <a:schemeClr val="tx1">
                    <a:lumMod val="65000"/>
                    <a:lumOff val="35000"/>
                  </a:schemeClr>
                </a:solidFill>
              </a:rPr>
              <a:t>No difference between experiential world and view of self</a:t>
            </a:r>
          </a:p>
          <a:p>
            <a:r>
              <a:rPr lang="en-ZA" dirty="0">
                <a:solidFill>
                  <a:schemeClr val="tx1">
                    <a:lumMod val="65000"/>
                    <a:lumOff val="35000"/>
                  </a:schemeClr>
                </a:solidFill>
              </a:rPr>
              <a:t>Open to and conscious of all experiences and incorporates them into self-concept</a:t>
            </a:r>
          </a:p>
          <a:p>
            <a:r>
              <a:rPr lang="en-ZA" dirty="0">
                <a:solidFill>
                  <a:schemeClr val="tx1">
                    <a:lumMod val="65000"/>
                    <a:lumOff val="35000"/>
                  </a:schemeClr>
                </a:solidFill>
              </a:rPr>
              <a:t>See self as they really are and self-concept corresponds with actual potential</a:t>
            </a:r>
          </a:p>
          <a:p>
            <a:r>
              <a:rPr lang="en-ZA" dirty="0">
                <a:solidFill>
                  <a:schemeClr val="tx1">
                    <a:lumMod val="65000"/>
                    <a:lumOff val="35000"/>
                  </a:schemeClr>
                </a:solidFill>
              </a:rPr>
              <a:t>Behave in a way that maintains and enhances the self-concept</a:t>
            </a:r>
          </a:p>
          <a:p>
            <a:r>
              <a:rPr lang="en-ZA" dirty="0">
                <a:solidFill>
                  <a:schemeClr val="tx1">
                    <a:lumMod val="65000"/>
                    <a:lumOff val="35000"/>
                  </a:schemeClr>
                </a:solidFill>
              </a:rPr>
              <a:t>Conditions of worth greatly influence congruence</a:t>
            </a:r>
          </a:p>
          <a:p>
            <a:endParaRPr lang="en-ZA" dirty="0"/>
          </a:p>
        </p:txBody>
      </p:sp>
      <p:sp>
        <p:nvSpPr>
          <p:cNvPr id="5" name="Text Placeholder 4"/>
          <p:cNvSpPr>
            <a:spLocks noGrp="1"/>
          </p:cNvSpPr>
          <p:nvPr>
            <p:ph type="body" sz="quarter" idx="3"/>
          </p:nvPr>
        </p:nvSpPr>
        <p:spPr/>
        <p:txBody>
          <a:bodyPr/>
          <a:lstStyle/>
          <a:p>
            <a:r>
              <a:rPr lang="en-ZA" dirty="0">
                <a:solidFill>
                  <a:schemeClr val="tx1">
                    <a:lumMod val="65000"/>
                    <a:lumOff val="35000"/>
                  </a:schemeClr>
                </a:solidFill>
                <a:highlight>
                  <a:srgbClr val="FFFF00"/>
                </a:highlight>
              </a:rPr>
              <a:t>Incongruence</a:t>
            </a:r>
          </a:p>
        </p:txBody>
      </p:sp>
      <p:sp>
        <p:nvSpPr>
          <p:cNvPr id="6" name="Content Placeholder 5"/>
          <p:cNvSpPr>
            <a:spLocks noGrp="1"/>
          </p:cNvSpPr>
          <p:nvPr>
            <p:ph sz="quarter" idx="4"/>
          </p:nvPr>
        </p:nvSpPr>
        <p:spPr/>
        <p:txBody>
          <a:bodyPr/>
          <a:lstStyle/>
          <a:p>
            <a:r>
              <a:rPr lang="en-ZA" dirty="0">
                <a:solidFill>
                  <a:schemeClr val="tx1">
                    <a:lumMod val="65000"/>
                    <a:lumOff val="35000"/>
                  </a:schemeClr>
                </a:solidFill>
              </a:rPr>
              <a:t>When experiences contrary to the self-concept form a part of the phenomenal field</a:t>
            </a:r>
          </a:p>
          <a:p>
            <a:r>
              <a:rPr lang="en-ZA" dirty="0">
                <a:solidFill>
                  <a:schemeClr val="tx1">
                    <a:lumMod val="65000"/>
                    <a:lumOff val="35000"/>
                  </a:schemeClr>
                </a:solidFill>
              </a:rPr>
              <a:t>Follow only conditions of worth</a:t>
            </a:r>
          </a:p>
          <a:p>
            <a:r>
              <a:rPr lang="en-ZA" dirty="0">
                <a:solidFill>
                  <a:schemeClr val="tx1">
                    <a:lumMod val="65000"/>
                    <a:lumOff val="35000"/>
                  </a:schemeClr>
                </a:solidFill>
              </a:rPr>
              <a:t>Distorted experiences and denied experiences</a:t>
            </a:r>
          </a:p>
        </p:txBody>
      </p:sp>
    </p:spTree>
    <p:extLst>
      <p:ext uri="{BB962C8B-B14F-4D97-AF65-F5344CB8AC3E}">
        <p14:creationId xmlns:p14="http://schemas.microsoft.com/office/powerpoint/2010/main" val="302757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1000"/>
                                        <p:tgtEl>
                                          <p:spTgt spid="6">
                                            <p:txEl>
                                              <p:pRg st="0" end="0"/>
                                            </p:txEl>
                                          </p:spTgt>
                                        </p:tgtEl>
                                      </p:cBhvr>
                                    </p:animEffect>
                                    <p:anim calcmode="lin" valueType="num">
                                      <p:cBhvr>
                                        <p:cTn id="2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1000"/>
                                        <p:tgtEl>
                                          <p:spTgt spid="6">
                                            <p:txEl>
                                              <p:pRg st="1" end="1"/>
                                            </p:txEl>
                                          </p:spTgt>
                                        </p:tgtEl>
                                      </p:cBhvr>
                                    </p:animEffect>
                                    <p:anim calcmode="lin" valueType="num">
                                      <p:cBhvr>
                                        <p:cTn id="3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animEffect transition="in" filter="fade">
                                      <p:cBhvr>
                                        <p:cTn id="41" dur="1000"/>
                                        <p:tgtEl>
                                          <p:spTgt spid="6">
                                            <p:txEl>
                                              <p:pRg st="2" end="2"/>
                                            </p:txEl>
                                          </p:spTgt>
                                        </p:tgtEl>
                                      </p:cBhvr>
                                    </p:animEffect>
                                    <p:anim calcmode="lin" valueType="num">
                                      <p:cBhvr>
                                        <p:cTn id="4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430237"/>
            <a:ext cx="9875520" cy="1356360"/>
          </a:xfrm>
        </p:spPr>
        <p:txBody>
          <a:bodyPr/>
          <a:lstStyle/>
          <a:p>
            <a:pPr algn="ctr"/>
            <a:r>
              <a:rPr lang="en-ZA" u="sng" dirty="0"/>
              <a:t>Role of self-concept in experience</a:t>
            </a:r>
            <a:r>
              <a:rPr lang="en-ZA" dirty="0"/>
              <a:t>  &amp;</a:t>
            </a:r>
            <a:br>
              <a:rPr lang="en-ZA" dirty="0"/>
            </a:br>
            <a:r>
              <a:rPr lang="en-ZA" u="sng" dirty="0"/>
              <a:t>behaviour</a:t>
            </a:r>
            <a:endParaRPr lang="en-ZA" dirty="0"/>
          </a:p>
        </p:txBody>
      </p:sp>
      <p:sp>
        <p:nvSpPr>
          <p:cNvPr id="3" name="Content Placeholder 2"/>
          <p:cNvSpPr>
            <a:spLocks noGrp="1"/>
          </p:cNvSpPr>
          <p:nvPr>
            <p:ph idx="1"/>
          </p:nvPr>
        </p:nvSpPr>
        <p:spPr>
          <a:xfrm>
            <a:off x="562707" y="1913206"/>
            <a:ext cx="10930597" cy="4712677"/>
          </a:xfrm>
        </p:spPr>
        <p:txBody>
          <a:bodyPr>
            <a:normAutofit fontScale="62500" lnSpcReduction="20000"/>
          </a:bodyPr>
          <a:lstStyle/>
          <a:p>
            <a:r>
              <a:rPr lang="en-ZA" sz="2300" dirty="0">
                <a:solidFill>
                  <a:schemeClr val="tx1">
                    <a:lumMod val="65000"/>
                    <a:lumOff val="35000"/>
                  </a:schemeClr>
                </a:solidFill>
              </a:rPr>
              <a:t>Three ways in which people deal with experiences; ignore, symbolize (allow into consciousness), refuse to symbolize</a:t>
            </a:r>
          </a:p>
          <a:p>
            <a:r>
              <a:rPr lang="en-ZA" sz="2300" dirty="0">
                <a:solidFill>
                  <a:schemeClr val="tx1">
                    <a:lumMod val="65000"/>
                    <a:lumOff val="35000"/>
                  </a:schemeClr>
                </a:solidFill>
              </a:rPr>
              <a:t>Specific needs of the individual and self concept determine which possibility is most appropriate</a:t>
            </a:r>
          </a:p>
          <a:p>
            <a:r>
              <a:rPr lang="en-ZA" sz="2300" dirty="0">
                <a:solidFill>
                  <a:schemeClr val="tx1">
                    <a:lumMod val="65000"/>
                    <a:lumOff val="35000"/>
                  </a:schemeClr>
                </a:solidFill>
                <a:highlight>
                  <a:srgbClr val="FFFF00"/>
                </a:highlight>
              </a:rPr>
              <a:t> Ignore </a:t>
            </a:r>
            <a:r>
              <a:rPr lang="en-ZA" sz="2300" dirty="0">
                <a:solidFill>
                  <a:schemeClr val="tx1">
                    <a:lumMod val="65000"/>
                    <a:lumOff val="35000"/>
                  </a:schemeClr>
                </a:solidFill>
              </a:rPr>
              <a:t>= at that moment the experience is irrelevant to needs</a:t>
            </a:r>
          </a:p>
          <a:p>
            <a:r>
              <a:rPr lang="en-ZA" sz="2300" dirty="0">
                <a:solidFill>
                  <a:schemeClr val="tx1">
                    <a:lumMod val="65000"/>
                    <a:lumOff val="35000"/>
                  </a:schemeClr>
                </a:solidFill>
              </a:rPr>
              <a:t> </a:t>
            </a:r>
            <a:r>
              <a:rPr lang="en-ZA" sz="2300" dirty="0">
                <a:solidFill>
                  <a:schemeClr val="tx1">
                    <a:lumMod val="65000"/>
                    <a:lumOff val="35000"/>
                  </a:schemeClr>
                </a:solidFill>
                <a:highlight>
                  <a:srgbClr val="FFFF00"/>
                </a:highlight>
              </a:rPr>
              <a:t>Symbolized</a:t>
            </a:r>
            <a:r>
              <a:rPr lang="en-ZA" sz="2300" dirty="0">
                <a:solidFill>
                  <a:schemeClr val="tx1">
                    <a:lumMod val="65000"/>
                    <a:lumOff val="35000"/>
                  </a:schemeClr>
                </a:solidFill>
              </a:rPr>
              <a:t> = when experiences correspond with needs</a:t>
            </a:r>
          </a:p>
          <a:p>
            <a:r>
              <a:rPr lang="en-ZA" sz="2300" dirty="0">
                <a:solidFill>
                  <a:schemeClr val="tx1">
                    <a:lumMod val="65000"/>
                    <a:lumOff val="35000"/>
                  </a:schemeClr>
                </a:solidFill>
                <a:highlight>
                  <a:srgbClr val="FFFF00"/>
                </a:highlight>
              </a:rPr>
              <a:t>Allowed into consciousness </a:t>
            </a:r>
            <a:r>
              <a:rPr lang="en-ZA" sz="2300" dirty="0">
                <a:solidFill>
                  <a:schemeClr val="tx1">
                    <a:lumMod val="65000"/>
                    <a:lumOff val="35000"/>
                  </a:schemeClr>
                </a:solidFill>
              </a:rPr>
              <a:t>= when experiences correspond with self concept</a:t>
            </a:r>
          </a:p>
          <a:p>
            <a:r>
              <a:rPr lang="en-ZA" sz="2300" dirty="0">
                <a:solidFill>
                  <a:schemeClr val="tx1">
                    <a:lumMod val="65000"/>
                    <a:lumOff val="35000"/>
                  </a:schemeClr>
                </a:solidFill>
                <a:highlight>
                  <a:srgbClr val="FFFF00"/>
                </a:highlight>
              </a:rPr>
              <a:t>Denied access to consciousness </a:t>
            </a:r>
            <a:r>
              <a:rPr lang="en-ZA" sz="2300" dirty="0">
                <a:solidFill>
                  <a:schemeClr val="tx1">
                    <a:lumMod val="65000"/>
                    <a:lumOff val="35000"/>
                  </a:schemeClr>
                </a:solidFill>
              </a:rPr>
              <a:t>= experiences which are denied or distorted because they are contrary to self concept</a:t>
            </a:r>
          </a:p>
          <a:p>
            <a:pPr algn="just"/>
            <a:r>
              <a:rPr lang="en-ZA" sz="2300" dirty="0">
                <a:solidFill>
                  <a:schemeClr val="tx1">
                    <a:lumMod val="65000"/>
                    <a:lumOff val="35000"/>
                  </a:schemeClr>
                </a:solidFill>
              </a:rPr>
              <a:t>Unconsciously denial and distortion can also take place when the organism ahs a need or experience which cannot be symbolized because it is completely incongruent with self-concept, then self-concept is threatened and must be protected</a:t>
            </a:r>
          </a:p>
          <a:p>
            <a:pPr algn="just"/>
            <a:r>
              <a:rPr lang="en-ZA" sz="2300" dirty="0">
                <a:solidFill>
                  <a:schemeClr val="tx1">
                    <a:lumMod val="65000"/>
                    <a:lumOff val="35000"/>
                  </a:schemeClr>
                </a:solidFill>
              </a:rPr>
              <a:t>Subception = the experience not congruent with self-concept is ‘traced’ or selected on unconscious level and defended against (might be accompanied by anxiety)</a:t>
            </a:r>
          </a:p>
          <a:p>
            <a:r>
              <a:rPr lang="en-ZA" sz="2300" u="sng" dirty="0">
                <a:solidFill>
                  <a:schemeClr val="tx1">
                    <a:lumMod val="65000"/>
                    <a:lumOff val="35000"/>
                  </a:schemeClr>
                </a:solidFill>
                <a:highlight>
                  <a:srgbClr val="FFFF00"/>
                </a:highlight>
              </a:rPr>
              <a:t>Behaviour</a:t>
            </a:r>
            <a:endParaRPr lang="en-ZA" sz="2300" dirty="0">
              <a:solidFill>
                <a:schemeClr val="tx1">
                  <a:lumMod val="65000"/>
                  <a:lumOff val="35000"/>
                </a:schemeClr>
              </a:solidFill>
              <a:highlight>
                <a:srgbClr val="FFFF00"/>
              </a:highlight>
            </a:endParaRPr>
          </a:p>
          <a:p>
            <a:r>
              <a:rPr lang="en-ZA" sz="2300" dirty="0">
                <a:solidFill>
                  <a:schemeClr val="tx1">
                    <a:lumMod val="65000"/>
                    <a:lumOff val="35000"/>
                  </a:schemeClr>
                </a:solidFill>
              </a:rPr>
              <a:t>Most of what a person does, corresponds with the self-concept</a:t>
            </a:r>
          </a:p>
          <a:p>
            <a:r>
              <a:rPr lang="en-ZA" sz="2300" dirty="0">
                <a:solidFill>
                  <a:schemeClr val="tx1">
                    <a:lumMod val="65000"/>
                    <a:lumOff val="35000"/>
                  </a:schemeClr>
                </a:solidFill>
              </a:rPr>
              <a:t>Self concept plays an important role in determining behaviour</a:t>
            </a:r>
          </a:p>
          <a:p>
            <a:r>
              <a:rPr lang="en-ZA" sz="2300" dirty="0">
                <a:solidFill>
                  <a:schemeClr val="tx1">
                    <a:lumMod val="65000"/>
                    <a:lumOff val="35000"/>
                  </a:schemeClr>
                </a:solidFill>
              </a:rPr>
              <a:t>A problem arises when the needs and the self-concept do not correspond</a:t>
            </a:r>
          </a:p>
          <a:p>
            <a:r>
              <a:rPr lang="en-ZA" sz="2300" dirty="0">
                <a:solidFill>
                  <a:schemeClr val="tx1">
                    <a:lumMod val="65000"/>
                    <a:lumOff val="35000"/>
                  </a:schemeClr>
                </a:solidFill>
              </a:rPr>
              <a:t>Individuals function ideally when their self concepts are congruent with their needs and feelings</a:t>
            </a:r>
          </a:p>
          <a:p>
            <a:endParaRPr lang="en-ZA" dirty="0"/>
          </a:p>
        </p:txBody>
      </p:sp>
    </p:spTree>
    <p:extLst>
      <p:ext uri="{BB962C8B-B14F-4D97-AF65-F5344CB8AC3E}">
        <p14:creationId xmlns:p14="http://schemas.microsoft.com/office/powerpoint/2010/main" val="161530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430237"/>
            <a:ext cx="9875520" cy="1356360"/>
          </a:xfrm>
        </p:spPr>
        <p:txBody>
          <a:bodyPr/>
          <a:lstStyle/>
          <a:p>
            <a:pPr algn="ctr"/>
            <a:r>
              <a:rPr lang="en-ZA" b="1" u="sng" dirty="0"/>
              <a:t>Development of the personality</a:t>
            </a:r>
            <a:r>
              <a:rPr lang="en-ZA" dirty="0"/>
              <a:t> </a:t>
            </a:r>
          </a:p>
        </p:txBody>
      </p:sp>
      <p:sp>
        <p:nvSpPr>
          <p:cNvPr id="3" name="Content Placeholder 2"/>
          <p:cNvSpPr>
            <a:spLocks noGrp="1"/>
          </p:cNvSpPr>
          <p:nvPr>
            <p:ph idx="1"/>
          </p:nvPr>
        </p:nvSpPr>
        <p:spPr>
          <a:xfrm>
            <a:off x="562707" y="1913206"/>
            <a:ext cx="10930597" cy="4712677"/>
          </a:xfrm>
        </p:spPr>
        <p:txBody>
          <a:bodyPr>
            <a:normAutofit fontScale="62500" lnSpcReduction="20000"/>
          </a:bodyPr>
          <a:lstStyle/>
          <a:p>
            <a:r>
              <a:rPr lang="en-ZA" sz="2300" dirty="0">
                <a:solidFill>
                  <a:schemeClr val="tx1">
                    <a:lumMod val="65000"/>
                    <a:lumOff val="35000"/>
                  </a:schemeClr>
                </a:solidFill>
              </a:rPr>
              <a:t>Three ways in which people deal with experiences; ignore, symbolize (allow into consciousness), refuse to symbolize</a:t>
            </a:r>
          </a:p>
          <a:p>
            <a:r>
              <a:rPr lang="en-ZA" sz="2300" dirty="0">
                <a:solidFill>
                  <a:schemeClr val="tx1">
                    <a:lumMod val="65000"/>
                    <a:lumOff val="35000"/>
                  </a:schemeClr>
                </a:solidFill>
              </a:rPr>
              <a:t>Specific needs of the individual and self concept determine which possibility is most appropriate</a:t>
            </a:r>
          </a:p>
          <a:p>
            <a:r>
              <a:rPr lang="en-ZA" sz="2300" dirty="0">
                <a:solidFill>
                  <a:schemeClr val="tx1">
                    <a:lumMod val="65000"/>
                    <a:lumOff val="35000"/>
                  </a:schemeClr>
                </a:solidFill>
                <a:highlight>
                  <a:srgbClr val="FFFF00"/>
                </a:highlight>
              </a:rPr>
              <a:t> Ignore </a:t>
            </a:r>
            <a:r>
              <a:rPr lang="en-ZA" sz="2300" dirty="0">
                <a:solidFill>
                  <a:schemeClr val="tx1">
                    <a:lumMod val="65000"/>
                    <a:lumOff val="35000"/>
                  </a:schemeClr>
                </a:solidFill>
              </a:rPr>
              <a:t>= at that moment the experience is irrelevant to needs</a:t>
            </a:r>
          </a:p>
          <a:p>
            <a:r>
              <a:rPr lang="en-ZA" sz="2300" dirty="0">
                <a:solidFill>
                  <a:schemeClr val="tx1">
                    <a:lumMod val="65000"/>
                    <a:lumOff val="35000"/>
                  </a:schemeClr>
                </a:solidFill>
              </a:rPr>
              <a:t> </a:t>
            </a:r>
            <a:r>
              <a:rPr lang="en-ZA" sz="2300" dirty="0">
                <a:solidFill>
                  <a:schemeClr val="tx1">
                    <a:lumMod val="65000"/>
                    <a:lumOff val="35000"/>
                  </a:schemeClr>
                </a:solidFill>
                <a:highlight>
                  <a:srgbClr val="FFFF00"/>
                </a:highlight>
              </a:rPr>
              <a:t>Symbolized</a:t>
            </a:r>
            <a:r>
              <a:rPr lang="en-ZA" sz="2300" dirty="0">
                <a:solidFill>
                  <a:schemeClr val="tx1">
                    <a:lumMod val="65000"/>
                    <a:lumOff val="35000"/>
                  </a:schemeClr>
                </a:solidFill>
              </a:rPr>
              <a:t> = when experiences correspond with needs</a:t>
            </a:r>
          </a:p>
          <a:p>
            <a:r>
              <a:rPr lang="en-ZA" sz="2300" dirty="0">
                <a:solidFill>
                  <a:schemeClr val="tx1">
                    <a:lumMod val="65000"/>
                    <a:lumOff val="35000"/>
                  </a:schemeClr>
                </a:solidFill>
                <a:highlight>
                  <a:srgbClr val="FFFF00"/>
                </a:highlight>
              </a:rPr>
              <a:t>Allowed into consciousness </a:t>
            </a:r>
            <a:r>
              <a:rPr lang="en-ZA" sz="2300" dirty="0">
                <a:solidFill>
                  <a:schemeClr val="tx1">
                    <a:lumMod val="65000"/>
                    <a:lumOff val="35000"/>
                  </a:schemeClr>
                </a:solidFill>
              </a:rPr>
              <a:t>= when experiences correspond with self concept</a:t>
            </a:r>
          </a:p>
          <a:p>
            <a:r>
              <a:rPr lang="en-ZA" sz="2300" dirty="0">
                <a:solidFill>
                  <a:schemeClr val="tx1">
                    <a:lumMod val="65000"/>
                    <a:lumOff val="35000"/>
                  </a:schemeClr>
                </a:solidFill>
                <a:highlight>
                  <a:srgbClr val="FFFF00"/>
                </a:highlight>
              </a:rPr>
              <a:t>Denied access to consciousness </a:t>
            </a:r>
            <a:r>
              <a:rPr lang="en-ZA" sz="2300" dirty="0">
                <a:solidFill>
                  <a:schemeClr val="tx1">
                    <a:lumMod val="65000"/>
                    <a:lumOff val="35000"/>
                  </a:schemeClr>
                </a:solidFill>
              </a:rPr>
              <a:t>= experiences which are denied or distorted because they are contrary to self concept</a:t>
            </a:r>
          </a:p>
          <a:p>
            <a:pPr algn="just"/>
            <a:r>
              <a:rPr lang="en-ZA" sz="2300" dirty="0">
                <a:solidFill>
                  <a:schemeClr val="tx1">
                    <a:lumMod val="65000"/>
                    <a:lumOff val="35000"/>
                  </a:schemeClr>
                </a:solidFill>
              </a:rPr>
              <a:t>Unconsciously denial and distortion can also take place when the organism ahs a need or experience which cannot be symbolized because it is completely incongruent with self-concept, then self-concept is threatened and must be protected</a:t>
            </a:r>
          </a:p>
          <a:p>
            <a:pPr algn="just"/>
            <a:r>
              <a:rPr lang="en-ZA" sz="2300" dirty="0">
                <a:solidFill>
                  <a:schemeClr val="tx1">
                    <a:lumMod val="65000"/>
                    <a:lumOff val="35000"/>
                  </a:schemeClr>
                </a:solidFill>
              </a:rPr>
              <a:t>Subception = the experience not congruent with self-concept is ‘traced’ or selected on unconscious level and defended against (might be accompanied by anxiety)</a:t>
            </a:r>
          </a:p>
          <a:p>
            <a:r>
              <a:rPr lang="en-ZA" sz="2300" u="sng" dirty="0">
                <a:solidFill>
                  <a:schemeClr val="tx1">
                    <a:lumMod val="65000"/>
                    <a:lumOff val="35000"/>
                  </a:schemeClr>
                </a:solidFill>
                <a:highlight>
                  <a:srgbClr val="FFFF00"/>
                </a:highlight>
              </a:rPr>
              <a:t>Behaviour</a:t>
            </a:r>
            <a:endParaRPr lang="en-ZA" sz="2300" dirty="0">
              <a:solidFill>
                <a:schemeClr val="tx1">
                  <a:lumMod val="65000"/>
                  <a:lumOff val="35000"/>
                </a:schemeClr>
              </a:solidFill>
              <a:highlight>
                <a:srgbClr val="FFFF00"/>
              </a:highlight>
            </a:endParaRPr>
          </a:p>
          <a:p>
            <a:r>
              <a:rPr lang="en-ZA" sz="2300" dirty="0">
                <a:solidFill>
                  <a:schemeClr val="tx1">
                    <a:lumMod val="65000"/>
                    <a:lumOff val="35000"/>
                  </a:schemeClr>
                </a:solidFill>
              </a:rPr>
              <a:t>Most of what a person does, corresponds with the self-concept</a:t>
            </a:r>
          </a:p>
          <a:p>
            <a:r>
              <a:rPr lang="en-ZA" sz="2300" dirty="0">
                <a:solidFill>
                  <a:schemeClr val="tx1">
                    <a:lumMod val="65000"/>
                    <a:lumOff val="35000"/>
                  </a:schemeClr>
                </a:solidFill>
              </a:rPr>
              <a:t>Self concept plays an important role in determining behaviour</a:t>
            </a:r>
          </a:p>
          <a:p>
            <a:r>
              <a:rPr lang="en-ZA" sz="2300" dirty="0">
                <a:solidFill>
                  <a:schemeClr val="tx1">
                    <a:lumMod val="65000"/>
                    <a:lumOff val="35000"/>
                  </a:schemeClr>
                </a:solidFill>
              </a:rPr>
              <a:t>A problem arises when the needs and the self-concept do not correspond</a:t>
            </a:r>
          </a:p>
          <a:p>
            <a:r>
              <a:rPr lang="en-ZA" sz="2300" dirty="0">
                <a:solidFill>
                  <a:schemeClr val="tx1">
                    <a:lumMod val="65000"/>
                    <a:lumOff val="35000"/>
                  </a:schemeClr>
                </a:solidFill>
              </a:rPr>
              <a:t>Individuals function ideally when their self concepts are congruent with their needs and feelings</a:t>
            </a:r>
          </a:p>
          <a:p>
            <a:endParaRPr lang="en-ZA" dirty="0"/>
          </a:p>
        </p:txBody>
      </p:sp>
    </p:spTree>
    <p:extLst>
      <p:ext uri="{BB962C8B-B14F-4D97-AF65-F5344CB8AC3E}">
        <p14:creationId xmlns:p14="http://schemas.microsoft.com/office/powerpoint/2010/main" val="407598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Past papers &amp; Tuts</a:t>
            </a:r>
          </a:p>
        </p:txBody>
      </p:sp>
      <p:sp>
        <p:nvSpPr>
          <p:cNvPr id="3" name="Subtitle 2"/>
          <p:cNvSpPr>
            <a:spLocks noGrp="1"/>
          </p:cNvSpPr>
          <p:nvPr>
            <p:ph type="subTitle" idx="1"/>
          </p:nvPr>
        </p:nvSpPr>
        <p:spPr/>
        <p:txBody>
          <a:bodyPr/>
          <a:lstStyle/>
          <a:p>
            <a:r>
              <a:rPr lang="en-ZA" dirty="0"/>
              <a:t>2016-2011</a:t>
            </a:r>
          </a:p>
        </p:txBody>
      </p:sp>
    </p:spTree>
    <p:extLst>
      <p:ext uri="{BB962C8B-B14F-4D97-AF65-F5344CB8AC3E}">
        <p14:creationId xmlns:p14="http://schemas.microsoft.com/office/powerpoint/2010/main" val="63162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Autofit/>
          </a:bodyPr>
          <a:lstStyle/>
          <a:p>
            <a:pPr algn="just"/>
            <a:r>
              <a:rPr lang="en-ZA" sz="3200" dirty="0">
                <a:solidFill>
                  <a:schemeClr val="tx1"/>
                </a:solidFill>
              </a:rPr>
              <a:t>Which one of the following most accurately expresses the phenomenological dimension of Rogers’ view of the person? </a:t>
            </a:r>
          </a:p>
        </p:txBody>
      </p:sp>
      <p:sp>
        <p:nvSpPr>
          <p:cNvPr id="3" name="Content Placeholder 2"/>
          <p:cNvSpPr>
            <a:spLocks noGrp="1"/>
          </p:cNvSpPr>
          <p:nvPr>
            <p:ph idx="1"/>
          </p:nvPr>
        </p:nvSpPr>
        <p:spPr>
          <a:xfrm>
            <a:off x="1143000" y="2293034"/>
            <a:ext cx="9872871" cy="3235569"/>
          </a:xfrm>
        </p:spPr>
        <p:txBody>
          <a:bodyPr/>
          <a:lstStyle/>
          <a:p>
            <a:pPr marL="502920" indent="-457200" algn="just">
              <a:buClrTx/>
              <a:buFont typeface="+mj-lt"/>
              <a:buAutoNum type="arabicPeriod"/>
            </a:pPr>
            <a:r>
              <a:rPr lang="en-ZA" dirty="0">
                <a:solidFill>
                  <a:schemeClr val="tx1"/>
                </a:solidFill>
              </a:rPr>
              <a:t>Thabo breaks his relationship off with Tracey as she is always limiting his freedom to be who he truly is. </a:t>
            </a:r>
          </a:p>
          <a:p>
            <a:pPr marL="502920" indent="-457200" algn="just">
              <a:buClrTx/>
              <a:buFont typeface="+mj-lt"/>
              <a:buAutoNum type="arabicPeriod"/>
            </a:pPr>
            <a:r>
              <a:rPr lang="en-ZA" dirty="0">
                <a:solidFill>
                  <a:schemeClr val="tx1"/>
                </a:solidFill>
              </a:rPr>
              <a:t>Gerald values his mother’s opinion of him as it provides him with an objective view of himself. </a:t>
            </a:r>
          </a:p>
          <a:p>
            <a:pPr marL="502920" indent="-457200" algn="just">
              <a:buClrTx/>
              <a:buFont typeface="+mj-lt"/>
              <a:buAutoNum type="arabicPeriod"/>
            </a:pPr>
            <a:r>
              <a:rPr lang="en-ZA" dirty="0" err="1">
                <a:solidFill>
                  <a:schemeClr val="tx1"/>
                </a:solidFill>
              </a:rPr>
              <a:t>Lesiba</a:t>
            </a:r>
            <a:r>
              <a:rPr lang="en-ZA" dirty="0">
                <a:solidFill>
                  <a:schemeClr val="tx1"/>
                </a:solidFill>
              </a:rPr>
              <a:t> has always wanted to be a teacher ever since he was a young boy and his mother appreciates the view he has of himself. </a:t>
            </a:r>
          </a:p>
          <a:p>
            <a:pPr marL="502920" indent="-457200" algn="just">
              <a:buClrTx/>
              <a:buFont typeface="+mj-lt"/>
              <a:buAutoNum type="arabicPeriod"/>
            </a:pPr>
            <a:r>
              <a:rPr lang="en-ZA" dirty="0">
                <a:solidFill>
                  <a:schemeClr val="tx1"/>
                </a:solidFill>
              </a:rPr>
              <a:t>Paul’s sister subjectively experiences him as a compassionate person, which has strongly influenced Paul’s view of their mother as compassionate. </a:t>
            </a:r>
          </a:p>
        </p:txBody>
      </p:sp>
      <p:sp>
        <p:nvSpPr>
          <p:cNvPr id="6" name="Rectangle 5"/>
          <p:cNvSpPr/>
          <p:nvPr/>
        </p:nvSpPr>
        <p:spPr>
          <a:xfrm>
            <a:off x="9172135" y="5444197"/>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Tree>
    <p:extLst>
      <p:ext uri="{BB962C8B-B14F-4D97-AF65-F5344CB8AC3E}">
        <p14:creationId xmlns:p14="http://schemas.microsoft.com/office/powerpoint/2010/main" val="233371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56603"/>
            <a:ext cx="9872871" cy="5139397"/>
          </a:xfrm>
        </p:spPr>
        <p:txBody>
          <a:bodyPr>
            <a:normAutofit fontScale="92500" lnSpcReduction="10000"/>
          </a:bodyPr>
          <a:lstStyle/>
          <a:p>
            <a:pPr algn="just"/>
            <a:r>
              <a:rPr lang="en-ZA" dirty="0"/>
              <a:t>The phenomenological dimension highlights individuals’ subjective experiences of their worlds and how their view of themselves impacts on their behaviour. Therefore, in order for others/therapists to understand and facilitate individuals towards growth and optimal development, it will be necessary to understand their world from their particular viewpoint. </a:t>
            </a:r>
          </a:p>
          <a:p>
            <a:pPr algn="just"/>
            <a:r>
              <a:rPr lang="en-ZA" dirty="0" err="1"/>
              <a:t>Lesiba</a:t>
            </a:r>
            <a:r>
              <a:rPr lang="en-ZA" dirty="0"/>
              <a:t> subjectively experiences himself as wanting to be a teacher.  This view of himself (his self-concept) is what his mother appreciates and accepts. According to Rogers’ theory, individuals who receive unconditional positive regard will develop self-concepts that are congruent with their potential and will actualise their potential. </a:t>
            </a:r>
            <a:r>
              <a:rPr lang="en-ZA" dirty="0" err="1"/>
              <a:t>Lesiba</a:t>
            </a:r>
            <a:r>
              <a:rPr lang="en-ZA" dirty="0"/>
              <a:t> will, therefore, according to Rogers, become a teacher as his mother has given him unconditional positive regard. </a:t>
            </a:r>
          </a:p>
          <a:p>
            <a:pPr algn="just"/>
            <a:r>
              <a:rPr lang="en-ZA" dirty="0"/>
              <a:t>It is clear that Alternative 1 has more to do with conditional positive regard which Thabo receives from Tracey than with his subjective experience of himself. Alternative 2 does not fit with Rogers’ theory which focuses on a person’s subjective experience of him or herself rather than needing an objective view of oneself from others as stated in this alternative. </a:t>
            </a:r>
          </a:p>
          <a:p>
            <a:pPr algn="just"/>
            <a:r>
              <a:rPr lang="en-ZA" dirty="0"/>
              <a:t>Alternative 4 is also incorrect. What is important in Rogers’ theory is a person’s subjective experience of him- or herself rather than the experience of oneself from someone else’s vantage point. </a:t>
            </a:r>
          </a:p>
        </p:txBody>
      </p:sp>
    </p:spTree>
    <p:extLst>
      <p:ext uri="{BB962C8B-B14F-4D97-AF65-F5344CB8AC3E}">
        <p14:creationId xmlns:p14="http://schemas.microsoft.com/office/powerpoint/2010/main" val="372081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Autofit/>
          </a:bodyPr>
          <a:lstStyle/>
          <a:p>
            <a:pPr algn="just"/>
            <a:r>
              <a:rPr lang="en-ZA" sz="2400" dirty="0">
                <a:solidFill>
                  <a:schemeClr val="tx1"/>
                </a:solidFill>
              </a:rPr>
              <a:t>As a young boy, Paul loved building things and taking them apart. As an adult, Paul decided to follow a career in engineering. In terms of Rogers’ theory, which one of the following deductions made from this story, is INCORRECT? </a:t>
            </a:r>
            <a:endParaRPr lang="en-ZA" sz="1600" dirty="0">
              <a:solidFill>
                <a:schemeClr val="tx1"/>
              </a:solidFill>
            </a:endParaRPr>
          </a:p>
        </p:txBody>
      </p:sp>
      <p:sp>
        <p:nvSpPr>
          <p:cNvPr id="3" name="Content Placeholder 2"/>
          <p:cNvSpPr>
            <a:spLocks noGrp="1"/>
          </p:cNvSpPr>
          <p:nvPr>
            <p:ph idx="1"/>
          </p:nvPr>
        </p:nvSpPr>
        <p:spPr>
          <a:xfrm>
            <a:off x="1143000" y="2475914"/>
            <a:ext cx="9872871" cy="2489981"/>
          </a:xfrm>
        </p:spPr>
        <p:txBody>
          <a:bodyPr/>
          <a:lstStyle/>
          <a:p>
            <a:pPr marL="502920" indent="-457200">
              <a:buClr>
                <a:schemeClr val="tx1"/>
              </a:buClr>
              <a:buFont typeface="+mj-lt"/>
              <a:buAutoNum type="arabicPeriod"/>
            </a:pPr>
            <a:r>
              <a:rPr lang="en-ZA" dirty="0">
                <a:solidFill>
                  <a:schemeClr val="tx1"/>
                </a:solidFill>
              </a:rPr>
              <a:t>His parents provided him with unconditional positive regard. </a:t>
            </a:r>
          </a:p>
          <a:p>
            <a:pPr marL="502920" indent="-457200">
              <a:buClr>
                <a:schemeClr val="tx1"/>
              </a:buClr>
              <a:buFont typeface="+mj-lt"/>
              <a:buAutoNum type="arabicPeriod"/>
            </a:pPr>
            <a:r>
              <a:rPr lang="en-ZA" dirty="0">
                <a:solidFill>
                  <a:schemeClr val="tx1"/>
                </a:solidFill>
              </a:rPr>
              <a:t>His parents provided him with conditional positive regard. </a:t>
            </a:r>
          </a:p>
          <a:p>
            <a:pPr marL="502920" indent="-457200" algn="just">
              <a:buClr>
                <a:schemeClr val="tx1"/>
              </a:buClr>
              <a:buFont typeface="+mj-lt"/>
              <a:buAutoNum type="arabicPeriod"/>
            </a:pPr>
            <a:r>
              <a:rPr lang="en-ZA" dirty="0">
                <a:solidFill>
                  <a:schemeClr val="tx1"/>
                </a:solidFill>
              </a:rPr>
              <a:t>His behaviour, to follow a career in engineering, is congruent with his true organismic potential. </a:t>
            </a:r>
          </a:p>
          <a:p>
            <a:pPr marL="502920" indent="-457200">
              <a:buClr>
                <a:schemeClr val="tx1"/>
              </a:buClr>
              <a:buFont typeface="+mj-lt"/>
              <a:buAutoNum type="arabicPeriod"/>
            </a:pPr>
            <a:r>
              <a:rPr lang="en-ZA" dirty="0">
                <a:solidFill>
                  <a:schemeClr val="tx1"/>
                </a:solidFill>
              </a:rPr>
              <a:t>He is actualising his potential by following a career in engineering. </a:t>
            </a:r>
          </a:p>
        </p:txBody>
      </p:sp>
      <p:sp>
        <p:nvSpPr>
          <p:cNvPr id="6" name="Rectangle 5"/>
          <p:cNvSpPr/>
          <p:nvPr/>
        </p:nvSpPr>
        <p:spPr>
          <a:xfrm>
            <a:off x="9172135" y="5444197"/>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Tree>
    <p:extLst>
      <p:ext uri="{BB962C8B-B14F-4D97-AF65-F5344CB8AC3E}">
        <p14:creationId xmlns:p14="http://schemas.microsoft.com/office/powerpoint/2010/main" val="39826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56603"/>
            <a:ext cx="9872871" cy="5139397"/>
          </a:xfrm>
        </p:spPr>
        <p:txBody>
          <a:bodyPr>
            <a:normAutofit/>
          </a:bodyPr>
          <a:lstStyle/>
          <a:p>
            <a:pPr algn="just"/>
            <a:r>
              <a:rPr lang="en-ZA" dirty="0"/>
              <a:t>In this story, Paul’s true organismic potential refers to his practical-technical skills (he loves building things and taking them apart). This is also the way he sees himself - his self concept is therefore congruent with his true potential. </a:t>
            </a:r>
          </a:p>
          <a:p>
            <a:pPr algn="just"/>
            <a:r>
              <a:rPr lang="en-ZA" dirty="0"/>
              <a:t>According to Rogers’ theory, a person will actualise his or her potential if that person receives unconditional positive regard from his or her significant others otherwise the need for positive regard tends to override the actualising tendency. </a:t>
            </a:r>
          </a:p>
          <a:p>
            <a:pPr algn="just"/>
            <a:r>
              <a:rPr lang="en-ZA" dirty="0"/>
              <a:t>It is therefore possible to deduce that Paul received unconditional positive regard from his parents, and not conditional positive regard. He was therefore able to behave in accordance with his self concept and follow a career in engineering which is congruent with his true potential. He actualises his potential. </a:t>
            </a:r>
          </a:p>
          <a:p>
            <a:pPr algn="just"/>
            <a:r>
              <a:rPr lang="en-ZA" dirty="0"/>
              <a:t>The only alternative which is INCORRECT in terms of this story is Alternative 2, which makes it the correct answer to this question. </a:t>
            </a:r>
          </a:p>
        </p:txBody>
      </p:sp>
    </p:spTree>
    <p:extLst>
      <p:ext uri="{BB962C8B-B14F-4D97-AF65-F5344CB8AC3E}">
        <p14:creationId xmlns:p14="http://schemas.microsoft.com/office/powerpoint/2010/main" val="3258263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Autofit/>
          </a:bodyPr>
          <a:lstStyle/>
          <a:p>
            <a:pPr algn="just"/>
            <a:r>
              <a:rPr lang="en-ZA" sz="2400" dirty="0">
                <a:solidFill>
                  <a:schemeClr val="tx1"/>
                </a:solidFill>
              </a:rPr>
              <a:t>Alan has entered the stage of the so called ‘terrible two’s’ with the development of his will power leading him to throw tantrums. Which one of the following do you think most accurately reflects the advice that Rogers would give Alan’s parents? </a:t>
            </a:r>
            <a:endParaRPr lang="en-ZA" sz="1000" dirty="0">
              <a:solidFill>
                <a:schemeClr val="tx1"/>
              </a:solidFill>
            </a:endParaRPr>
          </a:p>
        </p:txBody>
      </p:sp>
      <p:sp>
        <p:nvSpPr>
          <p:cNvPr id="3" name="Content Placeholder 2"/>
          <p:cNvSpPr>
            <a:spLocks noGrp="1"/>
          </p:cNvSpPr>
          <p:nvPr>
            <p:ph idx="1"/>
          </p:nvPr>
        </p:nvSpPr>
        <p:spPr>
          <a:xfrm>
            <a:off x="1143000" y="2475914"/>
            <a:ext cx="9872871" cy="2968283"/>
          </a:xfrm>
        </p:spPr>
        <p:txBody>
          <a:bodyPr>
            <a:normAutofit fontScale="92500" lnSpcReduction="20000"/>
          </a:bodyPr>
          <a:lstStyle/>
          <a:p>
            <a:pPr marL="502920" indent="-457200" algn="just">
              <a:buClr>
                <a:schemeClr val="tx1"/>
              </a:buClr>
              <a:buFont typeface="+mj-lt"/>
              <a:buAutoNum type="arabicPeriod"/>
            </a:pPr>
            <a:r>
              <a:rPr lang="en-ZA" dirty="0">
                <a:solidFill>
                  <a:schemeClr val="tx1"/>
                </a:solidFill>
              </a:rPr>
              <a:t>In order to accept Alan you need to accept his behaviour and find another way in which to cope with your own frustration at his tantrums, as opposed to limiting his free expression of self. </a:t>
            </a:r>
          </a:p>
          <a:p>
            <a:pPr marL="502920" indent="-457200" algn="just">
              <a:buClr>
                <a:schemeClr val="tx1"/>
              </a:buClr>
              <a:buFont typeface="+mj-lt"/>
              <a:buAutoNum type="arabicPeriod"/>
            </a:pPr>
            <a:r>
              <a:rPr lang="en-ZA" dirty="0">
                <a:solidFill>
                  <a:schemeClr val="tx1"/>
                </a:solidFill>
              </a:rPr>
              <a:t>Let Alan know that you understand his feelings that he has the right to feel that way and that you love him no matter what, but that his tantrum behaviour is not acceptable. </a:t>
            </a:r>
          </a:p>
          <a:p>
            <a:pPr marL="502920" indent="-457200" algn="just">
              <a:buClr>
                <a:schemeClr val="tx1"/>
              </a:buClr>
              <a:buFont typeface="+mj-lt"/>
              <a:buAutoNum type="arabicPeriod"/>
            </a:pPr>
            <a:r>
              <a:rPr lang="en-ZA" dirty="0">
                <a:solidFill>
                  <a:schemeClr val="tx1"/>
                </a:solidFill>
              </a:rPr>
              <a:t>Alan must be allowed to express all of his emotions openly, as only the unlimited expression of all his emotions will enable him to experience a sense of freedom. </a:t>
            </a:r>
          </a:p>
          <a:p>
            <a:pPr marL="502920" indent="-457200" algn="just">
              <a:buClr>
                <a:schemeClr val="tx1"/>
              </a:buClr>
              <a:buFont typeface="+mj-lt"/>
              <a:buAutoNum type="arabicPeriod"/>
            </a:pPr>
            <a:r>
              <a:rPr lang="en-ZA" dirty="0">
                <a:solidFill>
                  <a:schemeClr val="tx1"/>
                </a:solidFill>
              </a:rPr>
              <a:t>You should show resignation and defeat in response to Alan’s tantrums, as only when he sees that you feel powerless to change his behaviour will he begin to feel guilty and start choosing more constructive responses. </a:t>
            </a:r>
          </a:p>
        </p:txBody>
      </p:sp>
      <p:sp>
        <p:nvSpPr>
          <p:cNvPr id="6" name="Rectangle 5"/>
          <p:cNvSpPr/>
          <p:nvPr/>
        </p:nvSpPr>
        <p:spPr>
          <a:xfrm>
            <a:off x="9172135" y="5444197"/>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Tree>
    <p:extLst>
      <p:ext uri="{BB962C8B-B14F-4D97-AF65-F5344CB8AC3E}">
        <p14:creationId xmlns:p14="http://schemas.microsoft.com/office/powerpoint/2010/main" val="359651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56603"/>
            <a:ext cx="9872871" cy="5139397"/>
          </a:xfrm>
        </p:spPr>
        <p:txBody>
          <a:bodyPr>
            <a:normAutofit/>
          </a:bodyPr>
          <a:lstStyle/>
          <a:p>
            <a:pPr algn="just"/>
            <a:r>
              <a:rPr lang="en-ZA" dirty="0"/>
              <a:t>The correct answer is Alternative 2. This response conveys empathy, respect, and unconditional positive regard, while allowing Alan’s parents to remain congruent in terms of their own values about what is acceptable and unacceptable behaviour. </a:t>
            </a:r>
          </a:p>
          <a:p>
            <a:pPr algn="just"/>
            <a:r>
              <a:rPr lang="en-ZA" dirty="0"/>
              <a:t>Alternative 1 is incorrect. Rogers distinguishes between acceptance of the person and acceptance of the behaviour. Children need to feel accepted in a consistent way but specific behaviour can be disapproved of. </a:t>
            </a:r>
          </a:p>
          <a:p>
            <a:pPr algn="just"/>
            <a:r>
              <a:rPr lang="en-ZA" dirty="0"/>
              <a:t>Alternative 3 is also incorrect. Rogers did not say that unconditional positive regard is to accept anything and everything. </a:t>
            </a:r>
          </a:p>
          <a:p>
            <a:pPr algn="just"/>
            <a:r>
              <a:rPr lang="en-ZA" dirty="0"/>
              <a:t>Alternative 4 is incorrect as well as it seems that what the parents will convey to the child is conditional rather than unconditional positive regard. It is also doubtful whether a child of two will feel guilty and start choosing more constructive responses </a:t>
            </a:r>
          </a:p>
        </p:txBody>
      </p:sp>
    </p:spTree>
    <p:extLst>
      <p:ext uri="{BB962C8B-B14F-4D97-AF65-F5344CB8AC3E}">
        <p14:creationId xmlns:p14="http://schemas.microsoft.com/office/powerpoint/2010/main" val="2487587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046" y="365761"/>
            <a:ext cx="10888394" cy="1856934"/>
          </a:xfrm>
        </p:spPr>
        <p:txBody>
          <a:bodyPr>
            <a:noAutofit/>
          </a:bodyPr>
          <a:lstStyle/>
          <a:p>
            <a:pPr algn="just"/>
            <a:r>
              <a:rPr lang="en-ZA" sz="1800" dirty="0">
                <a:solidFill>
                  <a:schemeClr val="tx1"/>
                </a:solidFill>
              </a:rPr>
              <a:t>Thandeka has been in corporate banking for the better part of her adult working life. She has been very successful and has advanced more rapidly than many of her colleagues. Despite her achievements, however, she does not feel fulfilled through her work. She feels more drawn to helping people realise their potential and ‘workshopping’ with them around personal growth issues. Eventually Thandeka takes the leap and resigns from her well-paid position in the banking industry to pursue her dream. While she feels apprehensive and fears some of the consequences of her choice, she also trusts implicitly that this is the right course for her to be taking. Which one of the following statements about the fully functioning person according to Rogers best describes Thandeka</a:t>
            </a:r>
            <a:r>
              <a:rPr lang="en-ZA" sz="1600" dirty="0">
                <a:solidFill>
                  <a:schemeClr val="tx1"/>
                </a:solidFill>
              </a:rPr>
              <a:t>? </a:t>
            </a:r>
            <a:endParaRPr lang="en-ZA" sz="200" dirty="0">
              <a:solidFill>
                <a:schemeClr val="tx1"/>
              </a:solidFill>
            </a:endParaRPr>
          </a:p>
        </p:txBody>
      </p:sp>
      <p:sp>
        <p:nvSpPr>
          <p:cNvPr id="3" name="Content Placeholder 2"/>
          <p:cNvSpPr>
            <a:spLocks noGrp="1"/>
          </p:cNvSpPr>
          <p:nvPr>
            <p:ph idx="1"/>
          </p:nvPr>
        </p:nvSpPr>
        <p:spPr>
          <a:xfrm>
            <a:off x="1143000" y="2475914"/>
            <a:ext cx="9872871" cy="3319975"/>
          </a:xfrm>
        </p:spPr>
        <p:txBody>
          <a:bodyPr>
            <a:normAutofit fontScale="85000" lnSpcReduction="20000"/>
          </a:bodyPr>
          <a:lstStyle/>
          <a:p>
            <a:pPr marL="502920" indent="-457200" algn="just">
              <a:buClr>
                <a:schemeClr val="tx1"/>
              </a:buClr>
              <a:buFont typeface="+mj-lt"/>
              <a:buAutoNum type="arabicPeriod"/>
            </a:pPr>
            <a:r>
              <a:rPr lang="en-ZA" dirty="0">
                <a:solidFill>
                  <a:schemeClr val="tx1"/>
                </a:solidFill>
              </a:rPr>
              <a:t>Thandeka has gone through the process of growth required in order to realise her full potential and can expect to remain in the static bliss of ‘the good life’ for the rest of her life. </a:t>
            </a:r>
          </a:p>
          <a:p>
            <a:pPr marL="502920" indent="-457200" algn="just">
              <a:buClr>
                <a:schemeClr val="tx1"/>
              </a:buClr>
              <a:buFont typeface="+mj-lt"/>
              <a:buAutoNum type="arabicPeriod"/>
            </a:pPr>
            <a:r>
              <a:rPr lang="en-ZA" dirty="0">
                <a:solidFill>
                  <a:schemeClr val="tx1"/>
                </a:solidFill>
              </a:rPr>
              <a:t>Thandeka is functioning fully as she demonstrates the basic characteristic of being more open to society’s needs than her own, thereby enabling her to sacrifice her financial success in order to contribute more meaningfully to her community. </a:t>
            </a:r>
          </a:p>
          <a:p>
            <a:pPr marL="502920" indent="-457200" algn="just">
              <a:buClr>
                <a:schemeClr val="tx1"/>
              </a:buClr>
              <a:buFont typeface="+mj-lt"/>
              <a:buAutoNum type="arabicPeriod"/>
            </a:pPr>
            <a:r>
              <a:rPr lang="en-ZA" dirty="0">
                <a:solidFill>
                  <a:schemeClr val="tx1"/>
                </a:solidFill>
              </a:rPr>
              <a:t>Thandeka felt free to make this choice, as she feels increasingly able to trust her sense of what is right for herself as opposed to depending on existing codes and norms, which may dictate that a secure job is the better option. </a:t>
            </a:r>
          </a:p>
          <a:p>
            <a:pPr marL="502920" indent="-457200" algn="just">
              <a:buClr>
                <a:schemeClr val="tx1"/>
              </a:buClr>
              <a:buFont typeface="+mj-lt"/>
              <a:buAutoNum type="arabicPeriod"/>
            </a:pPr>
            <a:r>
              <a:rPr lang="en-ZA" dirty="0">
                <a:solidFill>
                  <a:schemeClr val="tx1"/>
                </a:solidFill>
              </a:rPr>
              <a:t>Thandeka demonstrates the characteristic trait of the fully functioning person by being increasingly open to defending against being a conformist. In this manner she has managed to close herself off to certain external experiences in order to remain open to her internal experience of wanting to make this career change. </a:t>
            </a: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Tree>
    <p:extLst>
      <p:ext uri="{BB962C8B-B14F-4D97-AF65-F5344CB8AC3E}">
        <p14:creationId xmlns:p14="http://schemas.microsoft.com/office/powerpoint/2010/main" val="70123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56603"/>
            <a:ext cx="9872871" cy="5233182"/>
          </a:xfrm>
        </p:spPr>
        <p:txBody>
          <a:bodyPr>
            <a:normAutofit lnSpcReduction="10000"/>
          </a:bodyPr>
          <a:lstStyle/>
          <a:p>
            <a:pPr algn="just"/>
            <a:r>
              <a:rPr lang="en-ZA" dirty="0"/>
              <a:t>The correct answer is Alternative 3. According to Rogers, a fully functioning person is open to experience, lives an increasingly existential lifestyle, demonstrates freedom of choice, an increasing organismic trust, adjusts to changing environments and lives in a creative way, can be trusted to act positively and constructively, and will lead a rich, full life. Thandeka allows all experiences into herself concept and by doing so, has got to know herself better and to acknowledge and use her talents and abilities, choose constructive action and realise her potential. </a:t>
            </a:r>
          </a:p>
          <a:p>
            <a:pPr algn="just"/>
            <a:r>
              <a:rPr lang="en-ZA" dirty="0"/>
              <a:t>Alternative 1 is incorrect. Rogers is quite emphatic that ‘the good life’ is not a static state but a process, in which the organism continuously strives to fulfil its potential. </a:t>
            </a:r>
          </a:p>
          <a:p>
            <a:pPr algn="just"/>
            <a:r>
              <a:rPr lang="en-ZA" dirty="0"/>
              <a:t>Alternative 2 is also incorrect. The emphasis is on the person or organism remaining open to experience and not on being more open to society’s needs which could lead to the incorporation of the values of society into a person’s self concept which would lead to defensiveness and not openness. </a:t>
            </a:r>
          </a:p>
          <a:p>
            <a:pPr algn="just"/>
            <a:r>
              <a:rPr lang="en-ZA" dirty="0"/>
              <a:t>Alternative 4 is incorrect. Again, being open to experience rather than closed and defensive, describes Thandeka, a fully functioning person, according to Rogers. </a:t>
            </a:r>
          </a:p>
        </p:txBody>
      </p:sp>
    </p:spTree>
    <p:extLst>
      <p:ext uri="{BB962C8B-B14F-4D97-AF65-F5344CB8AC3E}">
        <p14:creationId xmlns:p14="http://schemas.microsoft.com/office/powerpoint/2010/main" val="209374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609600"/>
            <a:ext cx="10775852" cy="1356360"/>
          </a:xfrm>
          <a:ln>
            <a:solidFill>
              <a:srgbClr val="0070C0"/>
            </a:solidFill>
          </a:ln>
        </p:spPr>
        <p:txBody>
          <a:bodyPr>
            <a:noAutofit/>
          </a:bodyPr>
          <a:lstStyle/>
          <a:p>
            <a:pPr algn="just"/>
            <a:r>
              <a:rPr lang="en-ZA" sz="2000" dirty="0">
                <a:solidFill>
                  <a:schemeClr val="tx1"/>
                </a:solidFill>
              </a:rPr>
              <a:t>Gadihele believes that she is from another planet and has come to visit the earth in order to save its inhabitants. She tells you that the reason her psychiatrist says she is psychotic is because she speaks in a language that human beings do not have the intellectual capacity to understand, and he is too defensive to admit his own ignorance and so rather regards her as having a mental disability. How would Rogers explain Losita’s behaviour? </a:t>
            </a:r>
            <a:endParaRPr lang="en-ZA" sz="100" dirty="0">
              <a:solidFill>
                <a:schemeClr val="tx1"/>
              </a:solidFill>
            </a:endParaRPr>
          </a:p>
        </p:txBody>
      </p:sp>
      <p:sp>
        <p:nvSpPr>
          <p:cNvPr id="3" name="Content Placeholder 2"/>
          <p:cNvSpPr>
            <a:spLocks noGrp="1"/>
          </p:cNvSpPr>
          <p:nvPr>
            <p:ph sz="half" idx="1"/>
          </p:nvPr>
        </p:nvSpPr>
        <p:spPr>
          <a:xfrm>
            <a:off x="534573" y="2307100"/>
            <a:ext cx="6752492" cy="4149972"/>
          </a:xfrm>
        </p:spPr>
        <p:txBody>
          <a:bodyPr>
            <a:normAutofit fontScale="92500" lnSpcReduction="20000"/>
          </a:bodyPr>
          <a:lstStyle/>
          <a:p>
            <a:pPr marL="502920" indent="-457200" algn="just">
              <a:buClr>
                <a:schemeClr val="tx1"/>
              </a:buClr>
              <a:buFont typeface="+mj-lt"/>
              <a:buAutoNum type="alphaLcPeriod"/>
            </a:pPr>
            <a:r>
              <a:rPr lang="en-ZA" dirty="0">
                <a:solidFill>
                  <a:schemeClr val="tx1"/>
                </a:solidFill>
              </a:rPr>
              <a:t>Rogers would understand Gadihele’s view of her psychiatrist as defensive, as her psychiatrist would need to protect his self concept against the incongruent experience that he may not be intelligent.</a:t>
            </a:r>
          </a:p>
          <a:p>
            <a:pPr marL="502920" indent="-457200" algn="just">
              <a:buClr>
                <a:schemeClr val="tx1"/>
              </a:buClr>
              <a:buFont typeface="+mj-lt"/>
              <a:buAutoNum type="alphaLcPeriod"/>
            </a:pPr>
            <a:r>
              <a:rPr lang="en-ZA" dirty="0">
                <a:solidFill>
                  <a:schemeClr val="tx1"/>
                </a:solidFill>
              </a:rPr>
              <a:t>Rogers would explain Gadihele’s psychosis as arising from a ‘defenceless state’ in which her incongruities became conscious, with her personality becoming disorganised as a result.</a:t>
            </a:r>
          </a:p>
          <a:p>
            <a:pPr marL="502920" indent="-457200" algn="just">
              <a:buClr>
                <a:schemeClr val="tx1"/>
              </a:buClr>
              <a:buFont typeface="+mj-lt"/>
              <a:buAutoNum type="alphaLcPeriod"/>
            </a:pPr>
            <a:r>
              <a:rPr lang="en-ZA" dirty="0">
                <a:solidFill>
                  <a:schemeClr val="tx1"/>
                </a:solidFill>
              </a:rPr>
              <a:t>Rogers would view Gadihele’s behaviour as proof of the malfunctioning that can occur when a person’s defence mechanisms no longer function effectively.</a:t>
            </a:r>
          </a:p>
          <a:p>
            <a:pPr marL="502920" indent="-457200" algn="just">
              <a:buClr>
                <a:schemeClr val="tx1"/>
              </a:buClr>
              <a:buFont typeface="+mj-lt"/>
              <a:buAutoNum type="alphaLcPeriod"/>
            </a:pPr>
            <a:r>
              <a:rPr lang="en-ZA" dirty="0">
                <a:solidFill>
                  <a:schemeClr val="tx1"/>
                </a:solidFill>
              </a:rPr>
              <a:t>Rogers would regard Gadihele’s behaviour as resulting from the use of denial as a way of dealing with her misconceptions rather than the more effective defence mechanism of distortion.</a:t>
            </a:r>
          </a:p>
        </p:txBody>
      </p:sp>
      <p:sp>
        <p:nvSpPr>
          <p:cNvPr id="4" name="Content Placeholder 3"/>
          <p:cNvSpPr>
            <a:spLocks noGrp="1"/>
          </p:cNvSpPr>
          <p:nvPr>
            <p:ph sz="half" idx="2"/>
          </p:nvPr>
        </p:nvSpPr>
        <p:spPr>
          <a:xfrm>
            <a:off x="8025163" y="2307100"/>
            <a:ext cx="3496277" cy="2250831"/>
          </a:xfrm>
          <a:ln>
            <a:solidFill>
              <a:schemeClr val="accent2"/>
            </a:solidFill>
          </a:ln>
        </p:spPr>
        <p:txBody>
          <a:bodyPr>
            <a:normAutofit/>
          </a:bodyPr>
          <a:lstStyle/>
          <a:p>
            <a:pPr marL="45720" indent="0">
              <a:buClr>
                <a:schemeClr val="tx1"/>
              </a:buClr>
              <a:buNone/>
            </a:pPr>
            <a:r>
              <a:rPr lang="en-ZA" sz="1800" dirty="0">
                <a:solidFill>
                  <a:schemeClr val="tx1"/>
                </a:solidFill>
              </a:rPr>
              <a:t>The correct answer is:</a:t>
            </a:r>
          </a:p>
          <a:p>
            <a:pPr marL="388620" indent="-342900">
              <a:buClr>
                <a:schemeClr val="tx1"/>
              </a:buClr>
              <a:buFont typeface="+mj-lt"/>
              <a:buAutoNum type="arabicPeriod"/>
            </a:pPr>
            <a:r>
              <a:rPr lang="en-ZA" sz="1800" dirty="0">
                <a:solidFill>
                  <a:schemeClr val="tx1"/>
                </a:solidFill>
              </a:rPr>
              <a:t>(a) &amp; (b)</a:t>
            </a:r>
          </a:p>
          <a:p>
            <a:pPr marL="388620" indent="-342900">
              <a:buClr>
                <a:schemeClr val="tx1"/>
              </a:buClr>
              <a:buFont typeface="+mj-lt"/>
              <a:buAutoNum type="arabicPeriod"/>
            </a:pPr>
            <a:r>
              <a:rPr lang="en-ZA" sz="1800" dirty="0">
                <a:solidFill>
                  <a:schemeClr val="tx1"/>
                </a:solidFill>
              </a:rPr>
              <a:t>(b) &amp; (c)</a:t>
            </a:r>
          </a:p>
          <a:p>
            <a:pPr marL="388620" indent="-342900">
              <a:buClr>
                <a:schemeClr val="tx1"/>
              </a:buClr>
              <a:buFont typeface="+mj-lt"/>
              <a:buAutoNum type="arabicPeriod"/>
            </a:pPr>
            <a:r>
              <a:rPr lang="en-ZA" sz="1800" dirty="0">
                <a:solidFill>
                  <a:schemeClr val="tx1"/>
                </a:solidFill>
              </a:rPr>
              <a:t>(c) &amp; (d)</a:t>
            </a:r>
          </a:p>
          <a:p>
            <a:pPr marL="388620" indent="-342900">
              <a:buClr>
                <a:schemeClr val="tx1"/>
              </a:buClr>
              <a:buFont typeface="+mj-lt"/>
              <a:buAutoNum type="arabicPeriod"/>
            </a:pPr>
            <a:r>
              <a:rPr lang="en-ZA" sz="1800" dirty="0">
                <a:solidFill>
                  <a:schemeClr val="tx1"/>
                </a:solidFill>
              </a:rPr>
              <a:t>(b) &amp; (d)</a:t>
            </a: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Tree>
    <p:extLst>
      <p:ext uri="{BB962C8B-B14F-4D97-AF65-F5344CB8AC3E}">
        <p14:creationId xmlns:p14="http://schemas.microsoft.com/office/powerpoint/2010/main" val="166091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1000"/>
                                        <p:tgtEl>
                                          <p:spTgt spid="4">
                                            <p:txEl>
                                              <p:pRg st="0" end="0"/>
                                            </p:txEl>
                                          </p:spTgt>
                                        </p:tgtEl>
                                      </p:cBhvr>
                                    </p:animEffect>
                                    <p:anim calcmode="lin" valueType="num">
                                      <p:cBhvr>
                                        <p:cTn id="3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1000"/>
                                        <p:tgtEl>
                                          <p:spTgt spid="4">
                                            <p:txEl>
                                              <p:pRg st="1" end="1"/>
                                            </p:txEl>
                                          </p:spTgt>
                                        </p:tgtEl>
                                      </p:cBhvr>
                                    </p:animEffect>
                                    <p:anim calcmode="lin" valueType="num">
                                      <p:cBhvr>
                                        <p:cTn id="4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Effect transition="in" filter="fade">
                                      <p:cBhvr>
                                        <p:cTn id="49" dur="1000"/>
                                        <p:tgtEl>
                                          <p:spTgt spid="4">
                                            <p:txEl>
                                              <p:pRg st="2" end="2"/>
                                            </p:txEl>
                                          </p:spTgt>
                                        </p:tgtEl>
                                      </p:cBhvr>
                                    </p:animEffect>
                                    <p:anim calcmode="lin" valueType="num">
                                      <p:cBhvr>
                                        <p:cTn id="5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3" end="3"/>
                                            </p:txEl>
                                          </p:spTgt>
                                        </p:tgtEl>
                                        <p:attrNameLst>
                                          <p:attrName>style.visibility</p:attrName>
                                        </p:attrNameLst>
                                      </p:cBhvr>
                                      <p:to>
                                        <p:strVal val="visible"/>
                                      </p:to>
                                    </p:set>
                                    <p:animEffect transition="in" filter="fade">
                                      <p:cBhvr>
                                        <p:cTn id="56" dur="1000"/>
                                        <p:tgtEl>
                                          <p:spTgt spid="4">
                                            <p:txEl>
                                              <p:pRg st="3" end="3"/>
                                            </p:txEl>
                                          </p:spTgt>
                                        </p:tgtEl>
                                      </p:cBhvr>
                                    </p:animEffect>
                                    <p:anim calcmode="lin" valueType="num">
                                      <p:cBhvr>
                                        <p:cTn id="5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Effect transition="in" filter="fade">
                                      <p:cBhvr>
                                        <p:cTn id="63" dur="1000"/>
                                        <p:tgtEl>
                                          <p:spTgt spid="4">
                                            <p:txEl>
                                              <p:pRg st="4" end="4"/>
                                            </p:txEl>
                                          </p:spTgt>
                                        </p:tgtEl>
                                      </p:cBhvr>
                                    </p:animEffect>
                                    <p:anim calcmode="lin" valueType="num">
                                      <p:cBhvr>
                                        <p:cTn id="6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circle(in)">
                                      <p:cBhvr>
                                        <p:cTn id="7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0672" y="787791"/>
            <a:ext cx="10045200" cy="4501661"/>
          </a:xfrm>
        </p:spPr>
        <p:txBody>
          <a:bodyPr>
            <a:normAutofit/>
          </a:bodyPr>
          <a:lstStyle/>
          <a:p>
            <a:pPr algn="just"/>
            <a:r>
              <a:rPr lang="en-ZA" dirty="0"/>
              <a:t>The correct answer is Alternative 2 containing Statements (b) and (c) that clearly illustrate the severe degree of malfunctioning in Gadihele, which could be referred to as psychotic. </a:t>
            </a:r>
          </a:p>
          <a:p>
            <a:pPr algn="just"/>
            <a:r>
              <a:rPr lang="en-ZA" dirty="0"/>
              <a:t>Please note, however, that Rogers was opposed to labels. </a:t>
            </a:r>
          </a:p>
          <a:p>
            <a:pPr algn="just"/>
            <a:r>
              <a:rPr lang="en-ZA" dirty="0"/>
              <a:t>Statements (a) and (d) are clearly incorrect. </a:t>
            </a:r>
          </a:p>
          <a:p>
            <a:pPr algn="just"/>
            <a:r>
              <a:rPr lang="en-ZA" dirty="0"/>
              <a:t>Statement (a) is incorrect because the emphasis is on Gadihele’s defenceless state and malfunctioning, and not on her psychiatrist’s self concept. </a:t>
            </a:r>
          </a:p>
          <a:p>
            <a:pPr algn="just"/>
            <a:r>
              <a:rPr lang="en-ZA" dirty="0"/>
              <a:t>Statement (d) is incorrect as both defence mechanisms, denial and distortion, are used to protect the self concept. One is not better than the other. They merely serve different functions. </a:t>
            </a:r>
          </a:p>
        </p:txBody>
      </p:sp>
    </p:spTree>
    <p:extLst>
      <p:ext uri="{BB962C8B-B14F-4D97-AF65-F5344CB8AC3E}">
        <p14:creationId xmlns:p14="http://schemas.microsoft.com/office/powerpoint/2010/main" val="244892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What </a:t>
            </a:r>
            <a:r>
              <a:rPr lang="en-ZA" sz="2800" b="1" dirty="0" err="1">
                <a:solidFill>
                  <a:schemeClr val="tx1"/>
                </a:solidFill>
              </a:rPr>
              <a:t>Dr.</a:t>
            </a:r>
            <a:r>
              <a:rPr lang="en-ZA" sz="2800" b="1" dirty="0">
                <a:solidFill>
                  <a:schemeClr val="tx1"/>
                </a:solidFill>
              </a:rPr>
              <a:t> Rogers could have said to </a:t>
            </a:r>
            <a:r>
              <a:rPr lang="en-ZA" sz="2800" b="1" dirty="0" err="1">
                <a:solidFill>
                  <a:schemeClr val="tx1"/>
                </a:solidFill>
              </a:rPr>
              <a:t>Dr.</a:t>
            </a:r>
            <a:r>
              <a:rPr lang="en-ZA" sz="2800" b="1" dirty="0">
                <a:solidFill>
                  <a:schemeClr val="tx1"/>
                </a:solidFill>
              </a:rPr>
              <a:t> Freud:</a:t>
            </a:r>
            <a:endParaRPr lang="en-ZA" sz="300" b="1" dirty="0">
              <a:solidFill>
                <a:schemeClr val="tx1"/>
              </a:solidFill>
            </a:endParaRPr>
          </a:p>
        </p:txBody>
      </p:sp>
      <p:pic>
        <p:nvPicPr>
          <p:cNvPr id="8" name="Content Placeholder 7"/>
          <p:cNvPicPr>
            <a:picLocks noGrp="1" noChangeAspect="1"/>
          </p:cNvPicPr>
          <p:nvPr>
            <p:ph sz="half" idx="1"/>
          </p:nvPr>
        </p:nvPicPr>
        <p:blipFill>
          <a:blip r:embed="rId2">
            <a:lum contrast="40000"/>
          </a:blip>
          <a:stretch>
            <a:fillRect/>
          </a:stretch>
        </p:blipFill>
        <p:spPr>
          <a:xfrm>
            <a:off x="745588" y="2287294"/>
            <a:ext cx="10617173" cy="2340977"/>
          </a:xfrm>
          <a:prstGeom prst="rect">
            <a:avLst/>
          </a:prstGeom>
        </p:spPr>
      </p:pic>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Tree>
    <p:extLst>
      <p:ext uri="{BB962C8B-B14F-4D97-AF65-F5344CB8AC3E}">
        <p14:creationId xmlns:p14="http://schemas.microsoft.com/office/powerpoint/2010/main" val="295379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04091"/>
            <a:ext cx="10775852" cy="1356360"/>
          </a:xfrm>
          <a:ln>
            <a:solidFill>
              <a:srgbClr val="0070C0"/>
            </a:solidFill>
          </a:ln>
        </p:spPr>
        <p:txBody>
          <a:bodyPr>
            <a:noAutofit/>
          </a:bodyPr>
          <a:lstStyle/>
          <a:p>
            <a:pPr algn="just"/>
            <a:r>
              <a:rPr lang="en-ZA" sz="2800" b="1" dirty="0">
                <a:solidFill>
                  <a:schemeClr val="tx1"/>
                </a:solidFill>
              </a:rPr>
              <a:t>According to Roger’s theory, conditions of worth originate</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pic>
        <p:nvPicPr>
          <p:cNvPr id="7" name="Picture 6"/>
          <p:cNvPicPr>
            <a:picLocks noChangeAspect="1"/>
          </p:cNvPicPr>
          <p:nvPr/>
        </p:nvPicPr>
        <p:blipFill>
          <a:blip r:embed="rId2"/>
          <a:stretch>
            <a:fillRect/>
          </a:stretch>
        </p:blipFill>
        <p:spPr>
          <a:xfrm>
            <a:off x="880928" y="2293034"/>
            <a:ext cx="10288819" cy="1392701"/>
          </a:xfrm>
          <a:prstGeom prst="rect">
            <a:avLst/>
          </a:prstGeom>
        </p:spPr>
      </p:pic>
    </p:spTree>
    <p:extLst>
      <p:ext uri="{BB962C8B-B14F-4D97-AF65-F5344CB8AC3E}">
        <p14:creationId xmlns:p14="http://schemas.microsoft.com/office/powerpoint/2010/main" val="152623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According to Roger’s theory, conditions of worth</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pic>
        <p:nvPicPr>
          <p:cNvPr id="5" name="Content Placeholder 4"/>
          <p:cNvPicPr>
            <a:picLocks noGrp="1" noChangeAspect="1"/>
          </p:cNvPicPr>
          <p:nvPr>
            <p:ph sz="half" idx="1"/>
          </p:nvPr>
        </p:nvPicPr>
        <p:blipFill>
          <a:blip r:embed="rId2">
            <a:lum bright="20000" contrast="-20000"/>
          </a:blip>
          <a:stretch>
            <a:fillRect/>
          </a:stretch>
        </p:blipFill>
        <p:spPr>
          <a:xfrm>
            <a:off x="745589" y="2349306"/>
            <a:ext cx="9903654" cy="1266092"/>
          </a:xfrm>
          <a:prstGeom prst="rect">
            <a:avLst/>
          </a:prstGeom>
        </p:spPr>
      </p:pic>
    </p:spTree>
    <p:extLst>
      <p:ext uri="{BB962C8B-B14F-4D97-AF65-F5344CB8AC3E}">
        <p14:creationId xmlns:p14="http://schemas.microsoft.com/office/powerpoint/2010/main" val="8143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In terms of Rogers’ theory, the self-concept</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pic>
        <p:nvPicPr>
          <p:cNvPr id="7" name="Content Placeholder 6"/>
          <p:cNvPicPr>
            <a:picLocks noGrp="1" noChangeAspect="1"/>
          </p:cNvPicPr>
          <p:nvPr>
            <p:ph sz="half" idx="1"/>
          </p:nvPr>
        </p:nvPicPr>
        <p:blipFill>
          <a:blip r:embed="rId2">
            <a:lum bright="20000" contrast="20000"/>
          </a:blip>
          <a:stretch>
            <a:fillRect/>
          </a:stretch>
        </p:blipFill>
        <p:spPr>
          <a:xfrm>
            <a:off x="745588" y="2390282"/>
            <a:ext cx="10908414" cy="1661213"/>
          </a:xfrm>
          <a:prstGeom prst="rect">
            <a:avLst/>
          </a:prstGeom>
        </p:spPr>
      </p:pic>
    </p:spTree>
    <p:extLst>
      <p:ext uri="{BB962C8B-B14F-4D97-AF65-F5344CB8AC3E}">
        <p14:creationId xmlns:p14="http://schemas.microsoft.com/office/powerpoint/2010/main" val="148682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Which of the following defence mechanisms does Roger’s theory refer to?</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
        <p:nvSpPr>
          <p:cNvPr id="4" name="Content Placeholder 3"/>
          <p:cNvSpPr>
            <a:spLocks noGrp="1"/>
          </p:cNvSpPr>
          <p:nvPr>
            <p:ph sz="half" idx="1"/>
          </p:nvPr>
        </p:nvSpPr>
        <p:spPr>
          <a:xfrm>
            <a:off x="1143000" y="2057399"/>
            <a:ext cx="10378440" cy="4023360"/>
          </a:xfrm>
        </p:spPr>
        <p:txBody>
          <a:bodyPr/>
          <a:lstStyle/>
          <a:p>
            <a:pPr marL="502920" indent="-457200">
              <a:buAutoNum type="arabicPeriod"/>
            </a:pPr>
            <a:r>
              <a:rPr lang="en-ZA" dirty="0"/>
              <a:t>Denial and Subception</a:t>
            </a:r>
          </a:p>
          <a:p>
            <a:pPr marL="502920" indent="-457200">
              <a:buAutoNum type="arabicPeriod"/>
            </a:pPr>
            <a:r>
              <a:rPr lang="en-ZA" dirty="0"/>
              <a:t>Subception and distortion</a:t>
            </a:r>
          </a:p>
          <a:p>
            <a:pPr marL="502920" indent="-457200">
              <a:buAutoNum type="arabicPeriod"/>
            </a:pPr>
            <a:r>
              <a:rPr lang="en-ZA" dirty="0"/>
              <a:t>Denial and distortion</a:t>
            </a:r>
          </a:p>
          <a:p>
            <a:pPr marL="502920" indent="-457200">
              <a:buAutoNum type="arabicPeriod"/>
            </a:pPr>
            <a:r>
              <a:rPr lang="en-ZA" dirty="0"/>
              <a:t>Incongruence and denial</a:t>
            </a:r>
          </a:p>
        </p:txBody>
      </p:sp>
    </p:spTree>
    <p:extLst>
      <p:ext uri="{BB962C8B-B14F-4D97-AF65-F5344CB8AC3E}">
        <p14:creationId xmlns:p14="http://schemas.microsoft.com/office/powerpoint/2010/main" val="250424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According to Rogers, the new-born baby behaves according to</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ANSWER:2</a:t>
            </a:r>
            <a:endParaRPr lang="en-ZA" dirty="0"/>
          </a:p>
        </p:txBody>
      </p:sp>
      <p:sp>
        <p:nvSpPr>
          <p:cNvPr id="4" name="Content Placeholder 3"/>
          <p:cNvSpPr>
            <a:spLocks noGrp="1"/>
          </p:cNvSpPr>
          <p:nvPr>
            <p:ph sz="half" idx="1"/>
          </p:nvPr>
        </p:nvSpPr>
        <p:spPr>
          <a:xfrm>
            <a:off x="1143000" y="2057399"/>
            <a:ext cx="10378440" cy="4023360"/>
          </a:xfrm>
        </p:spPr>
        <p:txBody>
          <a:bodyPr/>
          <a:lstStyle/>
          <a:p>
            <a:pPr marL="502920" indent="-457200">
              <a:buAutoNum type="arabicPeriod"/>
            </a:pPr>
            <a:r>
              <a:rPr lang="en-ZA" dirty="0"/>
              <a:t>The wishes of others because the baby cannot yet make his or her own decisions</a:t>
            </a:r>
          </a:p>
          <a:p>
            <a:pPr marL="502920" indent="-457200">
              <a:buAutoNum type="arabicPeriod"/>
            </a:pPr>
            <a:r>
              <a:rPr lang="en-ZA" dirty="0"/>
              <a:t>The undifferentiated phenomenal field</a:t>
            </a:r>
          </a:p>
          <a:p>
            <a:pPr marL="502920" indent="-457200">
              <a:buAutoNum type="arabicPeriod"/>
            </a:pPr>
            <a:r>
              <a:rPr lang="en-ZA" dirty="0"/>
              <a:t>His or her self concept</a:t>
            </a:r>
          </a:p>
          <a:p>
            <a:pPr marL="502920" indent="-457200">
              <a:buAutoNum type="arabicPeriod"/>
            </a:pPr>
            <a:r>
              <a:rPr lang="en-ZA" dirty="0"/>
              <a:t>The organismic evaluation process</a:t>
            </a:r>
          </a:p>
        </p:txBody>
      </p:sp>
    </p:spTree>
    <p:extLst>
      <p:ext uri="{BB962C8B-B14F-4D97-AF65-F5344CB8AC3E}">
        <p14:creationId xmlns:p14="http://schemas.microsoft.com/office/powerpoint/2010/main" val="204992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88" y="532226"/>
            <a:ext cx="10775852" cy="1356360"/>
          </a:xfrm>
          <a:ln>
            <a:solidFill>
              <a:srgbClr val="0070C0"/>
            </a:solidFill>
          </a:ln>
        </p:spPr>
        <p:txBody>
          <a:bodyPr>
            <a:noAutofit/>
          </a:bodyPr>
          <a:lstStyle/>
          <a:p>
            <a:pPr algn="just"/>
            <a:r>
              <a:rPr lang="en-ZA" sz="2800" b="1" dirty="0">
                <a:solidFill>
                  <a:schemeClr val="tx1"/>
                </a:solidFill>
              </a:rPr>
              <a:t>According to Rogers theory, which one of the following statements regarding the actualisation tendency is true?</a:t>
            </a:r>
            <a:endParaRPr lang="en-ZA" sz="300" b="1" dirty="0">
              <a:solidFill>
                <a:schemeClr val="tx1"/>
              </a:solidFill>
            </a:endParaRPr>
          </a:p>
        </p:txBody>
      </p:sp>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ANSWER:2</a:t>
            </a:r>
            <a:endParaRPr lang="en-ZA" dirty="0"/>
          </a:p>
        </p:txBody>
      </p:sp>
      <p:pic>
        <p:nvPicPr>
          <p:cNvPr id="3" name="Picture 2"/>
          <p:cNvPicPr>
            <a:picLocks noChangeAspect="1"/>
          </p:cNvPicPr>
          <p:nvPr/>
        </p:nvPicPr>
        <p:blipFill>
          <a:blip r:embed="rId2">
            <a:lum bright="20000" contrast="20000"/>
          </a:blip>
          <a:stretch>
            <a:fillRect/>
          </a:stretch>
        </p:blipFill>
        <p:spPr>
          <a:xfrm>
            <a:off x="745588" y="2110154"/>
            <a:ext cx="10592972" cy="3165231"/>
          </a:xfrm>
          <a:prstGeom prst="rect">
            <a:avLst/>
          </a:prstGeom>
        </p:spPr>
      </p:pic>
    </p:spTree>
    <p:extLst>
      <p:ext uri="{BB962C8B-B14F-4D97-AF65-F5344CB8AC3E}">
        <p14:creationId xmlns:p14="http://schemas.microsoft.com/office/powerpoint/2010/main" val="426609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noAutofit/>
          </a:bodyPr>
          <a:lstStyle/>
          <a:p>
            <a:pPr algn="just"/>
            <a:r>
              <a:rPr lang="en-ZA" sz="2800" b="1" dirty="0">
                <a:solidFill>
                  <a:schemeClr val="tx1"/>
                </a:solidFill>
              </a:rPr>
              <a:t>According to Rogers’ theory, self-actualization refers to</a:t>
            </a:r>
            <a:endParaRPr lang="en-ZA" sz="300" b="1" dirty="0">
              <a:solidFill>
                <a:schemeClr val="tx1"/>
              </a:solidFill>
            </a:endParaRPr>
          </a:p>
        </p:txBody>
      </p:sp>
      <p:pic>
        <p:nvPicPr>
          <p:cNvPr id="8" name="Content Placeholder 7"/>
          <p:cNvPicPr>
            <a:picLocks noGrp="1" noChangeAspect="1"/>
          </p:cNvPicPr>
          <p:nvPr>
            <p:ph idx="1"/>
          </p:nvPr>
        </p:nvPicPr>
        <p:blipFill>
          <a:blip r:embed="rId2"/>
          <a:stretch>
            <a:fillRect/>
          </a:stretch>
        </p:blipFill>
        <p:spPr>
          <a:xfrm>
            <a:off x="1145857" y="2385113"/>
            <a:ext cx="9872663" cy="1610645"/>
          </a:xfrm>
          <a:prstGeom prst="rect">
            <a:avLst/>
          </a:prstGeom>
        </p:spPr>
      </p:pic>
      <p:sp>
        <p:nvSpPr>
          <p:cNvPr id="6" name="Rectangle 5"/>
          <p:cNvSpPr/>
          <p:nvPr/>
        </p:nvSpPr>
        <p:spPr>
          <a:xfrm>
            <a:off x="9481624"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r>
              <a:rPr lang="en-ZA" dirty="0"/>
              <a:t> </a:t>
            </a:r>
          </a:p>
        </p:txBody>
      </p:sp>
    </p:spTree>
    <p:extLst>
      <p:ext uri="{BB962C8B-B14F-4D97-AF65-F5344CB8AC3E}">
        <p14:creationId xmlns:p14="http://schemas.microsoft.com/office/powerpoint/2010/main" val="35846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015" y="609599"/>
            <a:ext cx="10549033" cy="1627163"/>
          </a:xfrm>
          <a:ln>
            <a:solidFill>
              <a:srgbClr val="0070C0"/>
            </a:solidFill>
          </a:ln>
        </p:spPr>
        <p:txBody>
          <a:bodyPr>
            <a:noAutofit/>
          </a:bodyPr>
          <a:lstStyle/>
          <a:p>
            <a:pPr algn="just"/>
            <a:r>
              <a:rPr lang="en-ZA" sz="2800" b="1" dirty="0">
                <a:solidFill>
                  <a:schemeClr val="tx1"/>
                </a:solidFill>
              </a:rPr>
              <a:t>Julian dislikes taking risks and prefers playing chess.  His father encourages him, however, to take part in hang gliding with him.  Julian does not really enjoy the sport, but participates to please his father. According to Roger’s theory, </a:t>
            </a:r>
            <a:endParaRPr lang="en-ZA" sz="300" b="1" dirty="0">
              <a:solidFill>
                <a:schemeClr val="tx1"/>
              </a:solidFill>
            </a:endParaRPr>
          </a:p>
        </p:txBody>
      </p:sp>
      <p:sp>
        <p:nvSpPr>
          <p:cNvPr id="6" name="Rectangle 5"/>
          <p:cNvSpPr/>
          <p:nvPr/>
        </p:nvSpPr>
        <p:spPr>
          <a:xfrm>
            <a:off x="9439421"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r>
              <a:rPr lang="en-ZA" dirty="0"/>
              <a:t> </a:t>
            </a:r>
          </a:p>
        </p:txBody>
      </p:sp>
      <p:sp>
        <p:nvSpPr>
          <p:cNvPr id="4" name="Content Placeholder 3"/>
          <p:cNvSpPr>
            <a:spLocks noGrp="1"/>
          </p:cNvSpPr>
          <p:nvPr>
            <p:ph idx="1"/>
          </p:nvPr>
        </p:nvSpPr>
        <p:spPr>
          <a:xfrm>
            <a:off x="1143000" y="2504048"/>
            <a:ext cx="9872871" cy="3591951"/>
          </a:xfrm>
        </p:spPr>
        <p:txBody>
          <a:bodyPr/>
          <a:lstStyle/>
          <a:p>
            <a:pPr marL="502920" indent="-457200">
              <a:buAutoNum type="arabicPeriod"/>
            </a:pPr>
            <a:r>
              <a:rPr lang="en-ZA" dirty="0"/>
              <a:t>Julian’s need for positive regard is stronger than his actualising tendency</a:t>
            </a:r>
          </a:p>
          <a:p>
            <a:pPr marL="502920" indent="-457200">
              <a:buAutoNum type="arabicPeriod"/>
            </a:pPr>
            <a:r>
              <a:rPr lang="en-ZA" dirty="0"/>
              <a:t>Julian is fulfilling his true potential by taking risks</a:t>
            </a:r>
          </a:p>
          <a:p>
            <a:pPr marL="502920" indent="-457200">
              <a:buAutoNum type="arabicPeriod"/>
            </a:pPr>
            <a:r>
              <a:rPr lang="en-ZA" dirty="0"/>
              <a:t>Julian is developing that side of his potential that is underdeveloped</a:t>
            </a:r>
          </a:p>
          <a:p>
            <a:pPr marL="502920" indent="-457200">
              <a:buAutoNum type="arabicPeriod"/>
            </a:pPr>
            <a:r>
              <a:rPr lang="en-ZA" dirty="0"/>
              <a:t>Julian experiences unconditional positive regard from his father.</a:t>
            </a:r>
          </a:p>
        </p:txBody>
      </p:sp>
    </p:spTree>
    <p:extLst>
      <p:ext uri="{BB962C8B-B14F-4D97-AF65-F5344CB8AC3E}">
        <p14:creationId xmlns:p14="http://schemas.microsoft.com/office/powerpoint/2010/main" val="115840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015" y="609600"/>
            <a:ext cx="10549033" cy="543952"/>
          </a:xfrm>
          <a:ln>
            <a:solidFill>
              <a:srgbClr val="0070C0"/>
            </a:solidFill>
          </a:ln>
        </p:spPr>
        <p:txBody>
          <a:bodyPr>
            <a:noAutofit/>
          </a:bodyPr>
          <a:lstStyle/>
          <a:p>
            <a:pPr algn="just"/>
            <a:r>
              <a:rPr lang="en-ZA" sz="2000" b="1" dirty="0">
                <a:solidFill>
                  <a:schemeClr val="tx1"/>
                </a:solidFill>
              </a:rPr>
              <a:t>According to Rogers, the self-concept is:  .  </a:t>
            </a:r>
            <a:endParaRPr lang="en-ZA" sz="100" b="1" dirty="0">
              <a:solidFill>
                <a:schemeClr val="tx1"/>
              </a:solidFill>
            </a:endParaRPr>
          </a:p>
        </p:txBody>
      </p:sp>
      <p:sp>
        <p:nvSpPr>
          <p:cNvPr id="6" name="Rectangle 5"/>
          <p:cNvSpPr/>
          <p:nvPr/>
        </p:nvSpPr>
        <p:spPr>
          <a:xfrm>
            <a:off x="9439421"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r>
              <a:rPr lang="en-ZA" dirty="0"/>
              <a:t> </a:t>
            </a:r>
          </a:p>
        </p:txBody>
      </p:sp>
      <p:sp>
        <p:nvSpPr>
          <p:cNvPr id="4" name="Content Placeholder 3"/>
          <p:cNvSpPr>
            <a:spLocks noGrp="1"/>
          </p:cNvSpPr>
          <p:nvPr>
            <p:ph idx="1"/>
          </p:nvPr>
        </p:nvSpPr>
        <p:spPr>
          <a:xfrm>
            <a:off x="1099015" y="1406769"/>
            <a:ext cx="9872871" cy="2405575"/>
          </a:xfrm>
        </p:spPr>
        <p:txBody>
          <a:bodyPr>
            <a:normAutofit fontScale="92500" lnSpcReduction="10000"/>
          </a:bodyPr>
          <a:lstStyle/>
          <a:p>
            <a:pPr marL="502920" indent="-457200" algn="just">
              <a:buAutoNum type="alphaLcPeriod"/>
            </a:pPr>
            <a:r>
              <a:rPr lang="en-ZA" dirty="0"/>
              <a:t>A conceptual gestalt composed of conscious and unconscious experiences which are allowed into consciousness</a:t>
            </a:r>
          </a:p>
          <a:p>
            <a:pPr marL="502920" indent="-457200">
              <a:buAutoNum type="alphaLcPeriod"/>
            </a:pPr>
            <a:r>
              <a:rPr lang="en-ZA" dirty="0"/>
              <a:t>That portion of the person’s phenomenal field which concerns the person him/herself</a:t>
            </a:r>
          </a:p>
          <a:p>
            <a:pPr marL="502920" indent="-457200">
              <a:buAutoNum type="alphaLcPeriod"/>
            </a:pPr>
            <a:r>
              <a:rPr lang="en-ZA" dirty="0"/>
              <a:t>A little man in the head who controls a persons behaviour</a:t>
            </a:r>
          </a:p>
          <a:p>
            <a:pPr marL="502920" indent="-457200">
              <a:buAutoNum type="alphaLcPeriod"/>
            </a:pPr>
            <a:r>
              <a:rPr lang="en-ZA" dirty="0"/>
              <a:t>Fluid and changes continuously as a result of new experiences</a:t>
            </a:r>
          </a:p>
          <a:p>
            <a:pPr marL="502920" indent="-457200">
              <a:buAutoNum type="alphaLcPeriod"/>
            </a:pPr>
            <a:r>
              <a:rPr lang="en-ZA" dirty="0"/>
              <a:t>A static pattern of integrated perceptions.</a:t>
            </a:r>
          </a:p>
        </p:txBody>
      </p:sp>
      <p:sp>
        <p:nvSpPr>
          <p:cNvPr id="3" name="TextBox 2"/>
          <p:cNvSpPr txBox="1"/>
          <p:nvPr/>
        </p:nvSpPr>
        <p:spPr>
          <a:xfrm>
            <a:off x="900332" y="4234375"/>
            <a:ext cx="3587262" cy="1754326"/>
          </a:xfrm>
          <a:prstGeom prst="rect">
            <a:avLst/>
          </a:prstGeom>
          <a:noFill/>
        </p:spPr>
        <p:txBody>
          <a:bodyPr wrap="square" rtlCol="0">
            <a:spAutoFit/>
          </a:bodyPr>
          <a:lstStyle/>
          <a:p>
            <a:r>
              <a:rPr lang="en-ZA" u="sng" dirty="0"/>
              <a:t>The correct answer is</a:t>
            </a:r>
            <a:r>
              <a:rPr lang="en-ZA" dirty="0"/>
              <a:t>:</a:t>
            </a:r>
          </a:p>
          <a:p>
            <a:endParaRPr lang="en-ZA" dirty="0"/>
          </a:p>
          <a:p>
            <a:pPr marL="342900" indent="-342900">
              <a:buAutoNum type="arabicPeriod"/>
            </a:pPr>
            <a:r>
              <a:rPr lang="en-ZA" dirty="0"/>
              <a:t>(a), (b) &amp; (d)</a:t>
            </a:r>
          </a:p>
          <a:p>
            <a:pPr marL="342900" indent="-342900">
              <a:buAutoNum type="arabicPeriod"/>
            </a:pPr>
            <a:r>
              <a:rPr lang="en-ZA" dirty="0"/>
              <a:t>(b) &amp; (d)</a:t>
            </a:r>
          </a:p>
          <a:p>
            <a:pPr marL="342900" indent="-342900">
              <a:buAutoNum type="arabicPeriod"/>
            </a:pPr>
            <a:r>
              <a:rPr lang="en-ZA" dirty="0"/>
              <a:t>(a), (c) &amp; (e) </a:t>
            </a:r>
          </a:p>
          <a:p>
            <a:pPr marL="342900" indent="-342900">
              <a:buAutoNum type="arabicPeriod"/>
            </a:pPr>
            <a:r>
              <a:rPr lang="en-ZA" dirty="0"/>
              <a:t>(b), (c) &amp; (e)</a:t>
            </a:r>
          </a:p>
        </p:txBody>
      </p:sp>
    </p:spTree>
    <p:extLst>
      <p:ext uri="{BB962C8B-B14F-4D97-AF65-F5344CB8AC3E}">
        <p14:creationId xmlns:p14="http://schemas.microsoft.com/office/powerpoint/2010/main" val="40728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933" y="616638"/>
            <a:ext cx="10549033" cy="1627163"/>
          </a:xfrm>
          <a:ln>
            <a:solidFill>
              <a:srgbClr val="0070C0"/>
            </a:solidFill>
          </a:ln>
        </p:spPr>
        <p:txBody>
          <a:bodyPr>
            <a:noAutofit/>
          </a:bodyPr>
          <a:lstStyle/>
          <a:p>
            <a:pPr algn="just"/>
            <a:r>
              <a:rPr lang="en-ZA" sz="2000" b="1" dirty="0">
                <a:solidFill>
                  <a:schemeClr val="accent2">
                    <a:lumMod val="60000"/>
                    <a:lumOff val="40000"/>
                  </a:schemeClr>
                </a:solidFill>
              </a:rPr>
              <a:t>Mary sees herself as a faithful wife who could not possibly be attracted to any other man than her husband.  Mary has included the value of her mother of “if you are a good wife you will not be attracted to another man” in her view of what a good wife should be.  When she meets her husband’s friend, Bob, she experiences sexual feelings towards him.  </a:t>
            </a:r>
            <a:endParaRPr lang="en-ZA" sz="100" b="1" dirty="0">
              <a:solidFill>
                <a:schemeClr val="accent2">
                  <a:lumMod val="60000"/>
                  <a:lumOff val="40000"/>
                </a:schemeClr>
              </a:solidFill>
            </a:endParaRPr>
          </a:p>
        </p:txBody>
      </p:sp>
      <p:sp>
        <p:nvSpPr>
          <p:cNvPr id="6" name="Rectangle 5"/>
          <p:cNvSpPr/>
          <p:nvPr/>
        </p:nvSpPr>
        <p:spPr>
          <a:xfrm>
            <a:off x="9439421"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99015" y="2433712"/>
            <a:ext cx="9872871" cy="1899138"/>
          </a:xfrm>
        </p:spPr>
        <p:txBody>
          <a:bodyPr>
            <a:normAutofit fontScale="92500" lnSpcReduction="20000"/>
          </a:bodyPr>
          <a:lstStyle/>
          <a:p>
            <a:pPr marL="45720" indent="0">
              <a:buNone/>
            </a:pPr>
            <a:r>
              <a:rPr lang="en-ZA" dirty="0"/>
              <a:t>According to Roger’s theory, Mary</a:t>
            </a:r>
          </a:p>
          <a:p>
            <a:pPr marL="502920" indent="-457200">
              <a:buFont typeface="+mj-lt"/>
              <a:buAutoNum type="alphaLcPeriod"/>
            </a:pPr>
            <a:r>
              <a:rPr lang="en-ZA" dirty="0"/>
              <a:t>Received unconditional positive regard from her mother</a:t>
            </a:r>
          </a:p>
          <a:p>
            <a:pPr marL="502920" indent="-457200">
              <a:buFont typeface="+mj-lt"/>
              <a:buAutoNum type="alphaLcPeriod"/>
            </a:pPr>
            <a:r>
              <a:rPr lang="en-ZA" dirty="0"/>
              <a:t>Received conditional positive regard from her mother</a:t>
            </a:r>
          </a:p>
          <a:p>
            <a:pPr marL="502920" indent="-457200">
              <a:buFont typeface="+mj-lt"/>
              <a:buAutoNum type="alphaLcPeriod"/>
            </a:pPr>
            <a:r>
              <a:rPr lang="en-ZA" dirty="0"/>
              <a:t>Incorporated a condition of worth into her self-concept</a:t>
            </a:r>
          </a:p>
          <a:p>
            <a:pPr marL="502920" indent="-457200">
              <a:buFont typeface="+mj-lt"/>
              <a:buAutoNum type="alphaLcPeriod"/>
            </a:pPr>
            <a:r>
              <a:rPr lang="en-ZA" dirty="0"/>
              <a:t>Is likely to become a fully functioning person</a:t>
            </a:r>
          </a:p>
        </p:txBody>
      </p:sp>
      <p:sp>
        <p:nvSpPr>
          <p:cNvPr id="3" name="TextBox 2"/>
          <p:cNvSpPr txBox="1"/>
          <p:nvPr/>
        </p:nvSpPr>
        <p:spPr>
          <a:xfrm>
            <a:off x="717452" y="4600135"/>
            <a:ext cx="3165231" cy="1754326"/>
          </a:xfrm>
          <a:prstGeom prst="rect">
            <a:avLst/>
          </a:prstGeom>
          <a:noFill/>
        </p:spPr>
        <p:txBody>
          <a:bodyPr wrap="square" rtlCol="0">
            <a:spAutoFit/>
          </a:bodyPr>
          <a:lstStyle/>
          <a:p>
            <a:r>
              <a:rPr lang="en-ZA" u="sng" dirty="0"/>
              <a:t>The correct answer is</a:t>
            </a:r>
            <a:r>
              <a:rPr lang="en-ZA" dirty="0"/>
              <a:t>:</a:t>
            </a:r>
          </a:p>
          <a:p>
            <a:endParaRPr lang="en-ZA" dirty="0"/>
          </a:p>
          <a:p>
            <a:pPr marL="342900" indent="-342900">
              <a:buAutoNum type="arabicPeriod"/>
            </a:pPr>
            <a:r>
              <a:rPr lang="en-ZA" dirty="0"/>
              <a:t>(b)</a:t>
            </a:r>
          </a:p>
          <a:p>
            <a:pPr marL="342900" indent="-342900">
              <a:buAutoNum type="arabicPeriod"/>
            </a:pPr>
            <a:r>
              <a:rPr lang="en-ZA" dirty="0"/>
              <a:t>(b) &amp; (c)</a:t>
            </a:r>
          </a:p>
          <a:p>
            <a:pPr marL="342900" indent="-342900">
              <a:buAutoNum type="arabicPeriod"/>
            </a:pPr>
            <a:r>
              <a:rPr lang="en-ZA" dirty="0"/>
              <a:t>(a) &amp; (c) </a:t>
            </a:r>
          </a:p>
          <a:p>
            <a:pPr marL="342900" indent="-342900">
              <a:buAutoNum type="arabicPeriod"/>
            </a:pPr>
            <a:r>
              <a:rPr lang="en-ZA" dirty="0"/>
              <a:t>(a) &amp; (d)</a:t>
            </a:r>
          </a:p>
        </p:txBody>
      </p:sp>
    </p:spTree>
    <p:extLst>
      <p:ext uri="{BB962C8B-B14F-4D97-AF65-F5344CB8AC3E}">
        <p14:creationId xmlns:p14="http://schemas.microsoft.com/office/powerpoint/2010/main" val="123786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394960"/>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99015" y="2433712"/>
            <a:ext cx="10239545" cy="2574386"/>
          </a:xfrm>
        </p:spPr>
        <p:txBody>
          <a:bodyPr>
            <a:normAutofit/>
          </a:bodyPr>
          <a:lstStyle/>
          <a:p>
            <a:pPr marL="502920" indent="-457200">
              <a:buAutoNum type="arabicPeriod"/>
            </a:pPr>
            <a:r>
              <a:rPr lang="en-ZA" dirty="0"/>
              <a:t>Congruently because she will tend to behave in accordance with her self-concept</a:t>
            </a:r>
          </a:p>
          <a:p>
            <a:pPr marL="502920" indent="-457200">
              <a:buAutoNum type="arabicPeriod"/>
            </a:pPr>
            <a:r>
              <a:rPr lang="en-ZA" dirty="0"/>
              <a:t>Incongruently because her self-concept differs from her organismic experiences</a:t>
            </a:r>
          </a:p>
          <a:p>
            <a:pPr marL="502920" indent="-457200" algn="just">
              <a:buAutoNum type="arabicPeriod"/>
            </a:pPr>
            <a:r>
              <a:rPr lang="en-ZA" dirty="0"/>
              <a:t>Congruently because her self-concept and true organismic potential are in accordance with one another</a:t>
            </a:r>
          </a:p>
          <a:p>
            <a:pPr marL="502920" indent="-457200" algn="just">
              <a:buAutoNum type="arabicPeriod"/>
            </a:pPr>
            <a:r>
              <a:rPr lang="en-ZA" dirty="0"/>
              <a:t>Incongruently because her sexual feelings for Bob are in line with her true organismic experiences</a:t>
            </a:r>
          </a:p>
        </p:txBody>
      </p:sp>
      <p:sp>
        <p:nvSpPr>
          <p:cNvPr id="5" name="Title 4"/>
          <p:cNvSpPr>
            <a:spLocks noGrp="1"/>
          </p:cNvSpPr>
          <p:nvPr>
            <p:ph type="title"/>
          </p:nvPr>
        </p:nvSpPr>
        <p:spPr/>
        <p:txBody>
          <a:bodyPr/>
          <a:lstStyle/>
          <a:p>
            <a:r>
              <a:rPr lang="en-ZA" dirty="0"/>
              <a:t>In terms of Roger’s theory, Mary is likely to function….</a:t>
            </a:r>
          </a:p>
        </p:txBody>
      </p:sp>
    </p:spTree>
    <p:extLst>
      <p:ext uri="{BB962C8B-B14F-4D97-AF65-F5344CB8AC3E}">
        <p14:creationId xmlns:p14="http://schemas.microsoft.com/office/powerpoint/2010/main" val="219989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r>
              <a:rPr lang="en-ZA" dirty="0"/>
              <a:t> </a:t>
            </a:r>
          </a:p>
        </p:txBody>
      </p:sp>
      <p:sp>
        <p:nvSpPr>
          <p:cNvPr id="4" name="Content Placeholder 3"/>
          <p:cNvSpPr>
            <a:spLocks noGrp="1"/>
          </p:cNvSpPr>
          <p:nvPr>
            <p:ph idx="1"/>
          </p:nvPr>
        </p:nvSpPr>
        <p:spPr>
          <a:xfrm>
            <a:off x="1029567" y="2032782"/>
            <a:ext cx="10239545" cy="3376245"/>
          </a:xfrm>
        </p:spPr>
        <p:txBody>
          <a:bodyPr>
            <a:normAutofit/>
          </a:bodyPr>
          <a:lstStyle/>
          <a:p>
            <a:pPr marL="502920" indent="-457200" algn="just">
              <a:buAutoNum type="arabicPeriod"/>
            </a:pPr>
            <a:r>
              <a:rPr lang="en-ZA" dirty="0"/>
              <a:t>Mary will feel sexual attraction towards Bob and permit these sexual feelings into her consciousness</a:t>
            </a:r>
          </a:p>
          <a:p>
            <a:pPr marL="502920" indent="-457200" algn="just">
              <a:buAutoNum type="arabicPeriod"/>
            </a:pPr>
            <a:r>
              <a:rPr lang="en-ZA" dirty="0"/>
              <a:t>Mary will defend her organismic experiences by finding socially acceptable ways to express her sexual attraction towards Bob – she will be polite and friendly towards him</a:t>
            </a:r>
          </a:p>
          <a:p>
            <a:pPr marL="502920" indent="-457200">
              <a:buAutoNum type="arabicPeriod"/>
            </a:pPr>
            <a:r>
              <a:rPr lang="en-ZA" dirty="0"/>
              <a:t>Mary will allow her sexual feelings towards Bob into her self-concept</a:t>
            </a:r>
          </a:p>
          <a:p>
            <a:pPr marL="502920" indent="-457200" algn="just">
              <a:buAutoNum type="arabicPeriod"/>
            </a:pPr>
            <a:r>
              <a:rPr lang="en-ZA" dirty="0"/>
              <a:t>Mary will defend her self concept off being a good wife by denying her sexual feelings for Bob, or by saying, for example, that her sexual feelings for Bob in fact show that she is sexually attracted to her husband.</a:t>
            </a:r>
          </a:p>
        </p:txBody>
      </p:sp>
      <p:sp>
        <p:nvSpPr>
          <p:cNvPr id="5" name="Title 4"/>
          <p:cNvSpPr>
            <a:spLocks noGrp="1"/>
          </p:cNvSpPr>
          <p:nvPr>
            <p:ph type="title"/>
          </p:nvPr>
        </p:nvSpPr>
        <p:spPr>
          <a:xfrm>
            <a:off x="1143000" y="609600"/>
            <a:ext cx="10012680" cy="1356360"/>
          </a:xfrm>
        </p:spPr>
        <p:txBody>
          <a:bodyPr>
            <a:normAutofit fontScale="90000"/>
          </a:bodyPr>
          <a:lstStyle/>
          <a:p>
            <a:r>
              <a:rPr lang="en-ZA" dirty="0"/>
              <a:t>In terms of Roger’s theory, how is Mary is likely to deal with her feelings toward Bob?</a:t>
            </a:r>
          </a:p>
        </p:txBody>
      </p:sp>
    </p:spTree>
    <p:extLst>
      <p:ext uri="{BB962C8B-B14F-4D97-AF65-F5344CB8AC3E}">
        <p14:creationId xmlns:p14="http://schemas.microsoft.com/office/powerpoint/2010/main" val="253675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r>
              <a:rPr lang="en-ZA" dirty="0"/>
              <a:t> </a:t>
            </a:r>
          </a:p>
        </p:txBody>
      </p:sp>
      <p:sp>
        <p:nvSpPr>
          <p:cNvPr id="4" name="Content Placeholder 3"/>
          <p:cNvSpPr>
            <a:spLocks noGrp="1"/>
          </p:cNvSpPr>
          <p:nvPr>
            <p:ph idx="1"/>
          </p:nvPr>
        </p:nvSpPr>
        <p:spPr>
          <a:xfrm>
            <a:off x="1029567" y="2032782"/>
            <a:ext cx="10239545" cy="3376245"/>
          </a:xfrm>
        </p:spPr>
        <p:txBody>
          <a:bodyPr>
            <a:normAutofit/>
          </a:bodyPr>
          <a:lstStyle/>
          <a:p>
            <a:pPr marL="502920" indent="-457200" algn="just">
              <a:buAutoNum type="arabicPeriod"/>
            </a:pPr>
            <a:r>
              <a:rPr lang="en-ZA" dirty="0"/>
              <a:t>Maria thoroughly understands Roger’s theory because she realises that a healthy relationship is founded on unconditional positive regard</a:t>
            </a:r>
          </a:p>
          <a:p>
            <a:pPr marL="502920" indent="-457200" algn="just">
              <a:buAutoNum type="arabicPeriod"/>
            </a:pPr>
            <a:r>
              <a:rPr lang="en-ZA" dirty="0"/>
              <a:t>Maria thoroughly understands Rogers’ theory because she thinks that only if she approves of anything her children do, will they feel accepted</a:t>
            </a:r>
          </a:p>
          <a:p>
            <a:pPr marL="502920" indent="-457200" algn="just">
              <a:buAutoNum type="arabicPeriod"/>
            </a:pPr>
            <a:r>
              <a:rPr lang="en-ZA" dirty="0"/>
              <a:t>Maria does not show thorough understanding of Roger’s theory because she confuses conditional and unconditional positive regard</a:t>
            </a:r>
          </a:p>
          <a:p>
            <a:pPr marL="502920" indent="-457200" algn="just">
              <a:buAutoNum type="arabicPeriod"/>
            </a:pPr>
            <a:r>
              <a:rPr lang="en-ZA" dirty="0"/>
              <a:t>Maria does not show thorough understanding of Roger’s theory because she confuses unconditional positive regard for the person, with acceptance of any kind of behaviour.</a:t>
            </a:r>
          </a:p>
        </p:txBody>
      </p:sp>
      <p:sp>
        <p:nvSpPr>
          <p:cNvPr id="5" name="Title 4"/>
          <p:cNvSpPr>
            <a:spLocks noGrp="1"/>
          </p:cNvSpPr>
          <p:nvPr>
            <p:ph type="title"/>
          </p:nvPr>
        </p:nvSpPr>
        <p:spPr>
          <a:xfrm>
            <a:off x="1143000" y="609600"/>
            <a:ext cx="10012680" cy="1356360"/>
          </a:xfrm>
        </p:spPr>
        <p:txBody>
          <a:bodyPr>
            <a:noAutofit/>
          </a:bodyPr>
          <a:lstStyle/>
          <a:p>
            <a:pPr algn="just"/>
            <a:r>
              <a:rPr lang="en-ZA" sz="2400" dirty="0"/>
              <a:t>Maria has studied Rogers’ theory and wants to apply this knowledge to her own relationships.  She decides to approve of anything that her children do.  Which one of the following statements accurately depicts Maria’s position?</a:t>
            </a:r>
          </a:p>
        </p:txBody>
      </p:sp>
    </p:spTree>
    <p:extLst>
      <p:ext uri="{BB962C8B-B14F-4D97-AF65-F5344CB8AC3E}">
        <p14:creationId xmlns:p14="http://schemas.microsoft.com/office/powerpoint/2010/main" val="91197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
        <p:nvSpPr>
          <p:cNvPr id="4" name="Content Placeholder 3"/>
          <p:cNvSpPr>
            <a:spLocks noGrp="1"/>
          </p:cNvSpPr>
          <p:nvPr>
            <p:ph idx="1"/>
          </p:nvPr>
        </p:nvSpPr>
        <p:spPr>
          <a:xfrm>
            <a:off x="1029567" y="2398542"/>
            <a:ext cx="10239545" cy="3376245"/>
          </a:xfrm>
        </p:spPr>
        <p:txBody>
          <a:bodyPr>
            <a:normAutofit/>
          </a:bodyPr>
          <a:lstStyle/>
          <a:p>
            <a:pPr marL="45720" indent="0" algn="just">
              <a:buNone/>
            </a:pPr>
            <a:r>
              <a:rPr lang="en-ZA" dirty="0"/>
              <a:t>Which statement regarding Sarah is correct in terms of Roger’s theory?</a:t>
            </a:r>
          </a:p>
          <a:p>
            <a:pPr marL="502920" indent="-457200" algn="just">
              <a:buAutoNum type="arabicPeriod"/>
            </a:pPr>
            <a:r>
              <a:rPr lang="en-ZA" dirty="0"/>
              <a:t>Sarah uses defence mechanisms to improve her functioning</a:t>
            </a:r>
          </a:p>
          <a:p>
            <a:pPr marL="502920" indent="-457200" algn="just">
              <a:buAutoNum type="arabicPeriod"/>
            </a:pPr>
            <a:r>
              <a:rPr lang="en-ZA" dirty="0"/>
              <a:t>Sarah denies her unpleasant experiences and expands her self-concept</a:t>
            </a:r>
          </a:p>
          <a:p>
            <a:pPr marL="502920" indent="-457200" algn="just">
              <a:buAutoNum type="arabicPeriod"/>
            </a:pPr>
            <a:r>
              <a:rPr lang="en-ZA" dirty="0"/>
              <a:t>Sarah distorts her experiences to protect her self-concept</a:t>
            </a:r>
          </a:p>
          <a:p>
            <a:pPr marL="502920" indent="-457200" algn="just">
              <a:buAutoNum type="arabicPeriod"/>
            </a:pPr>
            <a:r>
              <a:rPr lang="en-ZA" dirty="0"/>
              <a:t>Sarah functions congruently because she protects her cooking talents</a:t>
            </a:r>
          </a:p>
          <a:p>
            <a:pPr marL="45720" indent="0" algn="just">
              <a:buNone/>
            </a:pPr>
            <a:endParaRPr lang="en-ZA" dirty="0"/>
          </a:p>
        </p:txBody>
      </p:sp>
      <p:sp>
        <p:nvSpPr>
          <p:cNvPr id="5" name="Title 4"/>
          <p:cNvSpPr>
            <a:spLocks noGrp="1"/>
          </p:cNvSpPr>
          <p:nvPr>
            <p:ph type="title"/>
          </p:nvPr>
        </p:nvSpPr>
        <p:spPr>
          <a:xfrm>
            <a:off x="1143000" y="609600"/>
            <a:ext cx="10012680" cy="1356360"/>
          </a:xfrm>
        </p:spPr>
        <p:txBody>
          <a:bodyPr>
            <a:noAutofit/>
          </a:bodyPr>
          <a:lstStyle/>
          <a:p>
            <a:pPr algn="just"/>
            <a:r>
              <a:rPr lang="en-ZA" sz="2400" dirty="0"/>
              <a:t>Sarah sees herself as a good cook.  When she burns the supper she blames a friend who phoned while she was preparing the meal, and the time when she put too much salt in the veggies, she said that the salt is more concentrated today than it uses to be.  Sarah regards herself as a good cook.</a:t>
            </a:r>
          </a:p>
        </p:txBody>
      </p:sp>
    </p:spTree>
    <p:extLst>
      <p:ext uri="{BB962C8B-B14F-4D97-AF65-F5344CB8AC3E}">
        <p14:creationId xmlns:p14="http://schemas.microsoft.com/office/powerpoint/2010/main" val="323416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29567" y="2032782"/>
            <a:ext cx="10239545" cy="3376245"/>
          </a:xfrm>
        </p:spPr>
        <p:txBody>
          <a:bodyPr>
            <a:normAutofit/>
          </a:bodyPr>
          <a:lstStyle/>
          <a:p>
            <a:pPr marL="502920" indent="-457200" algn="just">
              <a:buAutoNum type="arabicPeriod"/>
            </a:pPr>
            <a:r>
              <a:rPr lang="en-ZA" dirty="0"/>
              <a:t>Only humans possess the ability to actualise their potential, whereas plants and other animals do not share the actualising tendency with humans</a:t>
            </a:r>
          </a:p>
          <a:p>
            <a:pPr marL="502920" indent="-457200" algn="just">
              <a:buAutoNum type="arabicPeriod"/>
            </a:pPr>
            <a:r>
              <a:rPr lang="en-ZA" dirty="0"/>
              <a:t>Only humans possess the potential for self-actualisation, whereas plants and other animals do not share the self-actualisation tendency with humans.</a:t>
            </a:r>
          </a:p>
          <a:p>
            <a:pPr marL="502920" indent="-457200" algn="just">
              <a:buAutoNum type="arabicPeriod"/>
            </a:pPr>
            <a:r>
              <a:rPr lang="en-ZA" dirty="0"/>
              <a:t>Only humans possess a true organismic potential whereas pants and other animals do not have a genetic potential</a:t>
            </a:r>
          </a:p>
          <a:p>
            <a:pPr marL="502920" indent="-457200" algn="just">
              <a:buAutoNum type="arabicPeriod"/>
            </a:pPr>
            <a:r>
              <a:rPr lang="en-ZA" dirty="0"/>
              <a:t>Only humans require favourable conditions for actualisation whereas plants and animals do not require certain conditions to be present..</a:t>
            </a:r>
          </a:p>
        </p:txBody>
      </p:sp>
      <p:sp>
        <p:nvSpPr>
          <p:cNvPr id="5" name="Title 4"/>
          <p:cNvSpPr>
            <a:spLocks noGrp="1"/>
          </p:cNvSpPr>
          <p:nvPr>
            <p:ph type="title"/>
          </p:nvPr>
        </p:nvSpPr>
        <p:spPr>
          <a:xfrm>
            <a:off x="1143000" y="609600"/>
            <a:ext cx="10012680" cy="1356360"/>
          </a:xfrm>
        </p:spPr>
        <p:txBody>
          <a:bodyPr>
            <a:noAutofit/>
          </a:bodyPr>
          <a:lstStyle/>
          <a:p>
            <a:pPr algn="just"/>
            <a:r>
              <a:rPr lang="en-ZA" sz="2400" dirty="0"/>
              <a:t>According to Roger’s theory, what differentiates humans from other organisms?</a:t>
            </a:r>
          </a:p>
        </p:txBody>
      </p:sp>
    </p:spTree>
    <p:extLst>
      <p:ext uri="{BB962C8B-B14F-4D97-AF65-F5344CB8AC3E}">
        <p14:creationId xmlns:p14="http://schemas.microsoft.com/office/powerpoint/2010/main" val="249895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r>
              <a:rPr lang="en-ZA" dirty="0"/>
              <a:t> </a:t>
            </a:r>
          </a:p>
        </p:txBody>
      </p:sp>
      <p:sp>
        <p:nvSpPr>
          <p:cNvPr id="4" name="Content Placeholder 3"/>
          <p:cNvSpPr>
            <a:spLocks noGrp="1"/>
          </p:cNvSpPr>
          <p:nvPr>
            <p:ph idx="1"/>
          </p:nvPr>
        </p:nvSpPr>
        <p:spPr>
          <a:xfrm>
            <a:off x="1029567" y="2032782"/>
            <a:ext cx="10239545" cy="3376245"/>
          </a:xfrm>
        </p:spPr>
        <p:txBody>
          <a:bodyPr>
            <a:normAutofit/>
          </a:bodyPr>
          <a:lstStyle/>
          <a:p>
            <a:pPr marL="502920" indent="-457200" algn="just">
              <a:buAutoNum type="arabicPeriod"/>
            </a:pPr>
            <a:r>
              <a:rPr lang="en-ZA" dirty="0"/>
              <a:t>Trusts him/herself when choosing behaviour appropriate to a specific situation</a:t>
            </a:r>
          </a:p>
          <a:p>
            <a:pPr marL="502920" indent="-457200" algn="just">
              <a:buAutoNum type="arabicPeriod"/>
            </a:pPr>
            <a:r>
              <a:rPr lang="en-ZA" dirty="0"/>
              <a:t>Trusts other people since human nature is inherently constructive</a:t>
            </a:r>
          </a:p>
          <a:p>
            <a:pPr marL="502920" indent="-457200" algn="just">
              <a:buAutoNum type="arabicPeriod"/>
            </a:pPr>
            <a:r>
              <a:rPr lang="en-ZA" dirty="0"/>
              <a:t>Trusts and is open to his/her conditions of worth</a:t>
            </a:r>
          </a:p>
          <a:p>
            <a:pPr marL="502920" indent="-457200" algn="just">
              <a:buAutoNum type="arabicPeriod"/>
            </a:pPr>
            <a:r>
              <a:rPr lang="en-ZA" dirty="0"/>
              <a:t>Trusts and is open to all experiences.</a:t>
            </a:r>
          </a:p>
        </p:txBody>
      </p:sp>
      <p:sp>
        <p:nvSpPr>
          <p:cNvPr id="5" name="Title 4"/>
          <p:cNvSpPr>
            <a:spLocks noGrp="1"/>
          </p:cNvSpPr>
          <p:nvPr>
            <p:ph type="title"/>
          </p:nvPr>
        </p:nvSpPr>
        <p:spPr>
          <a:xfrm>
            <a:off x="1143000" y="609600"/>
            <a:ext cx="10012680" cy="1356360"/>
          </a:xfrm>
        </p:spPr>
        <p:txBody>
          <a:bodyPr>
            <a:noAutofit/>
          </a:bodyPr>
          <a:lstStyle/>
          <a:p>
            <a:pPr algn="just"/>
            <a:r>
              <a:rPr lang="en-ZA" sz="2400" dirty="0"/>
              <a:t>According to Roger’s theory, organismic trust implies that the person:</a:t>
            </a:r>
          </a:p>
        </p:txBody>
      </p:sp>
    </p:spTree>
    <p:extLst>
      <p:ext uri="{BB962C8B-B14F-4D97-AF65-F5344CB8AC3E}">
        <p14:creationId xmlns:p14="http://schemas.microsoft.com/office/powerpoint/2010/main" val="171380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r>
              <a:rPr lang="en-ZA" dirty="0"/>
              <a:t> </a:t>
            </a:r>
          </a:p>
        </p:txBody>
      </p:sp>
      <p:sp>
        <p:nvSpPr>
          <p:cNvPr id="4" name="Content Placeholder 3"/>
          <p:cNvSpPr>
            <a:spLocks noGrp="1"/>
          </p:cNvSpPr>
          <p:nvPr>
            <p:ph idx="1"/>
          </p:nvPr>
        </p:nvSpPr>
        <p:spPr>
          <a:xfrm>
            <a:off x="1029567" y="2489982"/>
            <a:ext cx="10239545" cy="2919045"/>
          </a:xfrm>
        </p:spPr>
        <p:txBody>
          <a:bodyPr>
            <a:normAutofit/>
          </a:bodyPr>
          <a:lstStyle/>
          <a:p>
            <a:pPr marL="502920" indent="-457200" algn="just">
              <a:buAutoNum type="arabicPeriod"/>
            </a:pPr>
            <a:r>
              <a:rPr lang="en-ZA" dirty="0"/>
              <a:t>Become an artist</a:t>
            </a:r>
          </a:p>
          <a:p>
            <a:pPr marL="502920" indent="-457200" algn="just">
              <a:buAutoNum type="arabicPeriod"/>
            </a:pPr>
            <a:r>
              <a:rPr lang="en-ZA" dirty="0"/>
              <a:t>Become a mathematician</a:t>
            </a:r>
          </a:p>
          <a:p>
            <a:pPr marL="502920" indent="-457200" algn="just">
              <a:buAutoNum type="arabicPeriod"/>
            </a:pPr>
            <a:r>
              <a:rPr lang="en-ZA" dirty="0"/>
              <a:t>Ignore both her own interest and her parent’s wishes</a:t>
            </a:r>
          </a:p>
          <a:p>
            <a:pPr marL="502920" indent="-457200" algn="just">
              <a:buAutoNum type="arabicPeriod"/>
            </a:pPr>
            <a:r>
              <a:rPr lang="en-ZA" dirty="0"/>
              <a:t>Find a career which integrates art and mathematics.</a:t>
            </a:r>
          </a:p>
        </p:txBody>
      </p:sp>
      <p:sp>
        <p:nvSpPr>
          <p:cNvPr id="5" name="Title 4"/>
          <p:cNvSpPr>
            <a:spLocks noGrp="1"/>
          </p:cNvSpPr>
          <p:nvPr>
            <p:ph type="title"/>
          </p:nvPr>
        </p:nvSpPr>
        <p:spPr>
          <a:xfrm>
            <a:off x="1143000" y="609599"/>
            <a:ext cx="10012680" cy="1528689"/>
          </a:xfrm>
        </p:spPr>
        <p:txBody>
          <a:bodyPr>
            <a:noAutofit/>
          </a:bodyPr>
          <a:lstStyle/>
          <a:p>
            <a:pPr algn="just"/>
            <a:r>
              <a:rPr lang="en-ZA" sz="2400" dirty="0" err="1"/>
              <a:t>Zinzi</a:t>
            </a:r>
            <a:r>
              <a:rPr lang="en-ZA" sz="2400" dirty="0"/>
              <a:t> has the talent to become an artist.  She enjoys sculpting and creates beautiful sculptures.  She thinks of herself as an artist.  Her parents feel that she should pursue a career in the mathematical field.  She fails her math test and does not see herself as good in math.  </a:t>
            </a:r>
            <a:r>
              <a:rPr lang="en-ZA" sz="2400" dirty="0" err="1"/>
              <a:t>Zinzi</a:t>
            </a:r>
            <a:r>
              <a:rPr lang="en-ZA" sz="2400" dirty="0"/>
              <a:t> would be congruent if she decides to….</a:t>
            </a:r>
          </a:p>
        </p:txBody>
      </p:sp>
    </p:spTree>
    <p:extLst>
      <p:ext uri="{BB962C8B-B14F-4D97-AF65-F5344CB8AC3E}">
        <p14:creationId xmlns:p14="http://schemas.microsoft.com/office/powerpoint/2010/main" val="30676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
        <p:nvSpPr>
          <p:cNvPr id="4" name="Content Placeholder 3"/>
          <p:cNvSpPr>
            <a:spLocks noGrp="1"/>
          </p:cNvSpPr>
          <p:nvPr>
            <p:ph idx="1"/>
          </p:nvPr>
        </p:nvSpPr>
        <p:spPr>
          <a:xfrm>
            <a:off x="1029567" y="2813538"/>
            <a:ext cx="10239545" cy="2919045"/>
          </a:xfrm>
        </p:spPr>
        <p:txBody>
          <a:bodyPr>
            <a:normAutofit lnSpcReduction="10000"/>
          </a:bodyPr>
          <a:lstStyle/>
          <a:p>
            <a:pPr marL="502920" indent="-457200" algn="just">
              <a:buAutoNum type="arabicPeriod"/>
            </a:pPr>
            <a:r>
              <a:rPr lang="en-ZA" dirty="0"/>
              <a:t>Realising her true womanly potential as a mother and therefore demonstrates the actualising tendency</a:t>
            </a:r>
          </a:p>
          <a:p>
            <a:pPr marL="502920" indent="-457200" algn="just">
              <a:buAutoNum type="arabicPeriod"/>
            </a:pPr>
            <a:r>
              <a:rPr lang="en-ZA" dirty="0"/>
              <a:t>Striving for the utmost development of her potential and therefore demonstrates the self-actualising tendency</a:t>
            </a:r>
          </a:p>
          <a:p>
            <a:pPr marL="502920" indent="-457200" algn="just">
              <a:buAutoNum type="arabicPeriod"/>
            </a:pPr>
            <a:r>
              <a:rPr lang="en-ZA" dirty="0"/>
              <a:t>Acting upon her view of what a good mother should be and therefore demonstrates the self-actualising tendency</a:t>
            </a:r>
          </a:p>
          <a:p>
            <a:pPr marL="502920" indent="-457200" algn="just">
              <a:buAutoNum type="arabicPeriod"/>
            </a:pPr>
            <a:r>
              <a:rPr lang="en-ZA" dirty="0"/>
              <a:t>Realising only part of her total potential and therefore demonstrates the actualising tendency.</a:t>
            </a:r>
          </a:p>
        </p:txBody>
      </p:sp>
      <p:sp>
        <p:nvSpPr>
          <p:cNvPr id="5" name="Title 4"/>
          <p:cNvSpPr>
            <a:spLocks noGrp="1"/>
          </p:cNvSpPr>
          <p:nvPr>
            <p:ph type="title"/>
          </p:nvPr>
        </p:nvSpPr>
        <p:spPr>
          <a:xfrm>
            <a:off x="1143000" y="609599"/>
            <a:ext cx="10012680" cy="1950721"/>
          </a:xfrm>
        </p:spPr>
        <p:txBody>
          <a:bodyPr>
            <a:noAutofit/>
          </a:bodyPr>
          <a:lstStyle/>
          <a:p>
            <a:pPr algn="just"/>
            <a:r>
              <a:rPr lang="en-ZA" sz="2400" dirty="0"/>
              <a:t>Pumi wants to be a good mother.  Her view of a good mother is someone who dedicates all of her time and energy to her child.  While she would love to continue her studies in art, as she really wants to become a professional painter, she decides to give this up in order to devote herself to her newly born baby.  According to Rogers’ view on the actualising and self-actualising tendencies, Pumi is:  </a:t>
            </a:r>
          </a:p>
        </p:txBody>
      </p:sp>
    </p:spTree>
    <p:extLst>
      <p:ext uri="{BB962C8B-B14F-4D97-AF65-F5344CB8AC3E}">
        <p14:creationId xmlns:p14="http://schemas.microsoft.com/office/powerpoint/2010/main" val="14278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sp>
        <p:nvSpPr>
          <p:cNvPr id="4" name="Content Placeholder 3"/>
          <p:cNvSpPr>
            <a:spLocks noGrp="1"/>
          </p:cNvSpPr>
          <p:nvPr>
            <p:ph idx="1"/>
          </p:nvPr>
        </p:nvSpPr>
        <p:spPr>
          <a:xfrm>
            <a:off x="1029567" y="2489982"/>
            <a:ext cx="10239545" cy="2919045"/>
          </a:xfrm>
        </p:spPr>
        <p:txBody>
          <a:bodyPr>
            <a:normAutofit/>
          </a:bodyPr>
          <a:lstStyle/>
          <a:p>
            <a:pPr marL="502920" indent="-457200" algn="just">
              <a:buAutoNum type="arabicPeriod"/>
            </a:pPr>
            <a:r>
              <a:rPr lang="en-ZA" dirty="0"/>
              <a:t>Pathological human functioning</a:t>
            </a:r>
          </a:p>
          <a:p>
            <a:pPr marL="502920" indent="-457200" algn="just">
              <a:buAutoNum type="arabicPeriod"/>
            </a:pPr>
            <a:r>
              <a:rPr lang="en-ZA" dirty="0"/>
              <a:t>The role of significant others in learning</a:t>
            </a:r>
          </a:p>
          <a:p>
            <a:pPr marL="502920" indent="-457200" algn="just">
              <a:buAutoNum type="arabicPeriod"/>
            </a:pPr>
            <a:r>
              <a:rPr lang="en-ZA" dirty="0"/>
              <a:t>The constructive potential of the individual</a:t>
            </a:r>
          </a:p>
          <a:p>
            <a:pPr marL="502920" indent="-457200" algn="just">
              <a:buAutoNum type="arabicPeriod"/>
            </a:pPr>
            <a:r>
              <a:rPr lang="en-ZA" dirty="0"/>
              <a:t>The deterministic role of the environment.</a:t>
            </a:r>
          </a:p>
        </p:txBody>
      </p:sp>
      <p:sp>
        <p:nvSpPr>
          <p:cNvPr id="5" name="Title 4"/>
          <p:cNvSpPr>
            <a:spLocks noGrp="1"/>
          </p:cNvSpPr>
          <p:nvPr>
            <p:ph type="title"/>
          </p:nvPr>
        </p:nvSpPr>
        <p:spPr>
          <a:xfrm>
            <a:off x="1143000" y="609599"/>
            <a:ext cx="10012680" cy="1528689"/>
          </a:xfrm>
        </p:spPr>
        <p:txBody>
          <a:bodyPr>
            <a:noAutofit/>
          </a:bodyPr>
          <a:lstStyle/>
          <a:p>
            <a:pPr algn="just"/>
            <a:r>
              <a:rPr lang="en-ZA" sz="2400" dirty="0"/>
              <a:t>Carl Roger’s theory, is regarded as a humanistic theory because he emphasises:…</a:t>
            </a:r>
          </a:p>
        </p:txBody>
      </p:sp>
    </p:spTree>
    <p:extLst>
      <p:ext uri="{BB962C8B-B14F-4D97-AF65-F5344CB8AC3E}">
        <p14:creationId xmlns:p14="http://schemas.microsoft.com/office/powerpoint/2010/main" val="236747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29567" y="2138288"/>
            <a:ext cx="10239545" cy="2919045"/>
          </a:xfrm>
        </p:spPr>
        <p:txBody>
          <a:bodyPr>
            <a:normAutofit/>
          </a:bodyPr>
          <a:lstStyle/>
          <a:p>
            <a:pPr marL="502920" indent="-457200" algn="just">
              <a:buAutoNum type="arabicPeriod"/>
            </a:pPr>
            <a:r>
              <a:rPr lang="en-ZA" dirty="0"/>
              <a:t>Desirable because they indicate what makes a person acceptable to others</a:t>
            </a:r>
          </a:p>
          <a:p>
            <a:pPr marL="502920" indent="-457200" algn="just">
              <a:buAutoNum type="arabicPeriod"/>
            </a:pPr>
            <a:r>
              <a:rPr lang="en-ZA" dirty="0"/>
              <a:t>Undesirable because they convey the conditions under which a person is judged to be worthy of acceptance</a:t>
            </a:r>
          </a:p>
          <a:p>
            <a:pPr marL="502920" indent="-457200" algn="just">
              <a:buAutoNum type="arabicPeriod"/>
            </a:pPr>
            <a:r>
              <a:rPr lang="en-ZA" dirty="0"/>
              <a:t>The aspects which indicate a person’s worthiness</a:t>
            </a:r>
          </a:p>
          <a:p>
            <a:pPr marL="502920" indent="-457200" algn="just">
              <a:buAutoNum type="arabicPeriod"/>
            </a:pPr>
            <a:r>
              <a:rPr lang="en-ZA" dirty="0"/>
              <a:t>The essential aspects in any relationship</a:t>
            </a:r>
          </a:p>
        </p:txBody>
      </p:sp>
      <p:sp>
        <p:nvSpPr>
          <p:cNvPr id="5" name="Title 4"/>
          <p:cNvSpPr>
            <a:spLocks noGrp="1"/>
          </p:cNvSpPr>
          <p:nvPr>
            <p:ph type="title"/>
          </p:nvPr>
        </p:nvSpPr>
        <p:spPr>
          <a:xfrm>
            <a:off x="1143000" y="609599"/>
            <a:ext cx="10012680" cy="1528689"/>
          </a:xfrm>
        </p:spPr>
        <p:txBody>
          <a:bodyPr>
            <a:noAutofit/>
          </a:bodyPr>
          <a:lstStyle/>
          <a:p>
            <a:pPr algn="just"/>
            <a:r>
              <a:rPr lang="en-ZA" sz="2400" dirty="0"/>
              <a:t>According to Roger’s theory, conditions of worth are:</a:t>
            </a:r>
          </a:p>
        </p:txBody>
      </p:sp>
    </p:spTree>
    <p:extLst>
      <p:ext uri="{BB962C8B-B14F-4D97-AF65-F5344CB8AC3E}">
        <p14:creationId xmlns:p14="http://schemas.microsoft.com/office/powerpoint/2010/main" val="87066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29567" y="2138288"/>
            <a:ext cx="10239545" cy="2919045"/>
          </a:xfrm>
        </p:spPr>
        <p:txBody>
          <a:bodyPr>
            <a:normAutofit/>
          </a:bodyPr>
          <a:lstStyle/>
          <a:p>
            <a:pPr marL="502920" indent="-457200" algn="just">
              <a:buAutoNum type="arabicPeriod"/>
            </a:pPr>
            <a:r>
              <a:rPr lang="en-ZA" dirty="0"/>
              <a:t>Is a little man in the head which controls a person’s behaviour</a:t>
            </a:r>
          </a:p>
          <a:p>
            <a:pPr marL="502920" indent="-457200" algn="just">
              <a:buAutoNum type="arabicPeriod"/>
            </a:pPr>
            <a:r>
              <a:rPr lang="en-ZA" dirty="0"/>
              <a:t>Is a picture a person has of him/herself and the value a person attaches to him/herself.</a:t>
            </a:r>
          </a:p>
          <a:p>
            <a:pPr marL="502920" indent="-457200" algn="just">
              <a:buAutoNum type="arabicPeriod"/>
            </a:pPr>
            <a:r>
              <a:rPr lang="en-ZA" dirty="0"/>
              <a:t>Includes both conscious and unconscious experiences</a:t>
            </a:r>
          </a:p>
          <a:p>
            <a:pPr marL="502920" indent="-457200" algn="just">
              <a:buAutoNum type="arabicPeriod"/>
            </a:pPr>
            <a:r>
              <a:rPr lang="en-ZA" dirty="0"/>
              <a:t>Is fixed which ensures that the person will experience him or herself as the same person throughout the lifespan.</a:t>
            </a:r>
          </a:p>
        </p:txBody>
      </p:sp>
      <p:sp>
        <p:nvSpPr>
          <p:cNvPr id="5" name="Title 4"/>
          <p:cNvSpPr>
            <a:spLocks noGrp="1"/>
          </p:cNvSpPr>
          <p:nvPr>
            <p:ph type="title"/>
          </p:nvPr>
        </p:nvSpPr>
        <p:spPr>
          <a:xfrm>
            <a:off x="1143000" y="609599"/>
            <a:ext cx="10012680" cy="1528689"/>
          </a:xfrm>
        </p:spPr>
        <p:txBody>
          <a:bodyPr>
            <a:noAutofit/>
          </a:bodyPr>
          <a:lstStyle/>
          <a:p>
            <a:pPr algn="just"/>
            <a:r>
              <a:rPr lang="en-ZA" sz="2400" dirty="0"/>
              <a:t>In terms of Roger’s theory, the self-concept: </a:t>
            </a:r>
          </a:p>
        </p:txBody>
      </p:sp>
    </p:spTree>
    <p:extLst>
      <p:ext uri="{BB962C8B-B14F-4D97-AF65-F5344CB8AC3E}">
        <p14:creationId xmlns:p14="http://schemas.microsoft.com/office/powerpoint/2010/main" val="107870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r>
              <a:rPr lang="en-ZA" dirty="0"/>
              <a:t> </a:t>
            </a:r>
          </a:p>
        </p:txBody>
      </p:sp>
      <p:sp>
        <p:nvSpPr>
          <p:cNvPr id="4" name="Content Placeholder 3"/>
          <p:cNvSpPr>
            <a:spLocks noGrp="1"/>
          </p:cNvSpPr>
          <p:nvPr>
            <p:ph idx="1"/>
          </p:nvPr>
        </p:nvSpPr>
        <p:spPr>
          <a:xfrm>
            <a:off x="1029567" y="2138288"/>
            <a:ext cx="10239545" cy="3615398"/>
          </a:xfrm>
        </p:spPr>
        <p:txBody>
          <a:bodyPr>
            <a:normAutofit lnSpcReduction="10000"/>
          </a:bodyPr>
          <a:lstStyle/>
          <a:p>
            <a:pPr marL="502920" indent="-457200" algn="just">
              <a:buAutoNum type="arabicPeriod"/>
            </a:pPr>
            <a:r>
              <a:rPr lang="en-ZA" dirty="0"/>
              <a:t>You constantly remind your partner how you would like him to interact with your parents, as you know that his own constructive tendencies lead him to want them to like him too</a:t>
            </a:r>
          </a:p>
          <a:p>
            <a:pPr marL="502920" indent="-457200" algn="just">
              <a:buAutoNum type="arabicPeriod"/>
            </a:pPr>
            <a:r>
              <a:rPr lang="en-ZA" dirty="0"/>
              <a:t>You trust that your partner will make the best choices for herself at work so you refrain from offering anything but your support and acceptance of choices she makes</a:t>
            </a:r>
          </a:p>
          <a:p>
            <a:pPr marL="502920" indent="-457200" algn="just">
              <a:buAutoNum type="arabicPeriod"/>
            </a:pPr>
            <a:r>
              <a:rPr lang="en-ZA" dirty="0"/>
              <a:t>You know that your partner is a sensitive person by nature and so you find the most tactful way to share with him any criticisms you may have of his actions.</a:t>
            </a:r>
          </a:p>
          <a:p>
            <a:pPr marL="502920" indent="-457200" algn="just">
              <a:buAutoNum type="arabicPeriod"/>
            </a:pPr>
            <a:r>
              <a:rPr lang="en-ZA" dirty="0"/>
              <a:t>You point out to your partner the ways in which she restricts and limits your freedom, as ultimately the significant others in your environment should always facilitate your ability to realise your true potential.</a:t>
            </a:r>
          </a:p>
        </p:txBody>
      </p:sp>
      <p:sp>
        <p:nvSpPr>
          <p:cNvPr id="5" name="Title 4"/>
          <p:cNvSpPr>
            <a:spLocks noGrp="1"/>
          </p:cNvSpPr>
          <p:nvPr>
            <p:ph type="title"/>
          </p:nvPr>
        </p:nvSpPr>
        <p:spPr>
          <a:xfrm>
            <a:off x="1143000" y="609599"/>
            <a:ext cx="10012680" cy="1528689"/>
          </a:xfrm>
        </p:spPr>
        <p:txBody>
          <a:bodyPr>
            <a:noAutofit/>
          </a:bodyPr>
          <a:lstStyle/>
          <a:p>
            <a:pPr algn="just"/>
            <a:r>
              <a:rPr lang="en-ZA" sz="2400" dirty="0"/>
              <a:t>In which of the following ways would your response to your partner be the most correct in accordance with Rogers view of the person? </a:t>
            </a:r>
          </a:p>
        </p:txBody>
      </p:sp>
    </p:spTree>
    <p:extLst>
      <p:ext uri="{BB962C8B-B14F-4D97-AF65-F5344CB8AC3E}">
        <p14:creationId xmlns:p14="http://schemas.microsoft.com/office/powerpoint/2010/main" val="77058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39421" y="547584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656026796"/>
              </p:ext>
            </p:extLst>
          </p:nvPr>
        </p:nvGraphicFramePr>
        <p:xfrm>
          <a:off x="1143000" y="1786670"/>
          <a:ext cx="10239376" cy="2565400"/>
        </p:xfrm>
        <a:graphic>
          <a:graphicData uri="http://schemas.openxmlformats.org/drawingml/2006/table">
            <a:tbl>
              <a:tblPr firstRow="1" bandRow="1">
                <a:tableStyleId>{5940675A-B579-460E-94D1-54222C63F5DA}</a:tableStyleId>
              </a:tblPr>
              <a:tblGrid>
                <a:gridCol w="5119688">
                  <a:extLst>
                    <a:ext uri="{9D8B030D-6E8A-4147-A177-3AD203B41FA5}">
                      <a16:colId xmlns:a16="http://schemas.microsoft.com/office/drawing/2014/main" val="2140615315"/>
                    </a:ext>
                  </a:extLst>
                </a:gridCol>
                <a:gridCol w="5119688">
                  <a:extLst>
                    <a:ext uri="{9D8B030D-6E8A-4147-A177-3AD203B41FA5}">
                      <a16:colId xmlns:a16="http://schemas.microsoft.com/office/drawing/2014/main" val="4079105629"/>
                    </a:ext>
                  </a:extLst>
                </a:gridCol>
              </a:tblGrid>
              <a:tr h="370840">
                <a:tc>
                  <a:txBody>
                    <a:bodyPr/>
                    <a:lstStyle/>
                    <a:p>
                      <a:r>
                        <a:rPr lang="en-ZA" dirty="0"/>
                        <a:t>Column A: Structural elements</a:t>
                      </a:r>
                    </a:p>
                  </a:txBody>
                  <a:tcPr/>
                </a:tc>
                <a:tc>
                  <a:txBody>
                    <a:bodyPr/>
                    <a:lstStyle/>
                    <a:p>
                      <a:r>
                        <a:rPr lang="en-ZA" dirty="0"/>
                        <a:t>Column B: Explanations</a:t>
                      </a:r>
                    </a:p>
                  </a:txBody>
                  <a:tcPr/>
                </a:tc>
                <a:extLst>
                  <a:ext uri="{0D108BD9-81ED-4DB2-BD59-A6C34878D82A}">
                    <a16:rowId xmlns:a16="http://schemas.microsoft.com/office/drawing/2014/main" val="1123291803"/>
                  </a:ext>
                </a:extLst>
              </a:tr>
              <a:tr h="370840">
                <a:tc>
                  <a:txBody>
                    <a:bodyPr/>
                    <a:lstStyle/>
                    <a:p>
                      <a:pPr marL="342900" indent="-342900">
                        <a:buAutoNum type="alphaLcPeriod"/>
                      </a:pPr>
                      <a:r>
                        <a:rPr lang="en-ZA" dirty="0"/>
                        <a:t>The organism</a:t>
                      </a:r>
                    </a:p>
                    <a:p>
                      <a:pPr marL="0" indent="0">
                        <a:buNone/>
                      </a:pPr>
                      <a:endParaRPr lang="en-ZA" dirty="0"/>
                    </a:p>
                  </a:txBody>
                  <a:tcPr/>
                </a:tc>
                <a:tc>
                  <a:txBody>
                    <a:bodyPr/>
                    <a:lstStyle/>
                    <a:p>
                      <a:pPr marL="342900" indent="-342900" algn="just">
                        <a:buAutoNum type="alphaLcPeriod" startAt="4"/>
                      </a:pPr>
                      <a:r>
                        <a:rPr lang="en-ZA" dirty="0"/>
                        <a:t>A relatively stable pattern of integrated perceptions, which is also flexible and changeable</a:t>
                      </a:r>
                    </a:p>
                  </a:txBody>
                  <a:tcPr/>
                </a:tc>
                <a:extLst>
                  <a:ext uri="{0D108BD9-81ED-4DB2-BD59-A6C34878D82A}">
                    <a16:rowId xmlns:a16="http://schemas.microsoft.com/office/drawing/2014/main" val="881380943"/>
                  </a:ext>
                </a:extLst>
              </a:tr>
              <a:tr h="370840">
                <a:tc>
                  <a:txBody>
                    <a:bodyPr/>
                    <a:lstStyle/>
                    <a:p>
                      <a:pPr marL="342900" indent="-342900">
                        <a:buAutoNum type="alphaLcPeriod" startAt="2"/>
                      </a:pPr>
                      <a:r>
                        <a:rPr lang="en-ZA" dirty="0"/>
                        <a:t>The phenomenal field</a:t>
                      </a:r>
                    </a:p>
                    <a:p>
                      <a:pPr marL="0" indent="0">
                        <a:buNone/>
                      </a:pPr>
                      <a:endParaRPr lang="en-ZA" dirty="0"/>
                    </a:p>
                  </a:txBody>
                  <a:tcPr/>
                </a:tc>
                <a:tc>
                  <a:txBody>
                    <a:bodyPr/>
                    <a:lstStyle/>
                    <a:p>
                      <a:pPr marL="342900" indent="-342900" algn="just">
                        <a:buAutoNum type="alphaLcPeriod" startAt="5"/>
                      </a:pPr>
                      <a:r>
                        <a:rPr lang="en-ZA" dirty="0"/>
                        <a:t>The central figure that interacts constantly with the dynamically changing world.</a:t>
                      </a:r>
                    </a:p>
                  </a:txBody>
                  <a:tcPr/>
                </a:tc>
                <a:extLst>
                  <a:ext uri="{0D108BD9-81ED-4DB2-BD59-A6C34878D82A}">
                    <a16:rowId xmlns:a16="http://schemas.microsoft.com/office/drawing/2014/main" val="2713356920"/>
                  </a:ext>
                </a:extLst>
              </a:tr>
              <a:tr h="370840">
                <a:tc>
                  <a:txBody>
                    <a:bodyPr/>
                    <a:lstStyle/>
                    <a:p>
                      <a:pPr marL="342900" indent="-342900">
                        <a:buAutoNum type="alphaLcPeriod" startAt="3"/>
                      </a:pPr>
                      <a:r>
                        <a:rPr lang="en-ZA" dirty="0"/>
                        <a:t>The self-concept</a:t>
                      </a:r>
                    </a:p>
                    <a:p>
                      <a:pPr marL="0" indent="0">
                        <a:buNone/>
                      </a:pPr>
                      <a:endParaRPr lang="en-ZA" dirty="0"/>
                    </a:p>
                  </a:txBody>
                  <a:tcPr/>
                </a:tc>
                <a:tc>
                  <a:txBody>
                    <a:bodyPr/>
                    <a:lstStyle/>
                    <a:p>
                      <a:pPr marL="342900" indent="-342900" algn="just">
                        <a:buAutoNum type="alphaLcPeriod" startAt="6"/>
                      </a:pPr>
                      <a:r>
                        <a:rPr lang="en-ZA" dirty="0"/>
                        <a:t>The totality of a person’s perceptions and experiences</a:t>
                      </a:r>
                    </a:p>
                  </a:txBody>
                  <a:tcPr/>
                </a:tc>
                <a:extLst>
                  <a:ext uri="{0D108BD9-81ED-4DB2-BD59-A6C34878D82A}">
                    <a16:rowId xmlns:a16="http://schemas.microsoft.com/office/drawing/2014/main" val="785513407"/>
                  </a:ext>
                </a:extLst>
              </a:tr>
            </a:tbl>
          </a:graphicData>
        </a:graphic>
      </p:graphicFrame>
      <p:sp>
        <p:nvSpPr>
          <p:cNvPr id="5" name="Title 4"/>
          <p:cNvSpPr>
            <a:spLocks noGrp="1"/>
          </p:cNvSpPr>
          <p:nvPr>
            <p:ph type="title"/>
          </p:nvPr>
        </p:nvSpPr>
        <p:spPr>
          <a:xfrm>
            <a:off x="1143000" y="609599"/>
            <a:ext cx="10012680" cy="1036321"/>
          </a:xfrm>
        </p:spPr>
        <p:txBody>
          <a:bodyPr>
            <a:noAutofit/>
          </a:bodyPr>
          <a:lstStyle/>
          <a:p>
            <a:pPr algn="just"/>
            <a:r>
              <a:rPr lang="en-ZA" sz="2400" dirty="0"/>
              <a:t>In the table below, column A lists the structural elements of the personality and column B the explanations of each.  From the alternatives below select the correct combinations of the items in these two columns.</a:t>
            </a:r>
          </a:p>
        </p:txBody>
      </p:sp>
      <p:sp>
        <p:nvSpPr>
          <p:cNvPr id="3" name="TextBox 2"/>
          <p:cNvSpPr txBox="1"/>
          <p:nvPr/>
        </p:nvSpPr>
        <p:spPr>
          <a:xfrm>
            <a:off x="1143000" y="4543865"/>
            <a:ext cx="5778305" cy="1477328"/>
          </a:xfrm>
          <a:prstGeom prst="rect">
            <a:avLst/>
          </a:prstGeom>
          <a:noFill/>
        </p:spPr>
        <p:txBody>
          <a:bodyPr wrap="square" rtlCol="0">
            <a:spAutoFit/>
          </a:bodyPr>
          <a:lstStyle/>
          <a:p>
            <a:r>
              <a:rPr lang="en-ZA" dirty="0"/>
              <a:t>The correct answer is:</a:t>
            </a:r>
          </a:p>
          <a:p>
            <a:pPr marL="342900" indent="-342900">
              <a:buAutoNum type="arabicPeriod"/>
            </a:pPr>
            <a:r>
              <a:rPr lang="en-ZA" dirty="0"/>
              <a:t>[a &amp; f], [b &amp; e], [c &amp; d]</a:t>
            </a:r>
          </a:p>
          <a:p>
            <a:pPr marL="342900" indent="-342900">
              <a:buFontTx/>
              <a:buAutoNum type="arabicPeriod"/>
            </a:pPr>
            <a:r>
              <a:rPr lang="en-ZA" dirty="0"/>
              <a:t>[a &amp; d], [b &amp; e], [c &amp; f]</a:t>
            </a:r>
          </a:p>
          <a:p>
            <a:pPr marL="342900" indent="-342900">
              <a:buFontTx/>
              <a:buAutoNum type="arabicPeriod"/>
            </a:pPr>
            <a:r>
              <a:rPr lang="en-ZA" dirty="0"/>
              <a:t>[a &amp; e], [b &amp; f], [c &amp; d]</a:t>
            </a:r>
          </a:p>
          <a:p>
            <a:pPr marL="342900" indent="-342900">
              <a:buFontTx/>
              <a:buAutoNum type="arabicPeriod"/>
            </a:pPr>
            <a:r>
              <a:rPr lang="en-ZA" dirty="0"/>
              <a:t>[a &amp; f], [b &amp; d], [c &amp; e]</a:t>
            </a:r>
          </a:p>
        </p:txBody>
      </p:sp>
    </p:spTree>
    <p:extLst>
      <p:ext uri="{BB962C8B-B14F-4D97-AF65-F5344CB8AC3E}">
        <p14:creationId xmlns:p14="http://schemas.microsoft.com/office/powerpoint/2010/main" val="273062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599"/>
            <a:ext cx="9875520" cy="1669367"/>
          </a:xfrm>
          <a:ln>
            <a:solidFill>
              <a:srgbClr val="0070C0"/>
            </a:solidFill>
          </a:ln>
        </p:spPr>
        <p:txBody>
          <a:bodyPr>
            <a:noAutofit/>
          </a:bodyPr>
          <a:lstStyle/>
          <a:p>
            <a:pPr algn="just"/>
            <a:r>
              <a:rPr lang="en-ZA" sz="2400" dirty="0">
                <a:solidFill>
                  <a:schemeClr val="tx1"/>
                </a:solidFill>
              </a:rPr>
              <a:t>Susan sees herself as someone who is socially incompetent.  Whenever she is in company, she either has very little to say, tends to be rather short with others, or has the knack of rubbing people up the wrong way.  In terms of Roger’s theory, theses experiences are..</a:t>
            </a:r>
            <a:endParaRPr lang="en-ZA" sz="200" dirty="0">
              <a:solidFill>
                <a:schemeClr val="tx1"/>
              </a:solidFill>
            </a:endParaRPr>
          </a:p>
        </p:txBody>
      </p:sp>
      <p:sp>
        <p:nvSpPr>
          <p:cNvPr id="6" name="Rectangle 5"/>
          <p:cNvSpPr/>
          <p:nvPr/>
        </p:nvSpPr>
        <p:spPr>
          <a:xfrm>
            <a:off x="9270608" y="4972929"/>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r>
              <a:rPr lang="en-ZA" dirty="0"/>
              <a:t> </a:t>
            </a:r>
          </a:p>
        </p:txBody>
      </p:sp>
      <p:pic>
        <p:nvPicPr>
          <p:cNvPr id="5" name="Content Placeholder 4"/>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1269609" y="2663340"/>
            <a:ext cx="9872663" cy="1363679"/>
          </a:xfrm>
          <a:prstGeom prst="rect">
            <a:avLst/>
          </a:prstGeom>
        </p:spPr>
      </p:pic>
    </p:spTree>
    <p:extLst>
      <p:ext uri="{BB962C8B-B14F-4D97-AF65-F5344CB8AC3E}">
        <p14:creationId xmlns:p14="http://schemas.microsoft.com/office/powerpoint/2010/main" val="124133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698695"/>
          </a:xfrm>
          <a:ln>
            <a:solidFill>
              <a:srgbClr val="0070C0"/>
            </a:solidFill>
          </a:ln>
        </p:spPr>
        <p:txBody>
          <a:bodyPr>
            <a:noAutofit/>
          </a:bodyPr>
          <a:lstStyle/>
          <a:p>
            <a:pPr algn="just"/>
            <a:r>
              <a:rPr lang="en-ZA" sz="2400" dirty="0">
                <a:solidFill>
                  <a:schemeClr val="tx1"/>
                </a:solidFill>
              </a:rPr>
              <a:t>Read the following story and answer the questions:</a:t>
            </a:r>
            <a:endParaRPr lang="en-ZA" sz="200" dirty="0">
              <a:solidFill>
                <a:schemeClr val="tx1"/>
              </a:solidFill>
            </a:endParaRPr>
          </a:p>
        </p:txBody>
      </p:sp>
      <p:sp>
        <p:nvSpPr>
          <p:cNvPr id="4" name="Content Placeholder 3"/>
          <p:cNvSpPr>
            <a:spLocks noGrp="1"/>
          </p:cNvSpPr>
          <p:nvPr>
            <p:ph idx="1"/>
          </p:nvPr>
        </p:nvSpPr>
        <p:spPr>
          <a:xfrm>
            <a:off x="1145649" y="1477109"/>
            <a:ext cx="9872871" cy="1304778"/>
          </a:xfrm>
          <a:ln>
            <a:solidFill>
              <a:schemeClr val="accent2"/>
            </a:solidFill>
          </a:ln>
        </p:spPr>
        <p:txBody>
          <a:bodyPr>
            <a:normAutofit fontScale="92500" lnSpcReduction="20000"/>
          </a:bodyPr>
          <a:lstStyle/>
          <a:p>
            <a:pPr marL="45720" indent="0" algn="just">
              <a:buNone/>
            </a:pPr>
            <a:r>
              <a:rPr lang="en-ZA" dirty="0"/>
              <a:t>Alan is a very talented soccer player.  He loves playing soccer and is encouraged to do so by his parents.  Alan is, however, not academically strong and struggles to do well at school.  His parents support him where they can in his schoolwork, helping him to choose subjects he most enjoys.  Alan sees himself as a good soccer player but as an average scholar who battles with certain subjects.  In terms of Rogers’ theory, Alan has a ____ self-concept</a:t>
            </a:r>
          </a:p>
        </p:txBody>
      </p:sp>
      <p:sp>
        <p:nvSpPr>
          <p:cNvPr id="9" name="Title 1"/>
          <p:cNvSpPr txBox="1">
            <a:spLocks/>
          </p:cNvSpPr>
          <p:nvPr/>
        </p:nvSpPr>
        <p:spPr>
          <a:xfrm>
            <a:off x="1143000" y="2950701"/>
            <a:ext cx="9875520" cy="1593164"/>
          </a:xfrm>
          <a:prstGeom prst="rect">
            <a:avLst/>
          </a:prstGeom>
          <a:ln>
            <a:solidFill>
              <a:srgbClr val="0070C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457200" indent="-457200" algn="just">
              <a:buFont typeface="+mj-lt"/>
              <a:buAutoNum type="arabicPeriod"/>
            </a:pPr>
            <a:r>
              <a:rPr lang="en-ZA" sz="2000" dirty="0">
                <a:solidFill>
                  <a:schemeClr val="tx1"/>
                </a:solidFill>
              </a:rPr>
              <a:t>A negative</a:t>
            </a:r>
          </a:p>
          <a:p>
            <a:pPr marL="457200" indent="-457200" algn="just">
              <a:buFont typeface="+mj-lt"/>
              <a:buAutoNum type="arabicPeriod"/>
            </a:pPr>
            <a:r>
              <a:rPr lang="en-ZA" sz="2000" dirty="0">
                <a:solidFill>
                  <a:schemeClr val="tx1"/>
                </a:solidFill>
              </a:rPr>
              <a:t>An unrealistic</a:t>
            </a:r>
          </a:p>
          <a:p>
            <a:pPr marL="457200" indent="-457200" algn="just">
              <a:buFont typeface="+mj-lt"/>
              <a:buAutoNum type="arabicPeriod"/>
            </a:pPr>
            <a:r>
              <a:rPr lang="en-ZA" sz="2000" dirty="0">
                <a:solidFill>
                  <a:schemeClr val="tx1"/>
                </a:solidFill>
              </a:rPr>
              <a:t>A congruent</a:t>
            </a:r>
          </a:p>
          <a:p>
            <a:pPr marL="457200" indent="-457200" algn="just">
              <a:buFont typeface="+mj-lt"/>
              <a:buAutoNum type="arabicPeriod"/>
            </a:pPr>
            <a:r>
              <a:rPr lang="en-ZA" sz="2000" dirty="0">
                <a:solidFill>
                  <a:schemeClr val="tx1"/>
                </a:solidFill>
              </a:rPr>
              <a:t>An incongruent</a:t>
            </a:r>
          </a:p>
          <a:p>
            <a:pPr marL="228600" indent="-228600" algn="just">
              <a:buAutoNum type="arabicPeriod"/>
            </a:pPr>
            <a:endParaRPr lang="en-ZA" sz="200" dirty="0">
              <a:solidFill>
                <a:schemeClr val="tx1"/>
              </a:solidFill>
            </a:endParaRPr>
          </a:p>
        </p:txBody>
      </p:sp>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3</a:t>
            </a:r>
          </a:p>
        </p:txBody>
      </p:sp>
    </p:spTree>
    <p:extLst>
      <p:ext uri="{BB962C8B-B14F-4D97-AF65-F5344CB8AC3E}">
        <p14:creationId xmlns:p14="http://schemas.microsoft.com/office/powerpoint/2010/main" val="88621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1000"/>
                                        <p:tgtEl>
                                          <p:spTgt spid="4">
                                            <p:bg/>
                                          </p:spTgt>
                                        </p:tgtEl>
                                      </p:cBhvr>
                                    </p:animEffect>
                                    <p:anim calcmode="lin" valueType="num">
                                      <p:cBhvr>
                                        <p:cTn id="12" dur="1000" fill="hold"/>
                                        <p:tgtEl>
                                          <p:spTgt spid="4">
                                            <p:bg/>
                                          </p:spTgt>
                                        </p:tgtEl>
                                        <p:attrNameLst>
                                          <p:attrName>ppt_x</p:attrName>
                                        </p:attrNameLst>
                                      </p:cBhvr>
                                      <p:tavLst>
                                        <p:tav tm="0">
                                          <p:val>
                                            <p:strVal val="#ppt_x"/>
                                          </p:val>
                                        </p:tav>
                                        <p:tav tm="100000">
                                          <p:val>
                                            <p:strVal val="#ppt_x"/>
                                          </p:val>
                                        </p:tav>
                                      </p:tavLst>
                                    </p:anim>
                                    <p:anim calcmode="lin" valueType="num">
                                      <p:cBhvr>
                                        <p:cTn id="13"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P spid="9" grpId="0" animBg="1"/>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143000" y="1949547"/>
            <a:ext cx="9875520" cy="2481775"/>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457200" indent="-457200" algn="just">
              <a:buFont typeface="+mj-lt"/>
              <a:buAutoNum type="arabicPeriod"/>
            </a:pPr>
            <a:r>
              <a:rPr lang="en-ZA" sz="2000" dirty="0">
                <a:solidFill>
                  <a:schemeClr val="tx1"/>
                </a:solidFill>
              </a:rPr>
              <a:t>Accept him conditionally</a:t>
            </a:r>
          </a:p>
          <a:p>
            <a:pPr marL="457200" indent="-457200" algn="just">
              <a:buFont typeface="+mj-lt"/>
              <a:buAutoNum type="arabicPeriod"/>
            </a:pPr>
            <a:endParaRPr lang="en-ZA" sz="2000" dirty="0">
              <a:solidFill>
                <a:schemeClr val="tx1"/>
              </a:solidFill>
            </a:endParaRPr>
          </a:p>
          <a:p>
            <a:pPr marL="457200" indent="-457200" algn="just">
              <a:buFont typeface="+mj-lt"/>
              <a:buAutoNum type="arabicPeriod"/>
            </a:pPr>
            <a:r>
              <a:rPr lang="en-ZA" sz="2000" dirty="0">
                <a:solidFill>
                  <a:schemeClr val="tx1"/>
                </a:solidFill>
              </a:rPr>
              <a:t>Accept him unconditionally</a:t>
            </a:r>
          </a:p>
          <a:p>
            <a:pPr marL="457200" indent="-457200" algn="just">
              <a:buFont typeface="+mj-lt"/>
              <a:buAutoNum type="arabicPeriod"/>
            </a:pPr>
            <a:endParaRPr lang="en-ZA" sz="2000" dirty="0">
              <a:solidFill>
                <a:schemeClr val="tx1"/>
              </a:solidFill>
            </a:endParaRPr>
          </a:p>
          <a:p>
            <a:pPr marL="457200" indent="-457200" algn="just">
              <a:buFont typeface="+mj-lt"/>
              <a:buAutoNum type="arabicPeriod"/>
            </a:pPr>
            <a:r>
              <a:rPr lang="en-ZA" sz="2000" dirty="0">
                <a:solidFill>
                  <a:schemeClr val="tx1"/>
                </a:solidFill>
              </a:rPr>
              <a:t>Set conditions of worth </a:t>
            </a:r>
          </a:p>
          <a:p>
            <a:pPr marL="457200" indent="-457200" algn="just">
              <a:buFont typeface="+mj-lt"/>
              <a:buAutoNum type="arabicPeriod"/>
            </a:pPr>
            <a:endParaRPr lang="en-ZA" sz="2000" dirty="0">
              <a:solidFill>
                <a:schemeClr val="tx1"/>
              </a:solidFill>
            </a:endParaRPr>
          </a:p>
          <a:p>
            <a:pPr marL="457200" indent="-457200" algn="just">
              <a:buFont typeface="+mj-lt"/>
              <a:buAutoNum type="arabicPeriod"/>
            </a:pPr>
            <a:r>
              <a:rPr lang="en-ZA" sz="2000" dirty="0">
                <a:solidFill>
                  <a:schemeClr val="tx1"/>
                </a:solidFill>
              </a:rPr>
              <a:t>Hinder the actualisation of his potential</a:t>
            </a:r>
          </a:p>
          <a:p>
            <a:pPr marL="228600" indent="-228600" algn="just">
              <a:buAutoNum type="arabicPeriod"/>
            </a:pPr>
            <a:endParaRPr lang="en-ZA" sz="200" dirty="0">
              <a:solidFill>
                <a:schemeClr val="tx1"/>
              </a:solidFill>
            </a:endParaRPr>
          </a:p>
        </p:txBody>
      </p:sp>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a:t>
            </a:r>
          </a:p>
        </p:txBody>
      </p:sp>
      <p:sp>
        <p:nvSpPr>
          <p:cNvPr id="5" name="Title 4"/>
          <p:cNvSpPr>
            <a:spLocks noGrp="1"/>
          </p:cNvSpPr>
          <p:nvPr>
            <p:ph type="title"/>
          </p:nvPr>
        </p:nvSpPr>
        <p:spPr/>
        <p:txBody>
          <a:bodyPr/>
          <a:lstStyle/>
          <a:p>
            <a:r>
              <a:rPr lang="en-ZA" dirty="0"/>
              <a:t>It is clear that Alans’ parents:  </a:t>
            </a:r>
          </a:p>
        </p:txBody>
      </p:sp>
    </p:spTree>
    <p:extLst>
      <p:ext uri="{BB962C8B-B14F-4D97-AF65-F5344CB8AC3E}">
        <p14:creationId xmlns:p14="http://schemas.microsoft.com/office/powerpoint/2010/main" val="358437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a:t>
            </a:r>
          </a:p>
        </p:txBody>
      </p:sp>
      <p:pic>
        <p:nvPicPr>
          <p:cNvPr id="6" name="Picture 5"/>
          <p:cNvPicPr>
            <a:picLocks noChangeAspect="1"/>
          </p:cNvPicPr>
          <p:nvPr/>
        </p:nvPicPr>
        <p:blipFill rotWithShape="1">
          <a:blip r:embed="rId2">
            <a:lum contrast="40000"/>
          </a:blip>
          <a:srcRect l="1532" t="8081" r="1006" b="4217"/>
          <a:stretch/>
        </p:blipFill>
        <p:spPr>
          <a:xfrm>
            <a:off x="1143000" y="773723"/>
            <a:ext cx="9773529" cy="1463040"/>
          </a:xfrm>
          <a:prstGeom prst="rect">
            <a:avLst/>
          </a:prstGeom>
        </p:spPr>
      </p:pic>
      <p:pic>
        <p:nvPicPr>
          <p:cNvPr id="7" name="Picture 6"/>
          <p:cNvPicPr>
            <a:picLocks noChangeAspect="1"/>
          </p:cNvPicPr>
          <p:nvPr/>
        </p:nvPicPr>
        <p:blipFill>
          <a:blip r:embed="rId3">
            <a:lum contrast="40000"/>
          </a:blip>
          <a:stretch>
            <a:fillRect/>
          </a:stretch>
        </p:blipFill>
        <p:spPr>
          <a:xfrm>
            <a:off x="1143000" y="2456260"/>
            <a:ext cx="7086600" cy="3944542"/>
          </a:xfrm>
          <a:prstGeom prst="rect">
            <a:avLst/>
          </a:prstGeom>
        </p:spPr>
      </p:pic>
    </p:spTree>
    <p:extLst>
      <p:ext uri="{BB962C8B-B14F-4D97-AF65-F5344CB8AC3E}">
        <p14:creationId xmlns:p14="http://schemas.microsoft.com/office/powerpoint/2010/main" val="178756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a:t>
            </a:r>
          </a:p>
        </p:txBody>
      </p:sp>
      <p:pic>
        <p:nvPicPr>
          <p:cNvPr id="6" name="Picture 5"/>
          <p:cNvPicPr>
            <a:picLocks noChangeAspect="1"/>
          </p:cNvPicPr>
          <p:nvPr/>
        </p:nvPicPr>
        <p:blipFill rotWithShape="1">
          <a:blip r:embed="rId2">
            <a:lum contrast="40000"/>
          </a:blip>
          <a:srcRect l="1532" t="8081" r="1006" b="4217"/>
          <a:stretch/>
        </p:blipFill>
        <p:spPr>
          <a:xfrm>
            <a:off x="1143000" y="773723"/>
            <a:ext cx="9773529" cy="1463040"/>
          </a:xfrm>
          <a:prstGeom prst="rect">
            <a:avLst/>
          </a:prstGeom>
        </p:spPr>
      </p:pic>
      <p:pic>
        <p:nvPicPr>
          <p:cNvPr id="2" name="Picture 1"/>
          <p:cNvPicPr>
            <a:picLocks noChangeAspect="1"/>
          </p:cNvPicPr>
          <p:nvPr/>
        </p:nvPicPr>
        <p:blipFill>
          <a:blip r:embed="rId3">
            <a:lum contrast="40000"/>
          </a:blip>
          <a:stretch>
            <a:fillRect/>
          </a:stretch>
        </p:blipFill>
        <p:spPr>
          <a:xfrm>
            <a:off x="1143000" y="2595420"/>
            <a:ext cx="10207171" cy="1700809"/>
          </a:xfrm>
          <a:prstGeom prst="rect">
            <a:avLst/>
          </a:prstGeom>
        </p:spPr>
      </p:pic>
    </p:spTree>
    <p:extLst>
      <p:ext uri="{BB962C8B-B14F-4D97-AF65-F5344CB8AC3E}">
        <p14:creationId xmlns:p14="http://schemas.microsoft.com/office/powerpoint/2010/main" val="277581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4</a:t>
            </a:r>
          </a:p>
        </p:txBody>
      </p:sp>
      <p:pic>
        <p:nvPicPr>
          <p:cNvPr id="6" name="Picture 5"/>
          <p:cNvPicPr>
            <a:picLocks noChangeAspect="1"/>
          </p:cNvPicPr>
          <p:nvPr/>
        </p:nvPicPr>
        <p:blipFill rotWithShape="1">
          <a:blip r:embed="rId2">
            <a:lum contrast="40000"/>
          </a:blip>
          <a:srcRect l="1532" t="8081" r="1006" b="4217"/>
          <a:stretch/>
        </p:blipFill>
        <p:spPr>
          <a:xfrm>
            <a:off x="783772" y="773723"/>
            <a:ext cx="10132758" cy="1463040"/>
          </a:xfrm>
          <a:prstGeom prst="rect">
            <a:avLst/>
          </a:prstGeom>
        </p:spPr>
      </p:pic>
      <p:pic>
        <p:nvPicPr>
          <p:cNvPr id="3" name="Picture 2"/>
          <p:cNvPicPr>
            <a:picLocks noChangeAspect="1"/>
          </p:cNvPicPr>
          <p:nvPr/>
        </p:nvPicPr>
        <p:blipFill>
          <a:blip r:embed="rId3">
            <a:lum contrast="20000"/>
          </a:blip>
          <a:stretch>
            <a:fillRect/>
          </a:stretch>
        </p:blipFill>
        <p:spPr>
          <a:xfrm>
            <a:off x="835465" y="2487299"/>
            <a:ext cx="10267964" cy="2985033"/>
          </a:xfrm>
          <a:prstGeom prst="rect">
            <a:avLst/>
          </a:prstGeom>
        </p:spPr>
      </p:pic>
    </p:spTree>
    <p:extLst>
      <p:ext uri="{BB962C8B-B14F-4D97-AF65-F5344CB8AC3E}">
        <p14:creationId xmlns:p14="http://schemas.microsoft.com/office/powerpoint/2010/main" val="11491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a:t>
            </a:r>
          </a:p>
        </p:txBody>
      </p:sp>
      <p:pic>
        <p:nvPicPr>
          <p:cNvPr id="6" name="Picture 5"/>
          <p:cNvPicPr>
            <a:picLocks noChangeAspect="1"/>
          </p:cNvPicPr>
          <p:nvPr/>
        </p:nvPicPr>
        <p:blipFill rotWithShape="1">
          <a:blip r:embed="rId2">
            <a:lum contrast="40000"/>
          </a:blip>
          <a:srcRect l="1532" t="8081" r="1006" b="4217"/>
          <a:stretch/>
        </p:blipFill>
        <p:spPr>
          <a:xfrm>
            <a:off x="1143000" y="773723"/>
            <a:ext cx="9773529" cy="1463040"/>
          </a:xfrm>
          <a:prstGeom prst="rect">
            <a:avLst/>
          </a:prstGeom>
        </p:spPr>
      </p:pic>
      <p:pic>
        <p:nvPicPr>
          <p:cNvPr id="7" name="Picture 6"/>
          <p:cNvPicPr>
            <a:picLocks noChangeAspect="1"/>
          </p:cNvPicPr>
          <p:nvPr/>
        </p:nvPicPr>
        <p:blipFill>
          <a:blip r:embed="rId3">
            <a:lum contrast="40000"/>
          </a:blip>
          <a:stretch>
            <a:fillRect/>
          </a:stretch>
        </p:blipFill>
        <p:spPr>
          <a:xfrm>
            <a:off x="1143000" y="2456260"/>
            <a:ext cx="7086600" cy="3944542"/>
          </a:xfrm>
          <a:prstGeom prst="rect">
            <a:avLst/>
          </a:prstGeom>
        </p:spPr>
      </p:pic>
    </p:spTree>
    <p:extLst>
      <p:ext uri="{BB962C8B-B14F-4D97-AF65-F5344CB8AC3E}">
        <p14:creationId xmlns:p14="http://schemas.microsoft.com/office/powerpoint/2010/main" val="350172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1</a:t>
            </a:r>
          </a:p>
        </p:txBody>
      </p:sp>
      <p:pic>
        <p:nvPicPr>
          <p:cNvPr id="3" name="Picture 2"/>
          <p:cNvPicPr>
            <a:picLocks noChangeAspect="1"/>
          </p:cNvPicPr>
          <p:nvPr/>
        </p:nvPicPr>
        <p:blipFill>
          <a:blip r:embed="rId2"/>
          <a:stretch>
            <a:fillRect/>
          </a:stretch>
        </p:blipFill>
        <p:spPr>
          <a:xfrm>
            <a:off x="478155" y="499400"/>
            <a:ext cx="11015150" cy="1266109"/>
          </a:xfrm>
          <a:prstGeom prst="rect">
            <a:avLst/>
          </a:prstGeom>
        </p:spPr>
      </p:pic>
      <p:pic>
        <p:nvPicPr>
          <p:cNvPr id="2" name="Picture 1"/>
          <p:cNvPicPr>
            <a:picLocks noChangeAspect="1"/>
          </p:cNvPicPr>
          <p:nvPr/>
        </p:nvPicPr>
        <p:blipFill>
          <a:blip r:embed="rId3"/>
          <a:stretch>
            <a:fillRect/>
          </a:stretch>
        </p:blipFill>
        <p:spPr>
          <a:xfrm>
            <a:off x="478155" y="2151026"/>
            <a:ext cx="11205436" cy="1936969"/>
          </a:xfrm>
          <a:prstGeom prst="rect">
            <a:avLst/>
          </a:prstGeom>
        </p:spPr>
      </p:pic>
    </p:spTree>
    <p:extLst>
      <p:ext uri="{BB962C8B-B14F-4D97-AF65-F5344CB8AC3E}">
        <p14:creationId xmlns:p14="http://schemas.microsoft.com/office/powerpoint/2010/main" val="330728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698695"/>
          </a:xfrm>
          <a:ln>
            <a:solidFill>
              <a:srgbClr val="0070C0"/>
            </a:solidFill>
          </a:ln>
        </p:spPr>
        <p:txBody>
          <a:bodyPr>
            <a:noAutofit/>
          </a:bodyPr>
          <a:lstStyle/>
          <a:p>
            <a:pPr algn="just"/>
            <a:r>
              <a:rPr lang="en-ZA" sz="2400" dirty="0">
                <a:solidFill>
                  <a:schemeClr val="tx1"/>
                </a:solidFill>
              </a:rPr>
              <a:t>Read the following story and answer the questions:</a:t>
            </a:r>
            <a:endParaRPr lang="en-ZA" sz="200" dirty="0">
              <a:solidFill>
                <a:schemeClr val="tx1"/>
              </a:solidFill>
            </a:endParaRPr>
          </a:p>
        </p:txBody>
      </p:sp>
      <p:sp>
        <p:nvSpPr>
          <p:cNvPr id="4" name="Content Placeholder 3"/>
          <p:cNvSpPr>
            <a:spLocks noGrp="1"/>
          </p:cNvSpPr>
          <p:nvPr>
            <p:ph idx="1"/>
          </p:nvPr>
        </p:nvSpPr>
        <p:spPr>
          <a:xfrm>
            <a:off x="1145649" y="1477109"/>
            <a:ext cx="9872871" cy="1304778"/>
          </a:xfrm>
          <a:ln>
            <a:solidFill>
              <a:schemeClr val="accent2"/>
            </a:solidFill>
          </a:ln>
        </p:spPr>
        <p:txBody>
          <a:bodyPr/>
          <a:lstStyle/>
          <a:p>
            <a:pPr marL="45720" indent="0" algn="just">
              <a:buNone/>
            </a:pPr>
            <a:r>
              <a:rPr lang="en-ZA" dirty="0"/>
              <a:t>Lucky is born with a practical-technical talent and he enjoys and excels at doing things of practical-technical nature.  His parents, who love him very much, encourage him to take academic subjects like Latin and History, rather than practical-technical subjects.</a:t>
            </a:r>
          </a:p>
        </p:txBody>
      </p:sp>
      <p:sp>
        <p:nvSpPr>
          <p:cNvPr id="9" name="Title 1"/>
          <p:cNvSpPr txBox="1">
            <a:spLocks/>
          </p:cNvSpPr>
          <p:nvPr/>
        </p:nvSpPr>
        <p:spPr>
          <a:xfrm>
            <a:off x="1143000" y="2950701"/>
            <a:ext cx="9875520" cy="622492"/>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just"/>
            <a:r>
              <a:rPr lang="en-ZA" sz="2400" dirty="0">
                <a:solidFill>
                  <a:schemeClr val="tx1"/>
                </a:solidFill>
              </a:rPr>
              <a:t>Which statement regarding Lucky is correct </a:t>
            </a:r>
            <a:r>
              <a:rPr lang="en-ZA" sz="2400" dirty="0" err="1">
                <a:solidFill>
                  <a:schemeClr val="tx1"/>
                </a:solidFill>
              </a:rPr>
              <a:t>ito</a:t>
            </a:r>
            <a:r>
              <a:rPr lang="en-ZA" sz="2400" dirty="0">
                <a:solidFill>
                  <a:schemeClr val="tx1"/>
                </a:solidFill>
              </a:rPr>
              <a:t> Roger’s theory:</a:t>
            </a:r>
            <a:endParaRPr lang="en-ZA" sz="200" dirty="0">
              <a:solidFill>
                <a:schemeClr val="tx1"/>
              </a:solidFill>
            </a:endParaRPr>
          </a:p>
        </p:txBody>
      </p:sp>
      <p:pic>
        <p:nvPicPr>
          <p:cNvPr id="10" name="Picture 9"/>
          <p:cNvPicPr>
            <a:picLocks noChangeAspect="1"/>
          </p:cNvPicPr>
          <p:nvPr/>
        </p:nvPicPr>
        <p:blipFill>
          <a:blip r:embed="rId2">
            <a:lum bright="20000" contrast="20000"/>
          </a:blip>
          <a:stretch>
            <a:fillRect/>
          </a:stretch>
        </p:blipFill>
        <p:spPr>
          <a:xfrm>
            <a:off x="1143000" y="3924286"/>
            <a:ext cx="9875520" cy="1168219"/>
          </a:xfrm>
          <a:prstGeom prst="rect">
            <a:avLst/>
          </a:prstGeom>
        </p:spPr>
      </p:pic>
      <p:sp>
        <p:nvSpPr>
          <p:cNvPr id="11" name="Rectangle 10"/>
          <p:cNvSpPr/>
          <p:nvPr/>
        </p:nvSpPr>
        <p:spPr>
          <a:xfrm>
            <a:off x="9411286" y="5472332"/>
            <a:ext cx="2082019"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1</a:t>
            </a:r>
          </a:p>
        </p:txBody>
      </p:sp>
    </p:spTree>
    <p:extLst>
      <p:ext uri="{BB962C8B-B14F-4D97-AF65-F5344CB8AC3E}">
        <p14:creationId xmlns:p14="http://schemas.microsoft.com/office/powerpoint/2010/main" val="414406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1000"/>
                                        <p:tgtEl>
                                          <p:spTgt spid="4">
                                            <p:bg/>
                                          </p:spTgt>
                                        </p:tgtEl>
                                      </p:cBhvr>
                                    </p:animEffect>
                                    <p:anim calcmode="lin" valueType="num">
                                      <p:cBhvr>
                                        <p:cTn id="12" dur="1000" fill="hold"/>
                                        <p:tgtEl>
                                          <p:spTgt spid="4">
                                            <p:bg/>
                                          </p:spTgt>
                                        </p:tgtEl>
                                        <p:attrNameLst>
                                          <p:attrName>ppt_x</p:attrName>
                                        </p:attrNameLst>
                                      </p:cBhvr>
                                      <p:tavLst>
                                        <p:tav tm="0">
                                          <p:val>
                                            <p:strVal val="#ppt_x"/>
                                          </p:val>
                                        </p:tav>
                                        <p:tav tm="100000">
                                          <p:val>
                                            <p:strVal val="#ppt_x"/>
                                          </p:val>
                                        </p:tav>
                                      </p:tavLst>
                                    </p:anim>
                                    <p:anim calcmode="lin" valueType="num">
                                      <p:cBhvr>
                                        <p:cTn id="13"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P spid="9"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008186"/>
          </a:xfrm>
          <a:ln>
            <a:solidFill>
              <a:srgbClr val="0070C0"/>
            </a:solidFill>
          </a:ln>
        </p:spPr>
        <p:txBody>
          <a:bodyPr>
            <a:noAutofit/>
          </a:bodyPr>
          <a:lstStyle/>
          <a:p>
            <a:pPr algn="just"/>
            <a:r>
              <a:rPr lang="en-ZA" sz="2400" dirty="0">
                <a:solidFill>
                  <a:schemeClr val="tx1"/>
                </a:solidFill>
              </a:rPr>
              <a:t>The fact that Lucky excelled at things of a practical-technical nature implies that he was a)_____ and yet his parents encouraged him to take academic subjects like Latin and History which implies that they b)_________:</a:t>
            </a:r>
            <a:endParaRPr lang="en-ZA" sz="200" dirty="0">
              <a:solidFill>
                <a:schemeClr val="tx1"/>
              </a:solidFill>
            </a:endParaRPr>
          </a:p>
        </p:txBody>
      </p:sp>
      <p:sp>
        <p:nvSpPr>
          <p:cNvPr id="6" name="Rectangle 5"/>
          <p:cNvSpPr/>
          <p:nvPr/>
        </p:nvSpPr>
        <p:spPr>
          <a:xfrm>
            <a:off x="9537894" y="5753685"/>
            <a:ext cx="2039816" cy="801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a:t>
            </a:r>
            <a:r>
              <a:rPr lang="en-ZA" b="1"/>
              <a:t>: 1</a:t>
            </a:r>
            <a:r>
              <a:rPr lang="en-ZA"/>
              <a:t> </a:t>
            </a:r>
            <a:endParaRPr lang="en-ZA"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5121534"/>
              </p:ext>
            </p:extLst>
          </p:nvPr>
        </p:nvGraphicFramePr>
        <p:xfrm>
          <a:off x="1143000" y="2057400"/>
          <a:ext cx="9872664" cy="3657600"/>
        </p:xfrm>
        <a:graphic>
          <a:graphicData uri="http://schemas.openxmlformats.org/drawingml/2006/table">
            <a:tbl>
              <a:tblPr firstRow="1" bandRow="1">
                <a:tableStyleId>{5940675A-B579-460E-94D1-54222C63F5DA}</a:tableStyleId>
              </a:tblPr>
              <a:tblGrid>
                <a:gridCol w="516988">
                  <a:extLst>
                    <a:ext uri="{9D8B030D-6E8A-4147-A177-3AD203B41FA5}">
                      <a16:colId xmlns:a16="http://schemas.microsoft.com/office/drawing/2014/main" val="3276130490"/>
                    </a:ext>
                  </a:extLst>
                </a:gridCol>
                <a:gridCol w="9355676">
                  <a:extLst>
                    <a:ext uri="{9D8B030D-6E8A-4147-A177-3AD203B41FA5}">
                      <a16:colId xmlns:a16="http://schemas.microsoft.com/office/drawing/2014/main" val="3149887642"/>
                    </a:ext>
                  </a:extLst>
                </a:gridCol>
              </a:tblGrid>
              <a:tr h="370840">
                <a:tc>
                  <a:txBody>
                    <a:bodyPr/>
                    <a:lstStyle/>
                    <a:p>
                      <a:pPr algn="ctr"/>
                      <a:r>
                        <a:rPr lang="en-ZA" dirty="0"/>
                        <a:t>1</a:t>
                      </a:r>
                    </a:p>
                  </a:txBody>
                  <a:tcPr/>
                </a:tc>
                <a:tc>
                  <a:txBody>
                    <a:bodyPr/>
                    <a:lstStyle/>
                    <a:p>
                      <a:pPr marL="342900" indent="-342900">
                        <a:buFont typeface="+mj-lt"/>
                        <a:buAutoNum type="alphaLcPeriod"/>
                      </a:pPr>
                      <a:r>
                        <a:rPr lang="en-ZA" dirty="0"/>
                        <a:t>Aware of his organismic experiences at this stage</a:t>
                      </a:r>
                    </a:p>
                    <a:p>
                      <a:pPr marL="342900" indent="-342900">
                        <a:buFont typeface="+mj-lt"/>
                        <a:buAutoNum type="alphaLcPeriod"/>
                      </a:pPr>
                      <a:r>
                        <a:rPr lang="en-ZA" dirty="0"/>
                        <a:t>Accepted him conditionally</a:t>
                      </a:r>
                    </a:p>
                    <a:p>
                      <a:pPr marL="0" indent="0">
                        <a:buFont typeface="+mj-lt"/>
                        <a:buNone/>
                      </a:pPr>
                      <a:endParaRPr lang="en-ZA" dirty="0"/>
                    </a:p>
                  </a:txBody>
                  <a:tcPr/>
                </a:tc>
                <a:extLst>
                  <a:ext uri="{0D108BD9-81ED-4DB2-BD59-A6C34878D82A}">
                    <a16:rowId xmlns:a16="http://schemas.microsoft.com/office/drawing/2014/main" val="546051415"/>
                  </a:ext>
                </a:extLst>
              </a:tr>
              <a:tr h="370840">
                <a:tc>
                  <a:txBody>
                    <a:bodyPr/>
                    <a:lstStyle/>
                    <a:p>
                      <a:pPr algn="ctr"/>
                      <a:r>
                        <a:rPr lang="en-ZA" dirty="0"/>
                        <a:t>2</a:t>
                      </a:r>
                    </a:p>
                  </a:txBody>
                  <a:tcPr/>
                </a:tc>
                <a:tc>
                  <a:txBody>
                    <a:bodyPr/>
                    <a:lstStyle/>
                    <a:p>
                      <a:pPr marL="342900" indent="-342900">
                        <a:buFont typeface="+mj-lt"/>
                        <a:buAutoNum type="alphaLcPeriod"/>
                      </a:pPr>
                      <a:r>
                        <a:rPr lang="en-ZA" dirty="0"/>
                        <a:t>Actualising his potential at this stage</a:t>
                      </a:r>
                    </a:p>
                    <a:p>
                      <a:pPr marL="342900" indent="-342900">
                        <a:buFont typeface="+mj-lt"/>
                        <a:buAutoNum type="alphaLcPeriod"/>
                      </a:pPr>
                      <a:r>
                        <a:rPr lang="en-ZA" dirty="0"/>
                        <a:t>Accepted him unconditionally</a:t>
                      </a:r>
                    </a:p>
                    <a:p>
                      <a:pPr marL="0" indent="0">
                        <a:buFont typeface="+mj-lt"/>
                        <a:buNone/>
                      </a:pPr>
                      <a:endParaRPr lang="en-ZA" dirty="0"/>
                    </a:p>
                  </a:txBody>
                  <a:tcPr/>
                </a:tc>
                <a:extLst>
                  <a:ext uri="{0D108BD9-81ED-4DB2-BD59-A6C34878D82A}">
                    <a16:rowId xmlns:a16="http://schemas.microsoft.com/office/drawing/2014/main" val="507505331"/>
                  </a:ext>
                </a:extLst>
              </a:tr>
              <a:tr h="370840">
                <a:tc>
                  <a:txBody>
                    <a:bodyPr/>
                    <a:lstStyle/>
                    <a:p>
                      <a:pPr algn="ctr"/>
                      <a:r>
                        <a:rPr lang="en-ZA" dirty="0"/>
                        <a:t>3</a:t>
                      </a:r>
                    </a:p>
                  </a:txBody>
                  <a:tcPr/>
                </a:tc>
                <a:tc>
                  <a:txBody>
                    <a:bodyPr/>
                    <a:lstStyle/>
                    <a:p>
                      <a:pPr marL="342900" indent="-342900">
                        <a:buFont typeface="+mj-lt"/>
                        <a:buAutoNum type="alphaLcPeriod"/>
                      </a:pPr>
                      <a:r>
                        <a:rPr lang="en-ZA" dirty="0"/>
                        <a:t>Attempting to meet his need for positive regard from significant others</a:t>
                      </a:r>
                    </a:p>
                    <a:p>
                      <a:pPr marL="342900" indent="-342900">
                        <a:buFont typeface="+mj-lt"/>
                        <a:buAutoNum type="alphaLcPeriod"/>
                      </a:pPr>
                      <a:r>
                        <a:rPr lang="en-ZA" dirty="0"/>
                        <a:t>Were meeting his need for conditions of worth</a:t>
                      </a:r>
                    </a:p>
                    <a:p>
                      <a:pPr marL="0" indent="0">
                        <a:buFont typeface="+mj-lt"/>
                        <a:buNone/>
                      </a:pPr>
                      <a:endParaRPr lang="en-ZA" dirty="0"/>
                    </a:p>
                  </a:txBody>
                  <a:tcPr/>
                </a:tc>
                <a:extLst>
                  <a:ext uri="{0D108BD9-81ED-4DB2-BD59-A6C34878D82A}">
                    <a16:rowId xmlns:a16="http://schemas.microsoft.com/office/drawing/2014/main" val="2530636373"/>
                  </a:ext>
                </a:extLst>
              </a:tr>
              <a:tr h="370840">
                <a:tc>
                  <a:txBody>
                    <a:bodyPr/>
                    <a:lstStyle/>
                    <a:p>
                      <a:pPr algn="ctr"/>
                      <a:r>
                        <a:rPr lang="en-ZA" dirty="0"/>
                        <a:t>4</a:t>
                      </a:r>
                    </a:p>
                  </a:txBody>
                  <a:tcPr/>
                </a:tc>
                <a:tc>
                  <a:txBody>
                    <a:bodyPr/>
                    <a:lstStyle/>
                    <a:p>
                      <a:pPr marL="342900" indent="-342900">
                        <a:buFont typeface="+mj-lt"/>
                        <a:buAutoNum type="alphaLcPeriod"/>
                      </a:pPr>
                      <a:r>
                        <a:rPr lang="en-ZA" dirty="0"/>
                        <a:t>Functioning in terms of his own values</a:t>
                      </a:r>
                    </a:p>
                    <a:p>
                      <a:pPr marL="342900" indent="-342900">
                        <a:buFont typeface="+mj-lt"/>
                        <a:buAutoNum type="alphaLcPeriod"/>
                      </a:pPr>
                      <a:r>
                        <a:rPr lang="en-ZA" dirty="0"/>
                        <a:t>Needed to incorporated his values into their lives</a:t>
                      </a:r>
                    </a:p>
                    <a:p>
                      <a:pPr marL="0" indent="0">
                        <a:buFont typeface="+mj-lt"/>
                        <a:buNone/>
                      </a:pPr>
                      <a:endParaRPr lang="en-ZA" dirty="0"/>
                    </a:p>
                  </a:txBody>
                  <a:tcPr/>
                </a:tc>
                <a:extLst>
                  <a:ext uri="{0D108BD9-81ED-4DB2-BD59-A6C34878D82A}">
                    <a16:rowId xmlns:a16="http://schemas.microsoft.com/office/drawing/2014/main" val="3738891311"/>
                  </a:ext>
                </a:extLst>
              </a:tr>
            </a:tbl>
          </a:graphicData>
        </a:graphic>
      </p:graphicFrame>
    </p:spTree>
    <p:extLst>
      <p:ext uri="{BB962C8B-B14F-4D97-AF65-F5344CB8AC3E}">
        <p14:creationId xmlns:p14="http://schemas.microsoft.com/office/powerpoint/2010/main" val="215140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a:solidFill>
                  <a:schemeClr val="tx1">
                    <a:lumMod val="65000"/>
                    <a:lumOff val="35000"/>
                  </a:schemeClr>
                </a:solidFill>
              </a:rPr>
              <a:t>According to Rogers, individuals are considered psychologically adjusted when…..</a:t>
            </a:r>
          </a:p>
        </p:txBody>
      </p:sp>
      <p:sp>
        <p:nvSpPr>
          <p:cNvPr id="3" name="Content Placeholder 2"/>
          <p:cNvSpPr>
            <a:spLocks noGrp="1"/>
          </p:cNvSpPr>
          <p:nvPr>
            <p:ph idx="1"/>
          </p:nvPr>
        </p:nvSpPr>
        <p:spPr/>
        <p:txBody>
          <a:bodyPr/>
          <a:lstStyle/>
          <a:p>
            <a:pPr marL="502920" indent="-457200">
              <a:buAutoNum type="arabicPeriod"/>
            </a:pPr>
            <a:r>
              <a:rPr lang="en-ZA" dirty="0">
                <a:solidFill>
                  <a:schemeClr val="tx1">
                    <a:lumMod val="65000"/>
                    <a:lumOff val="35000"/>
                  </a:schemeClr>
                </a:solidFill>
              </a:rPr>
              <a:t>They reach a static state where they experience satisfaction, happiness and fulfilment</a:t>
            </a:r>
          </a:p>
          <a:p>
            <a:pPr marL="502920" indent="-457200">
              <a:buAutoNum type="arabicPeriod"/>
            </a:pPr>
            <a:r>
              <a:rPr lang="en-ZA" dirty="0">
                <a:solidFill>
                  <a:schemeClr val="tx1">
                    <a:lumMod val="65000"/>
                    <a:lumOff val="35000"/>
                  </a:schemeClr>
                </a:solidFill>
              </a:rPr>
              <a:t>They allow all experiences into the self-concept</a:t>
            </a:r>
          </a:p>
          <a:p>
            <a:pPr marL="502920" indent="-457200">
              <a:buAutoNum type="arabicPeriod"/>
            </a:pPr>
            <a:r>
              <a:rPr lang="en-ZA" dirty="0">
                <a:solidFill>
                  <a:schemeClr val="tx1">
                    <a:lumMod val="65000"/>
                    <a:lumOff val="35000"/>
                  </a:schemeClr>
                </a:solidFill>
              </a:rPr>
              <a:t>Tension is reduced and homeostasis is achieved</a:t>
            </a:r>
          </a:p>
          <a:p>
            <a:pPr marL="502920" indent="-457200">
              <a:buAutoNum type="arabicPeriod"/>
            </a:pPr>
            <a:r>
              <a:rPr lang="en-ZA" dirty="0">
                <a:solidFill>
                  <a:schemeClr val="tx1">
                    <a:lumMod val="65000"/>
                    <a:lumOff val="35000"/>
                  </a:schemeClr>
                </a:solidFill>
              </a:rPr>
              <a:t>They select defence mechanisms that minimally distort reality</a:t>
            </a:r>
          </a:p>
        </p:txBody>
      </p:sp>
      <p:sp>
        <p:nvSpPr>
          <p:cNvPr id="4" name="Rectangle 3"/>
          <p:cNvSpPr/>
          <p:nvPr/>
        </p:nvSpPr>
        <p:spPr>
          <a:xfrm>
            <a:off x="9326880" y="4881489"/>
            <a:ext cx="2110154" cy="647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p>
        </p:txBody>
      </p:sp>
    </p:spTree>
    <p:extLst>
      <p:ext uri="{BB962C8B-B14F-4D97-AF65-F5344CB8AC3E}">
        <p14:creationId xmlns:p14="http://schemas.microsoft.com/office/powerpoint/2010/main" val="363264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ZA" sz="2000" dirty="0">
                <a:solidFill>
                  <a:schemeClr val="tx1">
                    <a:lumMod val="65000"/>
                    <a:lumOff val="35000"/>
                  </a:schemeClr>
                </a:solidFill>
              </a:rPr>
              <a:t>Mary was the minister’s wife and the members of the congregation expected her to devote her time to church and give up her career which she found very satisfying.  However, Mary decided to pursue her career as she believed that her fulfilment would greatly contribute to her being a more effective ministers’ wife.  Which statement would be the most correct in terms of Roger’s theory?</a:t>
            </a:r>
          </a:p>
        </p:txBody>
      </p:sp>
      <p:pic>
        <p:nvPicPr>
          <p:cNvPr id="5" name="Content Placeholder 4"/>
          <p:cNvPicPr>
            <a:picLocks noGrp="1" noChangeAspect="1"/>
          </p:cNvPicPr>
          <p:nvPr>
            <p:ph idx="1"/>
          </p:nvPr>
        </p:nvPicPr>
        <p:blipFill>
          <a:blip r:embed="rId2">
            <a:lum bright="20000"/>
          </a:blip>
          <a:stretch>
            <a:fillRect/>
          </a:stretch>
        </p:blipFill>
        <p:spPr>
          <a:xfrm>
            <a:off x="1145857" y="2179154"/>
            <a:ext cx="9872663" cy="2350643"/>
          </a:xfrm>
          <a:prstGeom prst="rect">
            <a:avLst/>
          </a:prstGeom>
        </p:spPr>
      </p:pic>
      <p:sp>
        <p:nvSpPr>
          <p:cNvPr id="4" name="Rectangle 3"/>
          <p:cNvSpPr/>
          <p:nvPr/>
        </p:nvSpPr>
        <p:spPr>
          <a:xfrm>
            <a:off x="9326880" y="4881489"/>
            <a:ext cx="2110154" cy="647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p>
        </p:txBody>
      </p:sp>
    </p:spTree>
    <p:extLst>
      <p:ext uri="{BB962C8B-B14F-4D97-AF65-F5344CB8AC3E}">
        <p14:creationId xmlns:p14="http://schemas.microsoft.com/office/powerpoint/2010/main" val="148508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326880" y="4881489"/>
            <a:ext cx="2110154" cy="647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p>
        </p:txBody>
      </p:sp>
      <p:pic>
        <p:nvPicPr>
          <p:cNvPr id="2" name="Picture 1"/>
          <p:cNvPicPr>
            <a:picLocks noChangeAspect="1"/>
          </p:cNvPicPr>
          <p:nvPr/>
        </p:nvPicPr>
        <p:blipFill rotWithShape="1">
          <a:blip r:embed="rId2"/>
          <a:srcRect t="2578" r="88" b="67622"/>
          <a:stretch/>
        </p:blipFill>
        <p:spPr>
          <a:xfrm>
            <a:off x="450166" y="1069146"/>
            <a:ext cx="11451102" cy="731520"/>
          </a:xfrm>
          <a:prstGeom prst="rect">
            <a:avLst/>
          </a:prstGeom>
        </p:spPr>
      </p:pic>
      <p:pic>
        <p:nvPicPr>
          <p:cNvPr id="5" name="Picture 4"/>
          <p:cNvPicPr>
            <a:picLocks noChangeAspect="1"/>
          </p:cNvPicPr>
          <p:nvPr/>
        </p:nvPicPr>
        <p:blipFill rotWithShape="1">
          <a:blip r:embed="rId2"/>
          <a:srcRect t="38682" r="1807" b="-1"/>
          <a:stretch/>
        </p:blipFill>
        <p:spPr>
          <a:xfrm>
            <a:off x="548640" y="2208628"/>
            <a:ext cx="11254154" cy="1505244"/>
          </a:xfrm>
          <a:prstGeom prst="rect">
            <a:avLst/>
          </a:prstGeom>
        </p:spPr>
      </p:pic>
    </p:spTree>
    <p:extLst>
      <p:ext uri="{BB962C8B-B14F-4D97-AF65-F5344CB8AC3E}">
        <p14:creationId xmlns:p14="http://schemas.microsoft.com/office/powerpoint/2010/main" val="367101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7963" y="762450"/>
            <a:ext cx="11296357" cy="1096690"/>
          </a:xfrm>
          <a:prstGeom prst="rect">
            <a:avLst/>
          </a:prstGeom>
        </p:spPr>
      </p:pic>
      <p:pic>
        <p:nvPicPr>
          <p:cNvPr id="3" name="Picture 2"/>
          <p:cNvPicPr>
            <a:picLocks noChangeAspect="1"/>
          </p:cNvPicPr>
          <p:nvPr/>
        </p:nvPicPr>
        <p:blipFill>
          <a:blip r:embed="rId3">
            <a:lum contrast="20000"/>
          </a:blip>
          <a:stretch>
            <a:fillRect/>
          </a:stretch>
        </p:blipFill>
        <p:spPr>
          <a:xfrm>
            <a:off x="534572" y="2140199"/>
            <a:ext cx="11169748" cy="2488071"/>
          </a:xfrm>
          <a:prstGeom prst="rect">
            <a:avLst/>
          </a:prstGeom>
        </p:spPr>
      </p:pic>
      <p:sp>
        <p:nvSpPr>
          <p:cNvPr id="4" name="Rectangle 3"/>
          <p:cNvSpPr/>
          <p:nvPr/>
        </p:nvSpPr>
        <p:spPr>
          <a:xfrm>
            <a:off x="8961120" y="4881489"/>
            <a:ext cx="2461846"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Unsure</a:t>
            </a:r>
          </a:p>
        </p:txBody>
      </p:sp>
    </p:spTree>
    <p:extLst>
      <p:ext uri="{BB962C8B-B14F-4D97-AF65-F5344CB8AC3E}">
        <p14:creationId xmlns:p14="http://schemas.microsoft.com/office/powerpoint/2010/main" val="9443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5760" y="500130"/>
            <a:ext cx="11422966" cy="1613229"/>
          </a:xfrm>
          <a:prstGeom prst="rect">
            <a:avLst/>
          </a:prstGeom>
        </p:spPr>
      </p:pic>
      <p:pic>
        <p:nvPicPr>
          <p:cNvPr id="3" name="Picture 2"/>
          <p:cNvPicPr>
            <a:picLocks noChangeAspect="1"/>
          </p:cNvPicPr>
          <p:nvPr/>
        </p:nvPicPr>
        <p:blipFill>
          <a:blip r:embed="rId3"/>
          <a:stretch>
            <a:fillRect/>
          </a:stretch>
        </p:blipFill>
        <p:spPr>
          <a:xfrm>
            <a:off x="365760" y="2376050"/>
            <a:ext cx="11282289" cy="2078948"/>
          </a:xfrm>
          <a:prstGeom prst="rect">
            <a:avLst/>
          </a:prstGeom>
        </p:spPr>
      </p:pic>
      <p:sp>
        <p:nvSpPr>
          <p:cNvPr id="4" name="Rectangle 3"/>
          <p:cNvSpPr/>
          <p:nvPr/>
        </p:nvSpPr>
        <p:spPr>
          <a:xfrm>
            <a:off x="8961120" y="4881489"/>
            <a:ext cx="2461846" cy="928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a:t>
            </a:r>
          </a:p>
        </p:txBody>
      </p:sp>
    </p:spTree>
    <p:extLst>
      <p:ext uri="{BB962C8B-B14F-4D97-AF65-F5344CB8AC3E}">
        <p14:creationId xmlns:p14="http://schemas.microsoft.com/office/powerpoint/2010/main" val="130129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9490" y="605498"/>
            <a:ext cx="11530818" cy="4169846"/>
          </a:xfrm>
          <a:prstGeom prst="rect">
            <a:avLst/>
          </a:prstGeom>
        </p:spPr>
      </p:pic>
      <p:sp>
        <p:nvSpPr>
          <p:cNvPr id="5" name="Rectangle 4"/>
          <p:cNvSpPr/>
          <p:nvPr/>
        </p:nvSpPr>
        <p:spPr>
          <a:xfrm>
            <a:off x="8820443" y="5542671"/>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p>
        </p:txBody>
      </p:sp>
    </p:spTree>
    <p:extLst>
      <p:ext uri="{BB962C8B-B14F-4D97-AF65-F5344CB8AC3E}">
        <p14:creationId xmlns:p14="http://schemas.microsoft.com/office/powerpoint/2010/main" val="50466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2707" y="663199"/>
            <a:ext cx="11170092" cy="2952197"/>
          </a:xfrm>
          <a:prstGeom prst="rect">
            <a:avLst/>
          </a:prstGeom>
        </p:spPr>
      </p:pic>
      <p:sp>
        <p:nvSpPr>
          <p:cNvPr id="3" name="Rectangle 2"/>
          <p:cNvSpPr/>
          <p:nvPr/>
        </p:nvSpPr>
        <p:spPr>
          <a:xfrm>
            <a:off x="8820443" y="5542671"/>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p>
        </p:txBody>
      </p:sp>
    </p:spTree>
    <p:extLst>
      <p:ext uri="{BB962C8B-B14F-4D97-AF65-F5344CB8AC3E}">
        <p14:creationId xmlns:p14="http://schemas.microsoft.com/office/powerpoint/2010/main" val="58621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8641" y="773723"/>
            <a:ext cx="10894537" cy="3362709"/>
          </a:xfrm>
          <a:prstGeom prst="rect">
            <a:avLst/>
          </a:prstGeom>
        </p:spPr>
      </p:pic>
      <p:sp>
        <p:nvSpPr>
          <p:cNvPr id="3" name="Rectangle 2"/>
          <p:cNvSpPr/>
          <p:nvPr/>
        </p:nvSpPr>
        <p:spPr>
          <a:xfrm>
            <a:off x="8609428" y="492369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p>
        </p:txBody>
      </p:sp>
    </p:spTree>
    <p:extLst>
      <p:ext uri="{BB962C8B-B14F-4D97-AF65-F5344CB8AC3E}">
        <p14:creationId xmlns:p14="http://schemas.microsoft.com/office/powerpoint/2010/main" val="190259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2">
                <a:shade val="45000"/>
                <a:satMod val="135000"/>
              </a:schemeClr>
              <a:prstClr val="white"/>
            </a:duotone>
          </a:blip>
          <a:stretch>
            <a:fillRect/>
          </a:stretch>
        </p:blipFill>
        <p:spPr>
          <a:xfrm>
            <a:off x="295422" y="379828"/>
            <a:ext cx="11071272" cy="1772529"/>
          </a:xfrm>
          <a:prstGeom prst="rect">
            <a:avLst/>
          </a:prstGeom>
        </p:spPr>
      </p:pic>
      <p:pic>
        <p:nvPicPr>
          <p:cNvPr id="4" name="Picture 3"/>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295422" y="2089054"/>
            <a:ext cx="11394829" cy="3094892"/>
          </a:xfrm>
          <a:prstGeom prst="rect">
            <a:avLst/>
          </a:prstGeom>
        </p:spPr>
      </p:pic>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colorTemperature colorTemp="5900"/>
                    </a14:imgEffect>
                  </a14:imgLayer>
                </a14:imgProps>
              </a:ext>
            </a:extLst>
          </a:blip>
          <a:stretch>
            <a:fillRect/>
          </a:stretch>
        </p:blipFill>
        <p:spPr>
          <a:xfrm>
            <a:off x="295422" y="5183946"/>
            <a:ext cx="2418250" cy="1397947"/>
          </a:xfrm>
          <a:prstGeom prst="rect">
            <a:avLst/>
          </a:prstGeom>
        </p:spPr>
      </p:pic>
      <p:sp>
        <p:nvSpPr>
          <p:cNvPr id="6" name="Rectangle 5"/>
          <p:cNvSpPr/>
          <p:nvPr/>
        </p:nvSpPr>
        <p:spPr>
          <a:xfrm>
            <a:off x="8229600" y="5373858"/>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unsure</a:t>
            </a:r>
          </a:p>
        </p:txBody>
      </p:sp>
    </p:spTree>
    <p:extLst>
      <p:ext uri="{BB962C8B-B14F-4D97-AF65-F5344CB8AC3E}">
        <p14:creationId xmlns:p14="http://schemas.microsoft.com/office/powerpoint/2010/main" val="132460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1">
                <a:shade val="45000"/>
                <a:satMod val="135000"/>
              </a:schemeClr>
              <a:prstClr val="white"/>
            </a:duotone>
          </a:blip>
          <a:stretch>
            <a:fillRect/>
          </a:stretch>
        </p:blipFill>
        <p:spPr>
          <a:xfrm>
            <a:off x="436098" y="464233"/>
            <a:ext cx="11141585" cy="4776100"/>
          </a:xfrm>
          <a:prstGeom prst="rect">
            <a:avLst/>
          </a:prstGeom>
        </p:spPr>
      </p:pic>
      <p:sp>
        <p:nvSpPr>
          <p:cNvPr id="3" name="Rectangle 2"/>
          <p:cNvSpPr/>
          <p:nvPr/>
        </p:nvSpPr>
        <p:spPr>
          <a:xfrm>
            <a:off x="8229600" y="5373858"/>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p>
        </p:txBody>
      </p:sp>
    </p:spTree>
    <p:extLst>
      <p:ext uri="{BB962C8B-B14F-4D97-AF65-F5344CB8AC3E}">
        <p14:creationId xmlns:p14="http://schemas.microsoft.com/office/powerpoint/2010/main" val="344612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duotone>
              <a:schemeClr val="accent1">
                <a:shade val="45000"/>
                <a:satMod val="135000"/>
              </a:schemeClr>
              <a:prstClr val="white"/>
            </a:duotone>
          </a:blip>
          <a:srcRect b="72521"/>
          <a:stretch/>
        </p:blipFill>
        <p:spPr>
          <a:xfrm>
            <a:off x="520505" y="520503"/>
            <a:ext cx="11306701" cy="1012875"/>
          </a:xfrm>
          <a:prstGeom prst="rect">
            <a:avLst/>
          </a:prstGeom>
        </p:spPr>
      </p:pic>
      <p:sp>
        <p:nvSpPr>
          <p:cNvPr id="3" name="Rectangle 2"/>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p>
        </p:txBody>
      </p:sp>
      <p:pic>
        <p:nvPicPr>
          <p:cNvPr id="4" name="Picture 3"/>
          <p:cNvPicPr>
            <a:picLocks noChangeAspect="1"/>
          </p:cNvPicPr>
          <p:nvPr/>
        </p:nvPicPr>
        <p:blipFill rotWithShape="1">
          <a:blip r:embed="rId2">
            <a:duotone>
              <a:schemeClr val="accent1">
                <a:shade val="45000"/>
                <a:satMod val="135000"/>
              </a:schemeClr>
              <a:prstClr val="white"/>
            </a:duotone>
          </a:blip>
          <a:srcRect t="43954"/>
          <a:stretch/>
        </p:blipFill>
        <p:spPr>
          <a:xfrm>
            <a:off x="520505" y="1955410"/>
            <a:ext cx="11306701" cy="2065822"/>
          </a:xfrm>
          <a:prstGeom prst="rect">
            <a:avLst/>
          </a:prstGeom>
        </p:spPr>
      </p:pic>
    </p:spTree>
    <p:extLst>
      <p:ext uri="{BB962C8B-B14F-4D97-AF65-F5344CB8AC3E}">
        <p14:creationId xmlns:p14="http://schemas.microsoft.com/office/powerpoint/2010/main" val="254200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1">
                <a:shade val="45000"/>
                <a:satMod val="135000"/>
              </a:schemeClr>
              <a:prstClr val="white"/>
            </a:duotone>
          </a:blip>
          <a:stretch>
            <a:fillRect/>
          </a:stretch>
        </p:blipFill>
        <p:spPr>
          <a:xfrm>
            <a:off x="407963" y="886265"/>
            <a:ext cx="11104050" cy="1801306"/>
          </a:xfrm>
          <a:prstGeom prst="rect">
            <a:avLst/>
          </a:prstGeom>
        </p:spPr>
      </p:pic>
      <p:sp>
        <p:nvSpPr>
          <p:cNvPr id="3" name="Rectangle 2"/>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p>
        </p:txBody>
      </p:sp>
    </p:spTree>
    <p:extLst>
      <p:ext uri="{BB962C8B-B14F-4D97-AF65-F5344CB8AC3E}">
        <p14:creationId xmlns:p14="http://schemas.microsoft.com/office/powerpoint/2010/main" val="247278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309489" y="648383"/>
            <a:ext cx="11127545" cy="2289828"/>
          </a:xfrm>
          <a:prstGeom prst="rect">
            <a:avLst/>
          </a:prstGeom>
        </p:spPr>
      </p:pic>
      <p:sp>
        <p:nvSpPr>
          <p:cNvPr id="3" name="Rectangle 2"/>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p>
        </p:txBody>
      </p:sp>
    </p:spTree>
    <p:extLst>
      <p:ext uri="{BB962C8B-B14F-4D97-AF65-F5344CB8AC3E}">
        <p14:creationId xmlns:p14="http://schemas.microsoft.com/office/powerpoint/2010/main" val="23378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534573" y="436098"/>
            <a:ext cx="11118170" cy="833084"/>
          </a:xfrm>
          <a:prstGeom prst="rect">
            <a:avLst/>
          </a:prstGeom>
          <a:ln>
            <a:solidFill>
              <a:schemeClr val="accent2"/>
            </a:solidFill>
          </a:ln>
        </p:spPr>
      </p:pic>
      <p:pic>
        <p:nvPicPr>
          <p:cNvPr id="3" name="Picture 2"/>
          <p:cNvPicPr>
            <a:picLocks noChangeAspect="1"/>
          </p:cNvPicPr>
          <p:nvPr/>
        </p:nvPicPr>
        <p:blipFill>
          <a:blip r:embed="rId4">
            <a:duotone>
              <a:schemeClr val="accent1">
                <a:shade val="45000"/>
                <a:satMod val="135000"/>
              </a:schemeClr>
              <a:prstClr val="white"/>
            </a:duotone>
          </a:blip>
          <a:stretch>
            <a:fillRect/>
          </a:stretch>
        </p:blipFill>
        <p:spPr>
          <a:xfrm>
            <a:off x="424810" y="1463040"/>
            <a:ext cx="11337695" cy="2122366"/>
          </a:xfrm>
          <a:prstGeom prst="rect">
            <a:avLst/>
          </a:prstGeom>
        </p:spPr>
      </p:pic>
      <p:sp>
        <p:nvSpPr>
          <p:cNvPr id="4" name="Rectangle 3"/>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a:t>
            </a:r>
          </a:p>
        </p:txBody>
      </p:sp>
    </p:spTree>
    <p:extLst>
      <p:ext uri="{BB962C8B-B14F-4D97-AF65-F5344CB8AC3E}">
        <p14:creationId xmlns:p14="http://schemas.microsoft.com/office/powerpoint/2010/main" val="395883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3">
                <a:shade val="45000"/>
                <a:satMod val="135000"/>
              </a:schemeClr>
              <a:prstClr val="white"/>
            </a:duotone>
          </a:blip>
          <a:stretch>
            <a:fillRect/>
          </a:stretch>
        </p:blipFill>
        <p:spPr>
          <a:xfrm>
            <a:off x="618979" y="1223889"/>
            <a:ext cx="11090259" cy="1842868"/>
          </a:xfrm>
          <a:prstGeom prst="rect">
            <a:avLst/>
          </a:prstGeom>
        </p:spPr>
      </p:pic>
      <p:sp>
        <p:nvSpPr>
          <p:cNvPr id="3" name="Rectangle 2"/>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p>
        </p:txBody>
      </p:sp>
    </p:spTree>
    <p:extLst>
      <p:ext uri="{BB962C8B-B14F-4D97-AF65-F5344CB8AC3E}">
        <p14:creationId xmlns:p14="http://schemas.microsoft.com/office/powerpoint/2010/main" val="185894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3">
                <a:shade val="45000"/>
                <a:satMod val="135000"/>
              </a:schemeClr>
              <a:prstClr val="white"/>
            </a:duotone>
          </a:blip>
          <a:stretch>
            <a:fillRect/>
          </a:stretch>
        </p:blipFill>
        <p:spPr>
          <a:xfrm>
            <a:off x="576776" y="1195754"/>
            <a:ext cx="10663311" cy="2070257"/>
          </a:xfrm>
          <a:prstGeom prst="rect">
            <a:avLst/>
          </a:prstGeom>
        </p:spPr>
      </p:pic>
      <p:sp>
        <p:nvSpPr>
          <p:cNvPr id="3" name="Rectangle 2"/>
          <p:cNvSpPr/>
          <p:nvPr/>
        </p:nvSpPr>
        <p:spPr>
          <a:xfrm>
            <a:off x="8567225" y="4797082"/>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2</a:t>
            </a:r>
          </a:p>
        </p:txBody>
      </p:sp>
    </p:spTree>
    <p:extLst>
      <p:ext uri="{BB962C8B-B14F-4D97-AF65-F5344CB8AC3E}">
        <p14:creationId xmlns:p14="http://schemas.microsoft.com/office/powerpoint/2010/main" val="299111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Lst>
          </a:blip>
          <a:srcRect b="52005"/>
          <a:stretch/>
        </p:blipFill>
        <p:spPr>
          <a:xfrm>
            <a:off x="723900" y="1284862"/>
            <a:ext cx="8265356" cy="1508088"/>
          </a:xfrm>
          <a:prstGeom prst="rect">
            <a:avLst/>
          </a:prstGeom>
        </p:spPr>
      </p:pic>
      <p:sp>
        <p:nvSpPr>
          <p:cNvPr id="3" name="Rectangle 2"/>
          <p:cNvSpPr/>
          <p:nvPr/>
        </p:nvSpPr>
        <p:spPr>
          <a:xfrm>
            <a:off x="8510955" y="4126501"/>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ANSWER:3</a:t>
            </a:r>
          </a:p>
        </p:txBody>
      </p:sp>
      <p:pic>
        <p:nvPicPr>
          <p:cNvPr id="4" name="Picture 3"/>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Lst>
          </a:blip>
          <a:srcRect t="50177" r="61844"/>
          <a:stretch/>
        </p:blipFill>
        <p:spPr>
          <a:xfrm>
            <a:off x="723900" y="3091899"/>
            <a:ext cx="2835227" cy="1407396"/>
          </a:xfrm>
          <a:prstGeom prst="rect">
            <a:avLst/>
          </a:prstGeom>
        </p:spPr>
      </p:pic>
    </p:spTree>
    <p:extLst>
      <p:ext uri="{BB962C8B-B14F-4D97-AF65-F5344CB8AC3E}">
        <p14:creationId xmlns:p14="http://schemas.microsoft.com/office/powerpoint/2010/main" val="284746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bg2">
                <a:shade val="45000"/>
                <a:satMod val="135000"/>
              </a:schemeClr>
              <a:prstClr val="white"/>
            </a:duotone>
          </a:blip>
          <a:stretch>
            <a:fillRect/>
          </a:stretch>
        </p:blipFill>
        <p:spPr>
          <a:xfrm>
            <a:off x="506437" y="1012874"/>
            <a:ext cx="11210584" cy="2447778"/>
          </a:xfrm>
          <a:prstGeom prst="rect">
            <a:avLst/>
          </a:prstGeom>
        </p:spPr>
      </p:pic>
      <p:sp>
        <p:nvSpPr>
          <p:cNvPr id="3" name="Rectangle 2"/>
          <p:cNvSpPr/>
          <p:nvPr/>
        </p:nvSpPr>
        <p:spPr>
          <a:xfrm>
            <a:off x="8510955" y="4126501"/>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ANSWER:4</a:t>
            </a:r>
          </a:p>
        </p:txBody>
      </p:sp>
    </p:spTree>
    <p:extLst>
      <p:ext uri="{BB962C8B-B14F-4D97-AF65-F5344CB8AC3E}">
        <p14:creationId xmlns:p14="http://schemas.microsoft.com/office/powerpoint/2010/main" val="33597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bg2">
                <a:shade val="45000"/>
                <a:satMod val="135000"/>
              </a:schemeClr>
              <a:prstClr val="white"/>
            </a:duotone>
          </a:blip>
          <a:stretch>
            <a:fillRect/>
          </a:stretch>
        </p:blipFill>
        <p:spPr>
          <a:xfrm>
            <a:off x="548640" y="844062"/>
            <a:ext cx="10854522" cy="2537610"/>
          </a:xfrm>
          <a:prstGeom prst="rect">
            <a:avLst/>
          </a:prstGeom>
        </p:spPr>
      </p:pic>
      <p:sp>
        <p:nvSpPr>
          <p:cNvPr id="3" name="Rectangle 2"/>
          <p:cNvSpPr/>
          <p:nvPr/>
        </p:nvSpPr>
        <p:spPr>
          <a:xfrm>
            <a:off x="8510955" y="4126501"/>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ANSWER:1</a:t>
            </a:r>
          </a:p>
        </p:txBody>
      </p:sp>
    </p:spTree>
    <p:extLst>
      <p:ext uri="{BB962C8B-B14F-4D97-AF65-F5344CB8AC3E}">
        <p14:creationId xmlns:p14="http://schemas.microsoft.com/office/powerpoint/2010/main" val="108078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2031" y="427207"/>
            <a:ext cx="11366696" cy="1346468"/>
          </a:xfrm>
          <a:prstGeom prst="rect">
            <a:avLst/>
          </a:prstGeom>
        </p:spPr>
      </p:pic>
      <p:pic>
        <p:nvPicPr>
          <p:cNvPr id="3" name="Picture 2"/>
          <p:cNvPicPr>
            <a:picLocks noChangeAspect="1"/>
          </p:cNvPicPr>
          <p:nvPr/>
        </p:nvPicPr>
        <p:blipFill>
          <a:blip r:embed="rId3"/>
          <a:stretch>
            <a:fillRect/>
          </a:stretch>
        </p:blipFill>
        <p:spPr>
          <a:xfrm>
            <a:off x="536564" y="1773675"/>
            <a:ext cx="11252163" cy="4351665"/>
          </a:xfrm>
          <a:prstGeom prst="rect">
            <a:avLst/>
          </a:prstGeom>
        </p:spPr>
      </p:pic>
      <p:sp>
        <p:nvSpPr>
          <p:cNvPr id="4" name="Rectangle 3"/>
          <p:cNvSpPr/>
          <p:nvPr/>
        </p:nvSpPr>
        <p:spPr>
          <a:xfrm>
            <a:off x="8918918" y="5752546"/>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ANSWER:1</a:t>
            </a:r>
          </a:p>
        </p:txBody>
      </p:sp>
    </p:spTree>
    <p:extLst>
      <p:ext uri="{BB962C8B-B14F-4D97-AF65-F5344CB8AC3E}">
        <p14:creationId xmlns:p14="http://schemas.microsoft.com/office/powerpoint/2010/main" val="311733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0165" y="1418680"/>
            <a:ext cx="10747717" cy="1907215"/>
          </a:xfrm>
          <a:prstGeom prst="rect">
            <a:avLst/>
          </a:prstGeom>
        </p:spPr>
      </p:pic>
      <p:sp>
        <p:nvSpPr>
          <p:cNvPr id="3" name="Rectangle 2"/>
          <p:cNvSpPr/>
          <p:nvPr/>
        </p:nvSpPr>
        <p:spPr>
          <a:xfrm>
            <a:off x="8862647" y="5372718"/>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ANSWER:2</a:t>
            </a:r>
          </a:p>
        </p:txBody>
      </p:sp>
    </p:spTree>
    <p:extLst>
      <p:ext uri="{BB962C8B-B14F-4D97-AF65-F5344CB8AC3E}">
        <p14:creationId xmlns:p14="http://schemas.microsoft.com/office/powerpoint/2010/main" val="218927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2">
                <a:shade val="45000"/>
                <a:satMod val="135000"/>
              </a:schemeClr>
              <a:prstClr val="white"/>
            </a:duotone>
          </a:blip>
          <a:stretch>
            <a:fillRect/>
          </a:stretch>
        </p:blipFill>
        <p:spPr>
          <a:xfrm>
            <a:off x="520505" y="914400"/>
            <a:ext cx="10931062" cy="3045244"/>
          </a:xfrm>
          <a:prstGeom prst="rect">
            <a:avLst/>
          </a:prstGeom>
        </p:spPr>
      </p:pic>
      <p:sp>
        <p:nvSpPr>
          <p:cNvPr id="4" name="Rectangle 3"/>
          <p:cNvSpPr/>
          <p:nvPr/>
        </p:nvSpPr>
        <p:spPr>
          <a:xfrm>
            <a:off x="8862647" y="5372718"/>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ANSWER:1</a:t>
            </a:r>
          </a:p>
        </p:txBody>
      </p:sp>
    </p:spTree>
    <p:extLst>
      <p:ext uri="{BB962C8B-B14F-4D97-AF65-F5344CB8AC3E}">
        <p14:creationId xmlns:p14="http://schemas.microsoft.com/office/powerpoint/2010/main" val="354639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2">
                <a:shade val="45000"/>
                <a:satMod val="135000"/>
              </a:schemeClr>
              <a:prstClr val="white"/>
            </a:duotone>
          </a:blip>
          <a:stretch>
            <a:fillRect/>
          </a:stretch>
        </p:blipFill>
        <p:spPr>
          <a:xfrm>
            <a:off x="534572" y="900333"/>
            <a:ext cx="11029071" cy="2727478"/>
          </a:xfrm>
          <a:prstGeom prst="rect">
            <a:avLst/>
          </a:prstGeom>
        </p:spPr>
      </p:pic>
      <p:sp>
        <p:nvSpPr>
          <p:cNvPr id="3" name="Rectangle 2"/>
          <p:cNvSpPr/>
          <p:nvPr/>
        </p:nvSpPr>
        <p:spPr>
          <a:xfrm>
            <a:off x="8862647" y="5372718"/>
            <a:ext cx="2672862" cy="745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ANSWER:4</a:t>
            </a:r>
          </a:p>
        </p:txBody>
      </p:sp>
    </p:spTree>
    <p:extLst>
      <p:ext uri="{BB962C8B-B14F-4D97-AF65-F5344CB8AC3E}">
        <p14:creationId xmlns:p14="http://schemas.microsoft.com/office/powerpoint/2010/main" val="425340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Basis</Template>
  <TotalTime>541</TotalTime>
  <Words>4947</Words>
  <Application>Microsoft Office PowerPoint</Application>
  <PresentationFormat>Widescreen</PresentationFormat>
  <Paragraphs>370</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Corbel</vt:lpstr>
      <vt:lpstr>Symbol</vt:lpstr>
      <vt:lpstr>Basis</vt:lpstr>
      <vt:lpstr>CARL ROGERS</vt:lpstr>
      <vt:lpstr>Background </vt:lpstr>
      <vt:lpstr>View of the person </vt:lpstr>
      <vt:lpstr>Structure of personality  </vt:lpstr>
      <vt:lpstr>Dynamics of the personality </vt:lpstr>
      <vt:lpstr>Actualising tendency</vt:lpstr>
      <vt:lpstr>Need for positive regard  (from others and self</vt:lpstr>
      <vt:lpstr>Congruence and Incongruence </vt:lpstr>
      <vt:lpstr>Role of self-concept in experience  &amp; behaviour</vt:lpstr>
      <vt:lpstr>Development of the personality </vt:lpstr>
      <vt:lpstr>Past papers &amp; Tuts</vt:lpstr>
      <vt:lpstr>Which one of the following most accurately expresses the phenomenological dimension of Rogers’ view of the person? </vt:lpstr>
      <vt:lpstr>PowerPoint Presentation</vt:lpstr>
      <vt:lpstr>As a young boy, Paul loved building things and taking them apart. As an adult, Paul decided to follow a career in engineering. In terms of Rogers’ theory, which one of the following deductions made from this story, is INCORRECT? </vt:lpstr>
      <vt:lpstr>PowerPoint Presentation</vt:lpstr>
      <vt:lpstr>Alan has entered the stage of the so called ‘terrible two’s’ with the development of his will power leading him to throw tantrums. Which one of the following do you think most accurately reflects the advice that Rogers would give Alan’s parents? </vt:lpstr>
      <vt:lpstr>PowerPoint Presentation</vt:lpstr>
      <vt:lpstr>Thandeka has been in corporate banking for the better part of her adult working life. She has been very successful and has advanced more rapidly than many of her colleagues. Despite her achievements, however, she does not feel fulfilled through her work. She feels more drawn to helping people realise their potential and ‘workshopping’ with them around personal growth issues. Eventually Thandeka takes the leap and resigns from her well-paid position in the banking industry to pursue her dream. While she feels apprehensive and fears some of the consequences of her choice, she also trusts implicitly that this is the right course for her to be taking. Which one of the following statements about the fully functioning person according to Rogers best describes Thandeka? </vt:lpstr>
      <vt:lpstr>PowerPoint Presentation</vt:lpstr>
      <vt:lpstr>Gadihele believes that she is from another planet and has come to visit the earth in order to save its inhabitants. She tells you that the reason her psychiatrist says she is psychotic is because she speaks in a language that human beings do not have the intellectual capacity to understand, and he is too defensive to admit his own ignorance and so rather regards her as having a mental disability. How would Rogers explain Losita’s behaviour? </vt:lpstr>
      <vt:lpstr>PowerPoint Presentation</vt:lpstr>
      <vt:lpstr>What Dr. Rogers could have said to Dr. Freud:</vt:lpstr>
      <vt:lpstr>According to Roger’s theory, conditions of worth originate</vt:lpstr>
      <vt:lpstr>According to Roger’s theory, conditions of worth</vt:lpstr>
      <vt:lpstr>In terms of Rogers’ theory, the self-concept</vt:lpstr>
      <vt:lpstr>Which of the following defence mechanisms does Roger’s theory refer to?</vt:lpstr>
      <vt:lpstr>According to Rogers, the new-born baby behaves according to</vt:lpstr>
      <vt:lpstr>According to Rogers theory, which one of the following statements regarding the actualisation tendency is true?</vt:lpstr>
      <vt:lpstr>According to Rogers’ theory, self-actualization refers to</vt:lpstr>
      <vt:lpstr>Julian dislikes taking risks and prefers playing chess.  His father encourages him, however, to take part in hang gliding with him.  Julian does not really enjoy the sport, but participates to please his father. According to Roger’s theory, </vt:lpstr>
      <vt:lpstr>According to Rogers, the self-concept is:  .  </vt:lpstr>
      <vt:lpstr>Mary sees herself as a faithful wife who could not possibly be attracted to any other man than her husband.  Mary has included the value of her mother of “if you are a good wife you will not be attracted to another man” in her view of what a good wife should be.  When she meets her husband’s friend, Bob, she experiences sexual feelings towards him.  </vt:lpstr>
      <vt:lpstr>In terms of Roger’s theory, Mary is likely to function….</vt:lpstr>
      <vt:lpstr>In terms of Roger’s theory, how is Mary is likely to deal with her feelings toward Bob?</vt:lpstr>
      <vt:lpstr>Maria has studied Rogers’ theory and wants to apply this knowledge to her own relationships.  She decides to approve of anything that her children do.  Which one of the following statements accurately depicts Maria’s position?</vt:lpstr>
      <vt:lpstr>Sarah sees herself as a good cook.  When she burns the supper she blames a friend who phoned while she was preparing the meal, and the time when she put too much salt in the veggies, she said that the salt is more concentrated today than it uses to be.  Sarah regards herself as a good cook.</vt:lpstr>
      <vt:lpstr>According to Roger’s theory, what differentiates humans from other organisms?</vt:lpstr>
      <vt:lpstr>According to Roger’s theory, organismic trust implies that the person:</vt:lpstr>
      <vt:lpstr>Zinzi has the talent to become an artist.  She enjoys sculpting and creates beautiful sculptures.  She thinks of herself as an artist.  Her parents feel that she should pursue a career in the mathematical field.  She fails her math test and does not see herself as good in math.  Zinzi would be congruent if she decides to….</vt:lpstr>
      <vt:lpstr>Pumi wants to be a good mother.  Her view of a good mother is someone who dedicates all of her time and energy to her child.  While she would love to continue her studies in art, as she really wants to become a professional painter, she decides to give this up in order to devote herself to her newly born baby.  According to Rogers’ view on the actualising and self-actualising tendencies, Pumi is:  </vt:lpstr>
      <vt:lpstr>Carl Roger’s theory, is regarded as a humanistic theory because he emphasises:…</vt:lpstr>
      <vt:lpstr>According to Roger’s theory, conditions of worth are:</vt:lpstr>
      <vt:lpstr>In terms of Roger’s theory, the self-concept: </vt:lpstr>
      <vt:lpstr>In which of the following ways would your response to your partner be the most correct in accordance with Rogers view of the person? </vt:lpstr>
      <vt:lpstr>In the table below, column A lists the structural elements of the personality and column B the explanations of each.  From the alternatives below select the correct combinations of the items in these two columns.</vt:lpstr>
      <vt:lpstr>Susan sees herself as someone who is socially incompetent.  Whenever she is in company, she either has very little to say, tends to be rather short with others, or has the knack of rubbing people up the wrong way.  In terms of Roger’s theory, theses experiences are..</vt:lpstr>
      <vt:lpstr>Read the following story and answer the questions:</vt:lpstr>
      <vt:lpstr>It is clear that Alans’ parents:  </vt:lpstr>
      <vt:lpstr>PowerPoint Presentation</vt:lpstr>
      <vt:lpstr>PowerPoint Presentation</vt:lpstr>
      <vt:lpstr>PowerPoint Presentation</vt:lpstr>
      <vt:lpstr>PowerPoint Presentation</vt:lpstr>
      <vt:lpstr>PowerPoint Presentation</vt:lpstr>
      <vt:lpstr>Read the following story and answer the questions:</vt:lpstr>
      <vt:lpstr>The fact that Lucky excelled at things of a practical-technical nature implies that he was a)_____ and yet his parents encouraged him to take academic subjects like Latin and History which implies that they b)_________:</vt:lpstr>
      <vt:lpstr>According to Rogers, individuals are considered psychologically adjusted when…..</vt:lpstr>
      <vt:lpstr>Mary was the minister’s wife and the members of the congregation expected her to devote her time to church and give up her career which she found very satisfying.  However, Mary decided to pursue her career as she believed that her fulfilment would greatly contribute to her being a more effective ministers’ wife.  Which statement would be the most correct in terms of Roger’s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CARL ROGERS</dc:title>
  <dc:creator>Sunette Marx</dc:creator>
  <cp:lastModifiedBy>Sunette Marx</cp:lastModifiedBy>
  <cp:revision>45</cp:revision>
  <dcterms:created xsi:type="dcterms:W3CDTF">2017-05-28T18:14:56Z</dcterms:created>
  <dcterms:modified xsi:type="dcterms:W3CDTF">2017-05-31T07:39:36Z</dcterms:modified>
</cp:coreProperties>
</file>