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handoutMasterIdLst>
    <p:handoutMasterId r:id="rId66"/>
  </p:handoutMasterIdLst>
  <p:sldIdLst>
    <p:sldId id="256" r:id="rId2"/>
    <p:sldId id="324" r:id="rId3"/>
    <p:sldId id="325" r:id="rId4"/>
    <p:sldId id="322" r:id="rId5"/>
    <p:sldId id="327" r:id="rId6"/>
    <p:sldId id="328" r:id="rId7"/>
    <p:sldId id="326" r:id="rId8"/>
    <p:sldId id="310" r:id="rId9"/>
    <p:sldId id="311" r:id="rId10"/>
    <p:sldId id="314" r:id="rId11"/>
    <p:sldId id="315" r:id="rId12"/>
    <p:sldId id="318" r:id="rId13"/>
    <p:sldId id="319" r:id="rId14"/>
    <p:sldId id="320" r:id="rId15"/>
    <p:sldId id="316" r:id="rId16"/>
    <p:sldId id="317" r:id="rId17"/>
    <p:sldId id="312" r:id="rId18"/>
    <p:sldId id="321" r:id="rId19"/>
    <p:sldId id="313" r:id="rId20"/>
    <p:sldId id="265" r:id="rId21"/>
    <p:sldId id="266" r:id="rId22"/>
    <p:sldId id="267" r:id="rId23"/>
    <p:sldId id="268" r:id="rId24"/>
    <p:sldId id="270" r:id="rId25"/>
    <p:sldId id="269" r:id="rId26"/>
    <p:sldId id="273" r:id="rId27"/>
    <p:sldId id="272" r:id="rId28"/>
    <p:sldId id="271" r:id="rId29"/>
    <p:sldId id="274" r:id="rId30"/>
    <p:sldId id="275" r:id="rId31"/>
    <p:sldId id="276" r:id="rId32"/>
    <p:sldId id="277" r:id="rId33"/>
    <p:sldId id="278" r:id="rId34"/>
    <p:sldId id="279" r:id="rId35"/>
    <p:sldId id="280" r:id="rId36"/>
    <p:sldId id="281" r:id="rId37"/>
    <p:sldId id="282" r:id="rId38"/>
    <p:sldId id="283" r:id="rId39"/>
    <p:sldId id="284" r:id="rId40"/>
    <p:sldId id="285" r:id="rId41"/>
    <p:sldId id="286" r:id="rId42"/>
    <p:sldId id="287" r:id="rId43"/>
    <p:sldId id="288" r:id="rId44"/>
    <p:sldId id="289" r:id="rId45"/>
    <p:sldId id="290" r:id="rId46"/>
    <p:sldId id="291" r:id="rId47"/>
    <p:sldId id="323" r:id="rId48"/>
    <p:sldId id="292" r:id="rId49"/>
    <p:sldId id="293" r:id="rId50"/>
    <p:sldId id="294" r:id="rId51"/>
    <p:sldId id="295" r:id="rId52"/>
    <p:sldId id="296" r:id="rId53"/>
    <p:sldId id="297" r:id="rId54"/>
    <p:sldId id="298" r:id="rId55"/>
    <p:sldId id="299" r:id="rId56"/>
    <p:sldId id="300" r:id="rId57"/>
    <p:sldId id="301" r:id="rId58"/>
    <p:sldId id="302" r:id="rId59"/>
    <p:sldId id="303" r:id="rId60"/>
    <p:sldId id="304" r:id="rId61"/>
    <p:sldId id="305" r:id="rId62"/>
    <p:sldId id="306" r:id="rId63"/>
    <p:sldId id="307" r:id="rId64"/>
    <p:sldId id="308" r:id="rId65"/>
  </p:sldIdLst>
  <p:sldSz cx="12192000" cy="6858000"/>
  <p:notesSz cx="6858000" cy="99456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5" d="100"/>
          <a:sy n="65" d="100"/>
        </p:scale>
        <p:origin x="85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71"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8475"/>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sz="quarter" idx="1"/>
          </p:nvPr>
        </p:nvSpPr>
        <p:spPr>
          <a:xfrm>
            <a:off x="3884613" y="0"/>
            <a:ext cx="2971800" cy="498475"/>
          </a:xfrm>
          <a:prstGeom prst="rect">
            <a:avLst/>
          </a:prstGeom>
        </p:spPr>
        <p:txBody>
          <a:bodyPr vert="horz" lIns="91440" tIns="45720" rIns="91440" bIns="45720" rtlCol="0"/>
          <a:lstStyle>
            <a:lvl1pPr algn="r">
              <a:defRPr sz="1200"/>
            </a:lvl1pPr>
          </a:lstStyle>
          <a:p>
            <a:fld id="{563B0C4C-6DD4-45B7-B7B6-A5FF67C3CAE1}" type="datetimeFigureOut">
              <a:rPr lang="en-ZA" smtClean="0"/>
              <a:t>2017/05/30</a:t>
            </a:fld>
            <a:endParaRPr lang="en-ZA"/>
          </a:p>
        </p:txBody>
      </p:sp>
      <p:sp>
        <p:nvSpPr>
          <p:cNvPr id="4" name="Footer Placeholder 3"/>
          <p:cNvSpPr>
            <a:spLocks noGrp="1"/>
          </p:cNvSpPr>
          <p:nvPr>
            <p:ph type="ftr" sz="quarter" idx="2"/>
          </p:nvPr>
        </p:nvSpPr>
        <p:spPr>
          <a:xfrm>
            <a:off x="0" y="9447213"/>
            <a:ext cx="2971800" cy="498475"/>
          </a:xfrm>
          <a:prstGeom prst="rect">
            <a:avLst/>
          </a:prstGeom>
        </p:spPr>
        <p:txBody>
          <a:bodyPr vert="horz" lIns="91440" tIns="45720" rIns="91440" bIns="45720" rtlCol="0" anchor="b"/>
          <a:lstStyle>
            <a:lvl1pPr algn="l">
              <a:defRPr sz="1200"/>
            </a:lvl1pPr>
          </a:lstStyle>
          <a:p>
            <a:endParaRPr lang="en-ZA"/>
          </a:p>
        </p:txBody>
      </p:sp>
      <p:sp>
        <p:nvSpPr>
          <p:cNvPr id="5" name="Slide Number Placeholder 4"/>
          <p:cNvSpPr>
            <a:spLocks noGrp="1"/>
          </p:cNvSpPr>
          <p:nvPr>
            <p:ph type="sldNum" sz="quarter" idx="3"/>
          </p:nvPr>
        </p:nvSpPr>
        <p:spPr>
          <a:xfrm>
            <a:off x="3884613" y="9447213"/>
            <a:ext cx="2971800" cy="498475"/>
          </a:xfrm>
          <a:prstGeom prst="rect">
            <a:avLst/>
          </a:prstGeom>
        </p:spPr>
        <p:txBody>
          <a:bodyPr vert="horz" lIns="91440" tIns="45720" rIns="91440" bIns="45720" rtlCol="0" anchor="b"/>
          <a:lstStyle>
            <a:lvl1pPr algn="r">
              <a:defRPr sz="1200"/>
            </a:lvl1pPr>
          </a:lstStyle>
          <a:p>
            <a:fld id="{E894AF2D-9D4A-4204-B039-E6A4B61141B9}" type="slidenum">
              <a:rPr lang="en-ZA" smtClean="0"/>
              <a:t>‹#›</a:t>
            </a:fld>
            <a:endParaRPr lang="en-ZA"/>
          </a:p>
        </p:txBody>
      </p:sp>
    </p:spTree>
    <p:extLst>
      <p:ext uri="{BB962C8B-B14F-4D97-AF65-F5344CB8AC3E}">
        <p14:creationId xmlns:p14="http://schemas.microsoft.com/office/powerpoint/2010/main" val="219254457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78ABE3C1-DBE1-495D-B57B-2849774B866A}" type="datetimeFigureOut">
              <a:rPr lang="en-US" smtClean="0"/>
              <a:t>5/30/2017</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6D22F896-40B5-4ADD-8801-0D06FADFA095}" type="slidenum">
              <a:rPr lang="en-US" smtClean="0"/>
              <a:t>‹#›</a:t>
            </a:fld>
            <a:endParaRPr lang="en-US" dirty="0"/>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6146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smtClean="0"/>
              <a:t>5/30/2017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627154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0578ACC-22D6-47C1-A373-4FD133E34F3C}" type="datetimeFigureOut">
              <a:rPr lang="en-US" smtClean="0"/>
              <a:t>5/30/2017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50722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smtClean="0"/>
              <a:t>5/30/2017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48100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smtClean="0"/>
              <a:t>5/30/2017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29807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smtClean="0"/>
              <a:t>5/30/2017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55320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24A7AC-904D-4781-85BA-7D10C17ED021}" type="datetimeFigureOut">
              <a:rPr lang="en-US" smtClean="0"/>
              <a:t>5/30/2017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14285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331444B-B92B-4E27-8C94-BB93EAF5CB18}" type="datetimeFigureOut">
              <a:rPr lang="en-US" smtClean="0"/>
              <a:t>5/30/2017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548085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63EFA5E-FA76-400D-B3DC-F0BA90E6D107}" type="datetimeFigureOut">
              <a:rPr lang="en-US" smtClean="0"/>
              <a:t>5/30/2017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53312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smtClean="0"/>
              <a:t>5/30/2017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74254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78E61D-D431-422C-9764-11DAFE33AB63}" type="datetimeFigureOut">
              <a:rPr lang="en-US" smtClean="0"/>
              <a:t>5/30/2017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325665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9D6E9DEC-419B-4CC5-A080-3B06BD5A8291}" type="datetimeFigureOut">
              <a:rPr lang="en-US" smtClean="0"/>
              <a:t>5/30/2017</a:t>
            </a:fld>
            <a:endParaRPr 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77566306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sldNum="0" hdr="0" ftr="0" dt="0"/>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African Perspectives</a:t>
            </a:r>
          </a:p>
        </p:txBody>
      </p:sp>
      <p:sp>
        <p:nvSpPr>
          <p:cNvPr id="3" name="Subtitle 2"/>
          <p:cNvSpPr>
            <a:spLocks noGrp="1"/>
          </p:cNvSpPr>
          <p:nvPr>
            <p:ph type="subTitle" idx="1"/>
          </p:nvPr>
        </p:nvSpPr>
        <p:spPr/>
        <p:txBody>
          <a:bodyPr/>
          <a:lstStyle/>
          <a:p>
            <a:r>
              <a:rPr lang="en-US" dirty="0"/>
              <a:t>PYC2601</a:t>
            </a:r>
          </a:p>
        </p:txBody>
      </p:sp>
    </p:spTree>
    <p:extLst>
      <p:ext uri="{BB962C8B-B14F-4D97-AF65-F5344CB8AC3E}">
        <p14:creationId xmlns:p14="http://schemas.microsoft.com/office/powerpoint/2010/main" val="14094134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en-ZA" sz="3200" dirty="0">
                <a:solidFill>
                  <a:schemeClr val="tx1"/>
                </a:solidFill>
              </a:rPr>
              <a:t>Which of the following most accurately explain why an indigenous African psychology did not develop? </a:t>
            </a:r>
          </a:p>
        </p:txBody>
      </p:sp>
      <p:sp>
        <p:nvSpPr>
          <p:cNvPr id="3" name="Content Placeholder 2"/>
          <p:cNvSpPr>
            <a:spLocks noGrp="1"/>
          </p:cNvSpPr>
          <p:nvPr>
            <p:ph idx="1"/>
          </p:nvPr>
        </p:nvSpPr>
        <p:spPr>
          <a:xfrm>
            <a:off x="545690" y="1965959"/>
            <a:ext cx="10825316" cy="4331601"/>
          </a:xfrm>
        </p:spPr>
        <p:txBody>
          <a:bodyPr>
            <a:normAutofit fontScale="77500" lnSpcReduction="20000"/>
          </a:bodyPr>
          <a:lstStyle/>
          <a:p>
            <a:pPr marL="502920" indent="-457200">
              <a:buFont typeface="+mj-lt"/>
              <a:buAutoNum type="alphaLcPeriod"/>
            </a:pPr>
            <a:r>
              <a:rPr lang="en-ZA" dirty="0">
                <a:solidFill>
                  <a:schemeClr val="tx1"/>
                </a:solidFill>
              </a:rPr>
              <a:t>Most of the studies undertaken with African people have been done from a Western-oriented framework, which has resulted in understandings that are not always applicable to African people</a:t>
            </a:r>
          </a:p>
          <a:p>
            <a:pPr marL="502920" indent="-457200">
              <a:buFont typeface="+mj-lt"/>
              <a:buAutoNum type="alphaLcPeriod"/>
            </a:pPr>
            <a:r>
              <a:rPr lang="en-ZA" dirty="0">
                <a:solidFill>
                  <a:schemeClr val="tx1"/>
                </a:solidFill>
              </a:rPr>
              <a:t>Mainstream psychology is predominantly a Euro-</a:t>
            </a:r>
            <a:r>
              <a:rPr lang="en-ZA" dirty="0" err="1">
                <a:solidFill>
                  <a:schemeClr val="tx1"/>
                </a:solidFill>
              </a:rPr>
              <a:t>Americocentric</a:t>
            </a:r>
            <a:r>
              <a:rPr lang="en-ZA" dirty="0">
                <a:solidFill>
                  <a:schemeClr val="tx1"/>
                </a:solidFill>
              </a:rPr>
              <a:t> science, which was exported to Africa and the East, with the result that to date a specific personality theory from a purely African perspective has not been developed. </a:t>
            </a:r>
          </a:p>
          <a:p>
            <a:pPr marL="502920" indent="-457200">
              <a:buFont typeface="+mj-lt"/>
              <a:buAutoNum type="alphaLcPeriod"/>
            </a:pPr>
            <a:r>
              <a:rPr lang="en-ZA" dirty="0">
                <a:solidFill>
                  <a:schemeClr val="tx1"/>
                </a:solidFill>
              </a:rPr>
              <a:t>According to </a:t>
            </a:r>
            <a:r>
              <a:rPr lang="en-ZA" dirty="0" err="1">
                <a:solidFill>
                  <a:schemeClr val="tx1"/>
                </a:solidFill>
              </a:rPr>
              <a:t>Nsemang</a:t>
            </a:r>
            <a:r>
              <a:rPr lang="en-ZA" dirty="0">
                <a:solidFill>
                  <a:schemeClr val="tx1"/>
                </a:solidFill>
              </a:rPr>
              <a:t> most African people have neither heard nor know the meaning of the term psychology? Thereby reducing the likelihood of research on an indigenous African psychology being conducted. </a:t>
            </a:r>
          </a:p>
          <a:p>
            <a:pPr marL="502920" indent="-457200">
              <a:buFont typeface="+mj-lt"/>
              <a:buAutoNum type="alphaLcPeriod"/>
            </a:pPr>
            <a:r>
              <a:rPr lang="en-ZA" dirty="0">
                <a:solidFill>
                  <a:schemeClr val="tx1"/>
                </a:solidFill>
              </a:rPr>
              <a:t>The theories and methods of psychology are still Eurocentric, resulting in its primary focus being on topics that exclude indigenous African knowledge and ways of being. </a:t>
            </a:r>
          </a:p>
          <a:p>
            <a:pPr marL="45720" indent="0">
              <a:buNone/>
            </a:pPr>
            <a:r>
              <a:rPr lang="en-ZA" u="sng" dirty="0"/>
              <a:t>The correct answer is:</a:t>
            </a:r>
            <a:r>
              <a:rPr lang="en-ZA" dirty="0"/>
              <a:t> </a:t>
            </a:r>
          </a:p>
          <a:p>
            <a:pPr marL="45720" indent="0">
              <a:buNone/>
            </a:pPr>
            <a:r>
              <a:rPr lang="en-ZA" dirty="0"/>
              <a:t>(1) All of the above </a:t>
            </a:r>
          </a:p>
          <a:p>
            <a:pPr marL="45720" indent="0">
              <a:buNone/>
            </a:pPr>
            <a:r>
              <a:rPr lang="en-ZA" dirty="0"/>
              <a:t>(2) (a) &amp; (b) </a:t>
            </a:r>
          </a:p>
          <a:p>
            <a:pPr marL="45720" indent="0">
              <a:buNone/>
            </a:pPr>
            <a:r>
              <a:rPr lang="en-ZA" dirty="0"/>
              <a:t>(3) (b), (c) &amp; (d) </a:t>
            </a:r>
          </a:p>
          <a:p>
            <a:pPr marL="45720" indent="0">
              <a:buNone/>
            </a:pPr>
            <a:r>
              <a:rPr lang="en-ZA" dirty="0"/>
              <a:t>(4) None of the above </a:t>
            </a:r>
            <a:endParaRPr lang="en-ZA" dirty="0">
              <a:solidFill>
                <a:schemeClr val="tx1"/>
              </a:solidFill>
            </a:endParaRPr>
          </a:p>
        </p:txBody>
      </p:sp>
      <p:sp>
        <p:nvSpPr>
          <p:cNvPr id="4" name="Rectangle 3"/>
          <p:cNvSpPr/>
          <p:nvPr/>
        </p:nvSpPr>
        <p:spPr>
          <a:xfrm>
            <a:off x="9247236" y="5265174"/>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1</a:t>
            </a:r>
            <a:endParaRPr lang="en-ZA" b="1" dirty="0"/>
          </a:p>
        </p:txBody>
      </p:sp>
    </p:spTree>
    <p:extLst>
      <p:ext uri="{BB962C8B-B14F-4D97-AF65-F5344CB8AC3E}">
        <p14:creationId xmlns:p14="http://schemas.microsoft.com/office/powerpoint/2010/main" val="4284996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5690" y="609600"/>
            <a:ext cx="11253020" cy="1356360"/>
          </a:xfrm>
          <a:ln>
            <a:solidFill>
              <a:schemeClr val="accent1"/>
            </a:solidFill>
          </a:ln>
        </p:spPr>
        <p:txBody>
          <a:bodyPr>
            <a:noAutofit/>
          </a:bodyPr>
          <a:lstStyle/>
          <a:p>
            <a:pPr algn="just"/>
            <a:r>
              <a:rPr lang="en-ZA" sz="2000" dirty="0" err="1">
                <a:solidFill>
                  <a:schemeClr val="tx1"/>
                </a:solidFill>
              </a:rPr>
              <a:t>Thandi</a:t>
            </a:r>
            <a:r>
              <a:rPr lang="en-ZA" sz="2000" dirty="0">
                <a:solidFill>
                  <a:schemeClr val="tx1"/>
                </a:solidFill>
              </a:rPr>
              <a:t> is very ill and goes to see her local doctor. After two weeks she has still not recovered and on the advice of her mother goes to visit the local sangoma. Which one of the following statements most accurately reflects the different understandings of </a:t>
            </a:r>
            <a:r>
              <a:rPr lang="en-ZA" sz="2000" dirty="0" err="1">
                <a:solidFill>
                  <a:schemeClr val="tx1"/>
                </a:solidFill>
              </a:rPr>
              <a:t>Thandi’s</a:t>
            </a:r>
            <a:r>
              <a:rPr lang="en-ZA" sz="2000" dirty="0">
                <a:solidFill>
                  <a:schemeClr val="tx1"/>
                </a:solidFill>
              </a:rPr>
              <a:t> illness arrived at by the Western doctor and traditional African sangoma? </a:t>
            </a:r>
          </a:p>
        </p:txBody>
      </p:sp>
      <p:sp>
        <p:nvSpPr>
          <p:cNvPr id="3" name="Content Placeholder 2"/>
          <p:cNvSpPr>
            <a:spLocks noGrp="1"/>
          </p:cNvSpPr>
          <p:nvPr>
            <p:ph idx="1"/>
          </p:nvPr>
        </p:nvSpPr>
        <p:spPr>
          <a:xfrm>
            <a:off x="545690" y="1965959"/>
            <a:ext cx="10825316" cy="4331601"/>
          </a:xfrm>
        </p:spPr>
        <p:txBody>
          <a:bodyPr>
            <a:normAutofit fontScale="92500"/>
          </a:bodyPr>
          <a:lstStyle/>
          <a:p>
            <a:pPr marL="502920" indent="-457200" algn="just">
              <a:buFont typeface="+mj-lt"/>
              <a:buAutoNum type="arabicPeriod"/>
            </a:pPr>
            <a:r>
              <a:rPr lang="en-ZA" dirty="0">
                <a:solidFill>
                  <a:schemeClr val="tx1"/>
                </a:solidFill>
              </a:rPr>
              <a:t>According to the doctor, </a:t>
            </a:r>
            <a:r>
              <a:rPr lang="en-ZA" dirty="0" err="1">
                <a:solidFill>
                  <a:schemeClr val="tx1"/>
                </a:solidFill>
              </a:rPr>
              <a:t>Thandi</a:t>
            </a:r>
            <a:r>
              <a:rPr lang="en-ZA" dirty="0">
                <a:solidFill>
                  <a:schemeClr val="tx1"/>
                </a:solidFill>
              </a:rPr>
              <a:t> is personally responsible for her illness as she eats too much unhealthy food, while the sangoma understood the cause of </a:t>
            </a:r>
            <a:r>
              <a:rPr lang="en-ZA" dirty="0" err="1">
                <a:solidFill>
                  <a:schemeClr val="tx1"/>
                </a:solidFill>
              </a:rPr>
              <a:t>Thandi’s</a:t>
            </a:r>
            <a:r>
              <a:rPr lang="en-ZA" dirty="0">
                <a:solidFill>
                  <a:schemeClr val="tx1"/>
                </a:solidFill>
              </a:rPr>
              <a:t> illness as resulting from her neighbour having bewitched her. </a:t>
            </a:r>
          </a:p>
          <a:p>
            <a:pPr marL="502920" indent="-457200" algn="just">
              <a:buFont typeface="+mj-lt"/>
              <a:buAutoNum type="arabicPeriod"/>
            </a:pPr>
            <a:r>
              <a:rPr lang="en-ZA" dirty="0" err="1">
                <a:solidFill>
                  <a:schemeClr val="tx1"/>
                </a:solidFill>
              </a:rPr>
              <a:t>Thandi’s</a:t>
            </a:r>
            <a:r>
              <a:rPr lang="en-ZA" dirty="0">
                <a:solidFill>
                  <a:schemeClr val="tx1"/>
                </a:solidFill>
              </a:rPr>
              <a:t> doctor believed that the cause of her illness resulted from the stress she was under as her work environment is very competitive. The sangoma agreed with this diagnosis and believed that </a:t>
            </a:r>
            <a:r>
              <a:rPr lang="en-ZA" dirty="0" err="1">
                <a:solidFill>
                  <a:schemeClr val="tx1"/>
                </a:solidFill>
              </a:rPr>
              <a:t>Thandi</a:t>
            </a:r>
            <a:r>
              <a:rPr lang="en-ZA" dirty="0">
                <a:solidFill>
                  <a:schemeClr val="tx1"/>
                </a:solidFill>
              </a:rPr>
              <a:t> did not recover after two weeks because she failed to take the doctor’s advice. </a:t>
            </a:r>
          </a:p>
          <a:p>
            <a:pPr marL="502920" indent="-457200" algn="just">
              <a:buFont typeface="+mj-lt"/>
              <a:buAutoNum type="arabicPeriod"/>
            </a:pPr>
            <a:r>
              <a:rPr lang="en-ZA" dirty="0">
                <a:solidFill>
                  <a:schemeClr val="tx1"/>
                </a:solidFill>
              </a:rPr>
              <a:t>The doctor believed that the cause of </a:t>
            </a:r>
            <a:r>
              <a:rPr lang="en-ZA" dirty="0" err="1">
                <a:solidFill>
                  <a:schemeClr val="tx1"/>
                </a:solidFill>
              </a:rPr>
              <a:t>Thandi’s</a:t>
            </a:r>
            <a:r>
              <a:rPr lang="en-ZA" dirty="0">
                <a:solidFill>
                  <a:schemeClr val="tx1"/>
                </a:solidFill>
              </a:rPr>
              <a:t> illness could be explained in terms of her interpersonal dynamics, whereas the sangoma tended to emphasise her intrapsychic dynamics in his causal explanation. </a:t>
            </a:r>
          </a:p>
          <a:p>
            <a:pPr marL="502920" indent="-457200" algn="just">
              <a:buFont typeface="+mj-lt"/>
              <a:buAutoNum type="arabicPeriod"/>
            </a:pPr>
            <a:r>
              <a:rPr lang="en-ZA" dirty="0">
                <a:solidFill>
                  <a:schemeClr val="tx1"/>
                </a:solidFill>
              </a:rPr>
              <a:t>According to the doctor, </a:t>
            </a:r>
            <a:r>
              <a:rPr lang="en-ZA" dirty="0" err="1">
                <a:solidFill>
                  <a:schemeClr val="tx1"/>
                </a:solidFill>
              </a:rPr>
              <a:t>Thandi</a:t>
            </a:r>
            <a:r>
              <a:rPr lang="en-ZA" dirty="0">
                <a:solidFill>
                  <a:schemeClr val="tx1"/>
                </a:solidFill>
              </a:rPr>
              <a:t> is not personally responsible for her illness or how it has progressed, as she cannot control the germs in the air. The sangoma however viewed </a:t>
            </a:r>
            <a:r>
              <a:rPr lang="en-ZA" dirty="0" err="1">
                <a:solidFill>
                  <a:schemeClr val="tx1"/>
                </a:solidFill>
              </a:rPr>
              <a:t>Thandi</a:t>
            </a:r>
            <a:r>
              <a:rPr lang="en-ZA" dirty="0">
                <a:solidFill>
                  <a:schemeClr val="tx1"/>
                </a:solidFill>
              </a:rPr>
              <a:t> as personally responsible as she must have upset the ancestors in order to develop the type of illness that she did. </a:t>
            </a:r>
          </a:p>
        </p:txBody>
      </p:sp>
      <p:sp>
        <p:nvSpPr>
          <p:cNvPr id="4" name="Rectangle 3"/>
          <p:cNvSpPr/>
          <p:nvPr/>
        </p:nvSpPr>
        <p:spPr>
          <a:xfrm>
            <a:off x="9497958" y="5995218"/>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1</a:t>
            </a:r>
            <a:endParaRPr lang="en-ZA" b="1" dirty="0"/>
          </a:p>
        </p:txBody>
      </p:sp>
    </p:spTree>
    <p:extLst>
      <p:ext uri="{BB962C8B-B14F-4D97-AF65-F5344CB8AC3E}">
        <p14:creationId xmlns:p14="http://schemas.microsoft.com/office/powerpoint/2010/main" val="3438281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en-ZA" sz="2000" dirty="0">
                <a:solidFill>
                  <a:schemeClr val="tx1"/>
                </a:solidFill>
              </a:rPr>
              <a:t>Betty uses a logical approach to plan her work activities and moves systematically through the 10 items she has prioritised, while Veronica prefers to select a task to focus on, in terms of the time of day and her available energy levels. Which one of the following statements about this story’s reflection on the cognitive functioning and conception of time favoured by traditional Africans and Westerners is the most correct? </a:t>
            </a:r>
            <a:endParaRPr lang="en-ZA" sz="1600" dirty="0">
              <a:solidFill>
                <a:schemeClr val="tx1"/>
              </a:solidFill>
            </a:endParaRPr>
          </a:p>
        </p:txBody>
      </p:sp>
      <p:sp>
        <p:nvSpPr>
          <p:cNvPr id="3" name="Content Placeholder 2"/>
          <p:cNvSpPr>
            <a:spLocks noGrp="1"/>
          </p:cNvSpPr>
          <p:nvPr>
            <p:ph idx="1"/>
          </p:nvPr>
        </p:nvSpPr>
        <p:spPr>
          <a:xfrm>
            <a:off x="1143000" y="2212257"/>
            <a:ext cx="9872871" cy="3244645"/>
          </a:xfrm>
        </p:spPr>
        <p:txBody>
          <a:bodyPr>
            <a:normAutofit fontScale="70000" lnSpcReduction="20000"/>
          </a:bodyPr>
          <a:lstStyle/>
          <a:p>
            <a:pPr marL="502920" indent="-457200" algn="just">
              <a:lnSpc>
                <a:spcPct val="120000"/>
              </a:lnSpc>
              <a:buFont typeface="+mj-lt"/>
              <a:buAutoNum type="arabicPeriod"/>
            </a:pPr>
            <a:r>
              <a:rPr lang="en-ZA" dirty="0">
                <a:solidFill>
                  <a:schemeClr val="tx1"/>
                </a:solidFill>
              </a:rPr>
              <a:t> Betty’s logical systematic approach reflects the Western view of time as a mathematical construct and is better than the more haphazard traditional African approach to planning exemplified by Veronica. </a:t>
            </a:r>
          </a:p>
          <a:p>
            <a:pPr marL="502920" indent="-457200" algn="just">
              <a:lnSpc>
                <a:spcPct val="120000"/>
              </a:lnSpc>
              <a:buFont typeface="+mj-lt"/>
              <a:buAutoNum type="arabicPeriod"/>
            </a:pPr>
            <a:r>
              <a:rPr lang="en-ZA" dirty="0">
                <a:solidFill>
                  <a:schemeClr val="tx1"/>
                </a:solidFill>
              </a:rPr>
              <a:t>Veronica’s approach is more in keeping with the traditional African view of being in time rather than on time’ and will ensure a better quality of work output than Betty’s Western approach, which forces her to work against her own natural rhythms. </a:t>
            </a:r>
          </a:p>
          <a:p>
            <a:pPr marL="502920" indent="-457200" algn="just">
              <a:lnSpc>
                <a:spcPct val="120000"/>
              </a:lnSpc>
              <a:buFont typeface="+mj-lt"/>
              <a:buAutoNum type="arabicPeriod"/>
            </a:pPr>
            <a:r>
              <a:rPr lang="en-ZA" dirty="0">
                <a:solidFill>
                  <a:schemeClr val="tx1"/>
                </a:solidFill>
              </a:rPr>
              <a:t>Betty’s logical approach to planning exemplifies the Western preference for intuitive rationality in cognitive functioning, while Veronica’s approach may be said to reflect the traditional African preference for pure rationality. </a:t>
            </a:r>
          </a:p>
          <a:p>
            <a:pPr marL="502920" indent="-457200" algn="just">
              <a:lnSpc>
                <a:spcPct val="120000"/>
              </a:lnSpc>
              <a:buFont typeface="+mj-lt"/>
              <a:buAutoNum type="arabicPeriod"/>
            </a:pPr>
            <a:r>
              <a:rPr lang="en-ZA" dirty="0">
                <a:solidFill>
                  <a:schemeClr val="tx1"/>
                </a:solidFill>
              </a:rPr>
              <a:t>Betty’s logical and systematic approach reflects the Western preference for ‘the logic of reason’ while Veronica’s more intuitive approach better reflects the traditional African preference for the logic of the heart’ in cognitive functioning. </a:t>
            </a:r>
          </a:p>
        </p:txBody>
      </p:sp>
      <p:sp>
        <p:nvSpPr>
          <p:cNvPr id="4" name="Rectangle 3"/>
          <p:cNvSpPr/>
          <p:nvPr/>
        </p:nvSpPr>
        <p:spPr>
          <a:xfrm>
            <a:off x="9247236" y="5265174"/>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4</a:t>
            </a:r>
            <a:endParaRPr lang="en-ZA" b="1" dirty="0"/>
          </a:p>
        </p:txBody>
      </p:sp>
    </p:spTree>
    <p:extLst>
      <p:ext uri="{BB962C8B-B14F-4D97-AF65-F5344CB8AC3E}">
        <p14:creationId xmlns:p14="http://schemas.microsoft.com/office/powerpoint/2010/main" val="1887338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000"/>
                                        <p:tgtEl>
                                          <p:spTgt spid="3">
                                            <p:txEl>
                                              <p:pRg st="2" end="2"/>
                                            </p:txEl>
                                          </p:spTgt>
                                        </p:tgtEl>
                                      </p:cBhvr>
                                    </p:animEffect>
                                    <p:anim calcmode="lin" valueType="num">
                                      <p:cBhvr>
                                        <p:cTn id="2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1000"/>
                                        <p:tgtEl>
                                          <p:spTgt spid="3">
                                            <p:txEl>
                                              <p:pRg st="3" end="3"/>
                                            </p:txEl>
                                          </p:spTgt>
                                        </p:tgtEl>
                                      </p:cBhvr>
                                    </p:animEffect>
                                    <p:anim calcmode="lin" valueType="num">
                                      <p:cBhvr>
                                        <p:cTn id="3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en-ZA" sz="2400" dirty="0">
                <a:solidFill>
                  <a:schemeClr val="tx1"/>
                </a:solidFill>
              </a:rPr>
              <a:t>Solomon, who holds traditional African beliefs, has recently begun to feel very ill. Within the context of his belief system, which one of the following most accurately explains his understanding of the cause of his ill health and the appropriate medium for healing? </a:t>
            </a:r>
            <a:endParaRPr lang="en-ZA" sz="1000" dirty="0">
              <a:solidFill>
                <a:schemeClr val="tx1"/>
              </a:solidFill>
            </a:endParaRPr>
          </a:p>
        </p:txBody>
      </p:sp>
      <p:sp>
        <p:nvSpPr>
          <p:cNvPr id="3" name="Content Placeholder 2"/>
          <p:cNvSpPr>
            <a:spLocks noGrp="1"/>
          </p:cNvSpPr>
          <p:nvPr>
            <p:ph idx="1"/>
          </p:nvPr>
        </p:nvSpPr>
        <p:spPr>
          <a:xfrm>
            <a:off x="1143000" y="2212257"/>
            <a:ext cx="10213258" cy="3244645"/>
          </a:xfrm>
        </p:spPr>
        <p:txBody>
          <a:bodyPr>
            <a:normAutofit/>
          </a:bodyPr>
          <a:lstStyle/>
          <a:p>
            <a:pPr marL="45720" indent="0">
              <a:buNone/>
            </a:pPr>
            <a:r>
              <a:rPr lang="en-ZA" dirty="0"/>
              <a:t>Solomon feels that he is </a:t>
            </a:r>
          </a:p>
          <a:p>
            <a:pPr marL="502920" indent="-457200">
              <a:buFont typeface="+mj-lt"/>
              <a:buAutoNum type="arabicPeriod"/>
            </a:pPr>
            <a:r>
              <a:rPr lang="en-ZA" dirty="0">
                <a:solidFill>
                  <a:schemeClr val="tx1"/>
                </a:solidFill>
              </a:rPr>
              <a:t>Responsible for the cause of his behaviour and is dependent on a sangoma to heal him. </a:t>
            </a:r>
          </a:p>
          <a:p>
            <a:pPr marL="502920" indent="-457200">
              <a:buFont typeface="+mj-lt"/>
              <a:buAutoNum type="arabicPeriod"/>
            </a:pPr>
            <a:r>
              <a:rPr lang="en-ZA" dirty="0">
                <a:solidFill>
                  <a:schemeClr val="tx1"/>
                </a:solidFill>
              </a:rPr>
              <a:t>Responsible for the cause of his behaviour and is dependent on God to heal him. </a:t>
            </a:r>
          </a:p>
          <a:p>
            <a:pPr marL="502920" indent="-457200">
              <a:buFont typeface="+mj-lt"/>
              <a:buAutoNum type="arabicPeriod"/>
            </a:pPr>
            <a:r>
              <a:rPr lang="en-ZA" dirty="0">
                <a:solidFill>
                  <a:schemeClr val="tx1"/>
                </a:solidFill>
              </a:rPr>
              <a:t>Not responsible for the cause of his behaviour and is dependent on a psychiatrist’s medication to reverse the power of the spell in his own mind in order to be healed. </a:t>
            </a:r>
          </a:p>
          <a:p>
            <a:pPr marL="502920" indent="-457200">
              <a:buFont typeface="+mj-lt"/>
              <a:buAutoNum type="arabicPeriod"/>
            </a:pPr>
            <a:r>
              <a:rPr lang="en-ZA" dirty="0">
                <a:solidFill>
                  <a:schemeClr val="tx1"/>
                </a:solidFill>
              </a:rPr>
              <a:t> Not responsible for the cause of his behaviour and is dependent on the good will of his ancestors to heal him. </a:t>
            </a:r>
          </a:p>
        </p:txBody>
      </p:sp>
      <p:sp>
        <p:nvSpPr>
          <p:cNvPr id="4" name="Rectangle 3"/>
          <p:cNvSpPr/>
          <p:nvPr/>
        </p:nvSpPr>
        <p:spPr>
          <a:xfrm>
            <a:off x="9247236" y="5265174"/>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4</a:t>
            </a:r>
            <a:endParaRPr lang="en-ZA" b="1" dirty="0"/>
          </a:p>
        </p:txBody>
      </p:sp>
    </p:spTree>
    <p:extLst>
      <p:ext uri="{BB962C8B-B14F-4D97-AF65-F5344CB8AC3E}">
        <p14:creationId xmlns:p14="http://schemas.microsoft.com/office/powerpoint/2010/main" val="3057571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000"/>
                                        <p:tgtEl>
                                          <p:spTgt spid="3">
                                            <p:txEl>
                                              <p:pRg st="2" end="2"/>
                                            </p:txEl>
                                          </p:spTgt>
                                        </p:tgtEl>
                                      </p:cBhvr>
                                    </p:animEffect>
                                    <p:anim calcmode="lin" valueType="num">
                                      <p:cBhvr>
                                        <p:cTn id="2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1000"/>
                                        <p:tgtEl>
                                          <p:spTgt spid="3">
                                            <p:txEl>
                                              <p:pRg st="3" end="3"/>
                                            </p:txEl>
                                          </p:spTgt>
                                        </p:tgtEl>
                                      </p:cBhvr>
                                    </p:animEffect>
                                    <p:anim calcmode="lin" valueType="num">
                                      <p:cBhvr>
                                        <p:cTn id="3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Effect transition="in" filter="fade">
                                      <p:cBhvr>
                                        <p:cTn id="41" dur="1000"/>
                                        <p:tgtEl>
                                          <p:spTgt spid="3">
                                            <p:txEl>
                                              <p:pRg st="4" end="4"/>
                                            </p:txEl>
                                          </p:spTgt>
                                        </p:tgtEl>
                                      </p:cBhvr>
                                    </p:animEffect>
                                    <p:anim calcmode="lin" valueType="num">
                                      <p:cBhvr>
                                        <p:cTn id="4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4"/>
                                        </p:tgtEl>
                                        <p:attrNameLst>
                                          <p:attrName>style.visibility</p:attrName>
                                        </p:attrNameLst>
                                      </p:cBhvr>
                                      <p:to>
                                        <p:strVal val="visible"/>
                                      </p:to>
                                    </p:set>
                                    <p:anim calcmode="lin" valueType="num">
                                      <p:cBhvr additive="base">
                                        <p:cTn id="48" dur="500" fill="hold"/>
                                        <p:tgtEl>
                                          <p:spTgt spid="4"/>
                                        </p:tgtEl>
                                        <p:attrNameLst>
                                          <p:attrName>ppt_x</p:attrName>
                                        </p:attrNameLst>
                                      </p:cBhvr>
                                      <p:tavLst>
                                        <p:tav tm="0">
                                          <p:val>
                                            <p:strVal val="#ppt_x"/>
                                          </p:val>
                                        </p:tav>
                                        <p:tav tm="100000">
                                          <p:val>
                                            <p:strVal val="#ppt_x"/>
                                          </p:val>
                                        </p:tav>
                                      </p:tavLst>
                                    </p:anim>
                                    <p:anim calcmode="lin" valueType="num">
                                      <p:cBhvr additive="base">
                                        <p:cTn id="4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en-ZA" sz="2400" dirty="0">
                <a:solidFill>
                  <a:schemeClr val="tx1"/>
                </a:solidFill>
              </a:rPr>
              <a:t>Simphiwe is referred to you for psychotherapy. As you are practising within the framework of the traditional African worldview, what would you consider to be an optimal outcome for Simphiwe’s therapy? </a:t>
            </a:r>
            <a:endParaRPr lang="en-ZA" sz="500" dirty="0">
              <a:solidFill>
                <a:schemeClr val="tx1"/>
              </a:solidFill>
            </a:endParaRPr>
          </a:p>
        </p:txBody>
      </p:sp>
      <p:sp>
        <p:nvSpPr>
          <p:cNvPr id="3" name="Content Placeholder 2"/>
          <p:cNvSpPr>
            <a:spLocks noGrp="1"/>
          </p:cNvSpPr>
          <p:nvPr>
            <p:ph idx="1"/>
          </p:nvPr>
        </p:nvSpPr>
        <p:spPr>
          <a:xfrm>
            <a:off x="1143000" y="2212257"/>
            <a:ext cx="10213258" cy="3244645"/>
          </a:xfrm>
        </p:spPr>
        <p:txBody>
          <a:bodyPr>
            <a:normAutofit lnSpcReduction="10000"/>
          </a:bodyPr>
          <a:lstStyle/>
          <a:p>
            <a:pPr marL="502920" indent="-457200" algn="just">
              <a:buFont typeface="+mj-lt"/>
              <a:buAutoNum type="arabicPeriod"/>
            </a:pPr>
            <a:r>
              <a:rPr lang="en-ZA" dirty="0">
                <a:solidFill>
                  <a:schemeClr val="tx1"/>
                </a:solidFill>
              </a:rPr>
              <a:t>Therapy will be successful when Simphiwe is able to function as an autonomous, independent human being. </a:t>
            </a:r>
          </a:p>
          <a:p>
            <a:pPr marL="502920" indent="-457200" algn="just">
              <a:buFont typeface="+mj-lt"/>
              <a:buAutoNum type="arabicPeriod"/>
            </a:pPr>
            <a:r>
              <a:rPr lang="en-ZA" dirty="0">
                <a:solidFill>
                  <a:schemeClr val="tx1"/>
                </a:solidFill>
              </a:rPr>
              <a:t>Your aim will be to increase his analysis of the circumstances surrounding his mental health difficulties </a:t>
            </a:r>
          </a:p>
          <a:p>
            <a:pPr marL="502920" indent="-457200" algn="just">
              <a:buFont typeface="+mj-lt"/>
              <a:buAutoNum type="arabicPeriod"/>
            </a:pPr>
            <a:r>
              <a:rPr lang="en-ZA" dirty="0">
                <a:solidFill>
                  <a:schemeClr val="tx1"/>
                </a:solidFill>
              </a:rPr>
              <a:t>The aim of therapy should be to break Simphiwe’s withdrawal so that he can draw strength from his collective existence. </a:t>
            </a:r>
          </a:p>
          <a:p>
            <a:pPr marL="502920" indent="-457200" algn="just">
              <a:buFont typeface="+mj-lt"/>
              <a:buAutoNum type="arabicPeriod"/>
            </a:pPr>
            <a:r>
              <a:rPr lang="en-ZA" dirty="0">
                <a:solidFill>
                  <a:schemeClr val="tx1"/>
                </a:solidFill>
              </a:rPr>
              <a:t> You believe Simphiwe will be cured when his right brain capacity for synchrony and harmony has been increased over his left brain tendency to seek answers for his mental health difficulties. </a:t>
            </a:r>
          </a:p>
        </p:txBody>
      </p:sp>
      <p:sp>
        <p:nvSpPr>
          <p:cNvPr id="4" name="Rectangle 3"/>
          <p:cNvSpPr/>
          <p:nvPr/>
        </p:nvSpPr>
        <p:spPr>
          <a:xfrm>
            <a:off x="9247236" y="5589639"/>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3</a:t>
            </a:r>
            <a:endParaRPr lang="en-ZA" b="1" dirty="0"/>
          </a:p>
        </p:txBody>
      </p:sp>
    </p:spTree>
    <p:extLst>
      <p:ext uri="{BB962C8B-B14F-4D97-AF65-F5344CB8AC3E}">
        <p14:creationId xmlns:p14="http://schemas.microsoft.com/office/powerpoint/2010/main" val="127762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000"/>
                                        <p:tgtEl>
                                          <p:spTgt spid="3">
                                            <p:txEl>
                                              <p:pRg st="2" end="2"/>
                                            </p:txEl>
                                          </p:spTgt>
                                        </p:tgtEl>
                                      </p:cBhvr>
                                    </p:animEffect>
                                    <p:anim calcmode="lin" valueType="num">
                                      <p:cBhvr>
                                        <p:cTn id="2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1000"/>
                                        <p:tgtEl>
                                          <p:spTgt spid="3">
                                            <p:txEl>
                                              <p:pRg st="3" end="3"/>
                                            </p:txEl>
                                          </p:spTgt>
                                        </p:tgtEl>
                                      </p:cBhvr>
                                    </p:animEffect>
                                    <p:anim calcmode="lin" valueType="num">
                                      <p:cBhvr>
                                        <p:cTn id="3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additive="base">
                                        <p:cTn id="41" dur="500" fill="hold"/>
                                        <p:tgtEl>
                                          <p:spTgt spid="4"/>
                                        </p:tgtEl>
                                        <p:attrNameLst>
                                          <p:attrName>ppt_x</p:attrName>
                                        </p:attrNameLst>
                                      </p:cBhvr>
                                      <p:tavLst>
                                        <p:tav tm="0">
                                          <p:val>
                                            <p:strVal val="#ppt_x"/>
                                          </p:val>
                                        </p:tav>
                                        <p:tav tm="100000">
                                          <p:val>
                                            <p:strVal val="#ppt_x"/>
                                          </p:val>
                                        </p:tav>
                                      </p:tavLst>
                                    </p:anim>
                                    <p:anim calcmode="lin" valueType="num">
                                      <p:cBhvr additive="base">
                                        <p:cTn id="4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sz="3200" dirty="0">
                <a:solidFill>
                  <a:schemeClr val="tx1"/>
                </a:solidFill>
              </a:rPr>
              <a:t>According to traditional African Perspectives, human behaviour is the outcome of ……..</a:t>
            </a:r>
          </a:p>
        </p:txBody>
      </p:sp>
      <p:sp>
        <p:nvSpPr>
          <p:cNvPr id="3" name="Content Placeholder 2"/>
          <p:cNvSpPr>
            <a:spLocks noGrp="1"/>
          </p:cNvSpPr>
          <p:nvPr>
            <p:ph idx="1"/>
          </p:nvPr>
        </p:nvSpPr>
        <p:spPr>
          <a:xfrm>
            <a:off x="1143000" y="2322871"/>
            <a:ext cx="9872871" cy="2204884"/>
          </a:xfrm>
        </p:spPr>
        <p:txBody>
          <a:bodyPr/>
          <a:lstStyle/>
          <a:p>
            <a:pPr marL="502920" indent="-457200">
              <a:buAutoNum type="arabicPeriod"/>
            </a:pPr>
            <a:r>
              <a:rPr lang="en-ZA" dirty="0">
                <a:solidFill>
                  <a:schemeClr val="tx1"/>
                </a:solidFill>
              </a:rPr>
              <a:t>Interpersonal dynamics</a:t>
            </a:r>
          </a:p>
          <a:p>
            <a:pPr marL="502920" indent="-457200">
              <a:buAutoNum type="arabicPeriod"/>
            </a:pPr>
            <a:r>
              <a:rPr lang="en-ZA" dirty="0">
                <a:solidFill>
                  <a:schemeClr val="tx1"/>
                </a:solidFill>
              </a:rPr>
              <a:t>Intrapsychic dynamics</a:t>
            </a:r>
          </a:p>
          <a:p>
            <a:pPr marL="502920" indent="-457200">
              <a:buAutoNum type="arabicPeriod"/>
            </a:pPr>
            <a:r>
              <a:rPr lang="en-ZA" dirty="0">
                <a:solidFill>
                  <a:schemeClr val="tx1"/>
                </a:solidFill>
              </a:rPr>
              <a:t>External agents outside the person</a:t>
            </a:r>
          </a:p>
          <a:p>
            <a:pPr marL="502920" indent="-457200">
              <a:buAutoNum type="arabicPeriod"/>
            </a:pPr>
            <a:r>
              <a:rPr lang="en-ZA" dirty="0">
                <a:solidFill>
                  <a:schemeClr val="tx1"/>
                </a:solidFill>
              </a:rPr>
              <a:t>Internal as well as external agents</a:t>
            </a:r>
          </a:p>
        </p:txBody>
      </p:sp>
      <p:sp>
        <p:nvSpPr>
          <p:cNvPr id="4" name="Rectangle 3"/>
          <p:cNvSpPr/>
          <p:nvPr/>
        </p:nvSpPr>
        <p:spPr>
          <a:xfrm>
            <a:off x="9247236" y="5265174"/>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3</a:t>
            </a:r>
            <a:endParaRPr lang="en-ZA" b="1" dirty="0"/>
          </a:p>
        </p:txBody>
      </p:sp>
    </p:spTree>
    <p:extLst>
      <p:ext uri="{BB962C8B-B14F-4D97-AF65-F5344CB8AC3E}">
        <p14:creationId xmlns:p14="http://schemas.microsoft.com/office/powerpoint/2010/main" val="2514826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000"/>
                                        <p:tgtEl>
                                          <p:spTgt spid="3">
                                            <p:txEl>
                                              <p:pRg st="2" end="2"/>
                                            </p:txEl>
                                          </p:spTgt>
                                        </p:tgtEl>
                                      </p:cBhvr>
                                    </p:animEffect>
                                    <p:anim calcmode="lin" valueType="num">
                                      <p:cBhvr>
                                        <p:cTn id="2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1000"/>
                                        <p:tgtEl>
                                          <p:spTgt spid="3">
                                            <p:txEl>
                                              <p:pRg st="3" end="3"/>
                                            </p:txEl>
                                          </p:spTgt>
                                        </p:tgtEl>
                                      </p:cBhvr>
                                    </p:animEffect>
                                    <p:anim calcmode="lin" valueType="num">
                                      <p:cBhvr>
                                        <p:cTn id="3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additive="base">
                                        <p:cTn id="41" dur="500" fill="hold"/>
                                        <p:tgtEl>
                                          <p:spTgt spid="4"/>
                                        </p:tgtEl>
                                        <p:attrNameLst>
                                          <p:attrName>ppt_x</p:attrName>
                                        </p:attrNameLst>
                                      </p:cBhvr>
                                      <p:tavLst>
                                        <p:tav tm="0">
                                          <p:val>
                                            <p:strVal val="#ppt_x"/>
                                          </p:val>
                                        </p:tav>
                                        <p:tav tm="100000">
                                          <p:val>
                                            <p:strVal val="#ppt_x"/>
                                          </p:val>
                                        </p:tav>
                                      </p:tavLst>
                                    </p:anim>
                                    <p:anim calcmode="lin" valueType="num">
                                      <p:cBhvr additive="base">
                                        <p:cTn id="4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solidFill>
                  <a:schemeClr val="tx1"/>
                </a:solidFill>
              </a:rPr>
              <a:t>The worldview of the traditional African is based on a:</a:t>
            </a:r>
          </a:p>
        </p:txBody>
      </p:sp>
      <p:sp>
        <p:nvSpPr>
          <p:cNvPr id="3" name="Content Placeholder 2"/>
          <p:cNvSpPr>
            <a:spLocks noGrp="1"/>
          </p:cNvSpPr>
          <p:nvPr>
            <p:ph idx="1"/>
          </p:nvPr>
        </p:nvSpPr>
        <p:spPr>
          <a:xfrm>
            <a:off x="1143000" y="2322871"/>
            <a:ext cx="9872871" cy="2204884"/>
          </a:xfrm>
        </p:spPr>
        <p:txBody>
          <a:bodyPr/>
          <a:lstStyle/>
          <a:p>
            <a:pPr marL="502920" indent="-457200">
              <a:buAutoNum type="arabicPeriod"/>
            </a:pPr>
            <a:r>
              <a:rPr lang="en-ZA" dirty="0">
                <a:solidFill>
                  <a:schemeClr val="tx1"/>
                </a:solidFill>
              </a:rPr>
              <a:t>Holistic and theocentric view</a:t>
            </a:r>
          </a:p>
          <a:p>
            <a:pPr marL="502920" indent="-457200">
              <a:buAutoNum type="arabicPeriod"/>
            </a:pPr>
            <a:r>
              <a:rPr lang="en-ZA" dirty="0">
                <a:solidFill>
                  <a:schemeClr val="tx1"/>
                </a:solidFill>
              </a:rPr>
              <a:t>Holistic and person-orientated view</a:t>
            </a:r>
          </a:p>
          <a:p>
            <a:pPr marL="502920" indent="-457200">
              <a:buAutoNum type="arabicPeriod"/>
            </a:pPr>
            <a:r>
              <a:rPr lang="en-ZA" dirty="0">
                <a:solidFill>
                  <a:schemeClr val="tx1"/>
                </a:solidFill>
              </a:rPr>
              <a:t>Holistic and anthropocentric view</a:t>
            </a:r>
          </a:p>
          <a:p>
            <a:pPr marL="502920" indent="-457200">
              <a:buAutoNum type="arabicPeriod"/>
            </a:pPr>
            <a:r>
              <a:rPr lang="en-ZA" dirty="0">
                <a:solidFill>
                  <a:schemeClr val="tx1"/>
                </a:solidFill>
              </a:rPr>
              <a:t>Person-orientated and pantheistic view.</a:t>
            </a:r>
          </a:p>
        </p:txBody>
      </p:sp>
      <p:sp>
        <p:nvSpPr>
          <p:cNvPr id="4" name="Rectangle 3"/>
          <p:cNvSpPr/>
          <p:nvPr/>
        </p:nvSpPr>
        <p:spPr>
          <a:xfrm>
            <a:off x="9026011" y="5722374"/>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3</a:t>
            </a:r>
            <a:endParaRPr lang="en-ZA" b="1" dirty="0"/>
          </a:p>
        </p:txBody>
      </p:sp>
    </p:spTree>
    <p:extLst>
      <p:ext uri="{BB962C8B-B14F-4D97-AF65-F5344CB8AC3E}">
        <p14:creationId xmlns:p14="http://schemas.microsoft.com/office/powerpoint/2010/main" val="3255720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000"/>
                                        <p:tgtEl>
                                          <p:spTgt spid="3">
                                            <p:txEl>
                                              <p:pRg st="2" end="2"/>
                                            </p:txEl>
                                          </p:spTgt>
                                        </p:tgtEl>
                                      </p:cBhvr>
                                    </p:animEffect>
                                    <p:anim calcmode="lin" valueType="num">
                                      <p:cBhvr>
                                        <p:cTn id="2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1000"/>
                                        <p:tgtEl>
                                          <p:spTgt spid="3">
                                            <p:txEl>
                                              <p:pRg st="3" end="3"/>
                                            </p:txEl>
                                          </p:spTgt>
                                        </p:tgtEl>
                                      </p:cBhvr>
                                    </p:animEffect>
                                    <p:anim calcmode="lin" valueType="num">
                                      <p:cBhvr>
                                        <p:cTn id="3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additive="base">
                                        <p:cTn id="41" dur="500" fill="hold"/>
                                        <p:tgtEl>
                                          <p:spTgt spid="4"/>
                                        </p:tgtEl>
                                        <p:attrNameLst>
                                          <p:attrName>ppt_x</p:attrName>
                                        </p:attrNameLst>
                                      </p:cBhvr>
                                      <p:tavLst>
                                        <p:tav tm="0">
                                          <p:val>
                                            <p:strVal val="#ppt_x"/>
                                          </p:val>
                                        </p:tav>
                                        <p:tav tm="100000">
                                          <p:val>
                                            <p:strVal val="#ppt_x"/>
                                          </p:val>
                                        </p:tav>
                                      </p:tavLst>
                                    </p:anim>
                                    <p:anim calcmode="lin" valueType="num">
                                      <p:cBhvr additive="base">
                                        <p:cTn id="4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solidFill>
                  <a:schemeClr val="tx1"/>
                </a:solidFill>
              </a:rPr>
              <a:t>The worldview of the traditional African is based on a:</a:t>
            </a:r>
          </a:p>
        </p:txBody>
      </p:sp>
      <p:sp>
        <p:nvSpPr>
          <p:cNvPr id="3" name="Content Placeholder 2"/>
          <p:cNvSpPr>
            <a:spLocks noGrp="1"/>
          </p:cNvSpPr>
          <p:nvPr>
            <p:ph idx="1"/>
          </p:nvPr>
        </p:nvSpPr>
        <p:spPr>
          <a:xfrm>
            <a:off x="1143000" y="2322871"/>
            <a:ext cx="9872871" cy="2204884"/>
          </a:xfrm>
        </p:spPr>
        <p:txBody>
          <a:bodyPr/>
          <a:lstStyle/>
          <a:p>
            <a:pPr marL="502920" indent="-457200">
              <a:buAutoNum type="arabicPeriod"/>
            </a:pPr>
            <a:r>
              <a:rPr lang="en-ZA" dirty="0">
                <a:solidFill>
                  <a:schemeClr val="tx1"/>
                </a:solidFill>
              </a:rPr>
              <a:t>Holistic and theocentric view which places God at the centre</a:t>
            </a:r>
          </a:p>
          <a:p>
            <a:pPr marL="502920" indent="-457200">
              <a:buAutoNum type="arabicPeriod"/>
            </a:pPr>
            <a:r>
              <a:rPr lang="en-ZA" dirty="0">
                <a:solidFill>
                  <a:schemeClr val="tx1"/>
                </a:solidFill>
              </a:rPr>
              <a:t>Holistic and person-orientated view</a:t>
            </a:r>
          </a:p>
          <a:p>
            <a:pPr marL="502920" indent="-457200">
              <a:buAutoNum type="arabicPeriod"/>
            </a:pPr>
            <a:r>
              <a:rPr lang="en-ZA" dirty="0">
                <a:solidFill>
                  <a:schemeClr val="tx1"/>
                </a:solidFill>
              </a:rPr>
              <a:t>View that people form an invincible whole with God and nature, and with man as the centre of the universe</a:t>
            </a:r>
          </a:p>
          <a:p>
            <a:pPr marL="502920" indent="-457200">
              <a:buAutoNum type="arabicPeriod"/>
            </a:pPr>
            <a:r>
              <a:rPr lang="en-ZA" dirty="0">
                <a:solidFill>
                  <a:schemeClr val="tx1"/>
                </a:solidFill>
              </a:rPr>
              <a:t>Person-orientated and pantheistic view.</a:t>
            </a:r>
          </a:p>
        </p:txBody>
      </p:sp>
      <p:sp>
        <p:nvSpPr>
          <p:cNvPr id="4" name="Rectangle 3"/>
          <p:cNvSpPr/>
          <p:nvPr/>
        </p:nvSpPr>
        <p:spPr>
          <a:xfrm>
            <a:off x="9026011" y="5722374"/>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3</a:t>
            </a:r>
            <a:endParaRPr lang="en-ZA" b="1" dirty="0"/>
          </a:p>
        </p:txBody>
      </p:sp>
    </p:spTree>
    <p:extLst>
      <p:ext uri="{BB962C8B-B14F-4D97-AF65-F5344CB8AC3E}">
        <p14:creationId xmlns:p14="http://schemas.microsoft.com/office/powerpoint/2010/main" val="36215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000"/>
                                        <p:tgtEl>
                                          <p:spTgt spid="3">
                                            <p:txEl>
                                              <p:pRg st="2" end="2"/>
                                            </p:txEl>
                                          </p:spTgt>
                                        </p:tgtEl>
                                      </p:cBhvr>
                                    </p:animEffect>
                                    <p:anim calcmode="lin" valueType="num">
                                      <p:cBhvr>
                                        <p:cTn id="2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1000"/>
                                        <p:tgtEl>
                                          <p:spTgt spid="3">
                                            <p:txEl>
                                              <p:pRg st="3" end="3"/>
                                            </p:txEl>
                                          </p:spTgt>
                                        </p:tgtEl>
                                      </p:cBhvr>
                                    </p:animEffect>
                                    <p:anim calcmode="lin" valueType="num">
                                      <p:cBhvr>
                                        <p:cTn id="3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600" dirty="0">
                <a:solidFill>
                  <a:schemeClr val="tx1"/>
                </a:solidFill>
              </a:rPr>
              <a:t>According to the traditional African perspective, human behaviour is the outcome of……</a:t>
            </a:r>
            <a:endParaRPr lang="en-ZA" sz="2800" dirty="0">
              <a:solidFill>
                <a:schemeClr val="tx1"/>
              </a:solidFill>
            </a:endParaRPr>
          </a:p>
        </p:txBody>
      </p:sp>
      <p:sp>
        <p:nvSpPr>
          <p:cNvPr id="3" name="Content Placeholder 2"/>
          <p:cNvSpPr>
            <a:spLocks noGrp="1"/>
          </p:cNvSpPr>
          <p:nvPr>
            <p:ph idx="1"/>
          </p:nvPr>
        </p:nvSpPr>
        <p:spPr>
          <a:xfrm>
            <a:off x="1143000" y="2322871"/>
            <a:ext cx="9872871" cy="2278625"/>
          </a:xfrm>
        </p:spPr>
        <p:txBody>
          <a:bodyPr>
            <a:normAutofit/>
          </a:bodyPr>
          <a:lstStyle/>
          <a:p>
            <a:pPr marL="502920" indent="-457200">
              <a:buFont typeface="+mj-lt"/>
              <a:buAutoNum type="arabicPeriod"/>
            </a:pPr>
            <a:r>
              <a:rPr lang="en-ZA" dirty="0">
                <a:solidFill>
                  <a:schemeClr val="tx1"/>
                </a:solidFill>
              </a:rPr>
              <a:t>interpersonal dynamics. </a:t>
            </a:r>
          </a:p>
          <a:p>
            <a:pPr marL="502920" indent="-457200">
              <a:buFont typeface="+mj-lt"/>
              <a:buAutoNum type="arabicPeriod"/>
            </a:pPr>
            <a:r>
              <a:rPr lang="en-ZA" dirty="0">
                <a:solidFill>
                  <a:schemeClr val="tx1"/>
                </a:solidFill>
              </a:rPr>
              <a:t>intrapsychic dynamics. </a:t>
            </a:r>
          </a:p>
          <a:p>
            <a:pPr marL="502920" indent="-457200">
              <a:buFont typeface="+mj-lt"/>
              <a:buAutoNum type="arabicPeriod"/>
            </a:pPr>
            <a:r>
              <a:rPr lang="en-ZA" dirty="0">
                <a:solidFill>
                  <a:schemeClr val="tx1"/>
                </a:solidFill>
              </a:rPr>
              <a:t>external agents outside the person. </a:t>
            </a:r>
          </a:p>
          <a:p>
            <a:pPr marL="502920" indent="-457200">
              <a:buFont typeface="+mj-lt"/>
              <a:buAutoNum type="arabicPeriod"/>
            </a:pPr>
            <a:r>
              <a:rPr lang="en-ZA" dirty="0">
                <a:solidFill>
                  <a:schemeClr val="tx1"/>
                </a:solidFill>
              </a:rPr>
              <a:t>internal factors as well as external agents. </a:t>
            </a:r>
          </a:p>
          <a:p>
            <a:pPr marL="502920" indent="-457200">
              <a:buFont typeface="+mj-lt"/>
              <a:buAutoNum type="arabicPeriod"/>
            </a:pPr>
            <a:endParaRPr lang="en-ZA" dirty="0">
              <a:solidFill>
                <a:schemeClr val="tx1"/>
              </a:solidFill>
            </a:endParaRPr>
          </a:p>
        </p:txBody>
      </p:sp>
      <p:sp>
        <p:nvSpPr>
          <p:cNvPr id="4" name="Rectangle 3"/>
          <p:cNvSpPr/>
          <p:nvPr/>
        </p:nvSpPr>
        <p:spPr>
          <a:xfrm>
            <a:off x="9026012" y="5294670"/>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3</a:t>
            </a:r>
            <a:endParaRPr lang="en-ZA" b="1" dirty="0"/>
          </a:p>
        </p:txBody>
      </p:sp>
    </p:spTree>
    <p:extLst>
      <p:ext uri="{BB962C8B-B14F-4D97-AF65-F5344CB8AC3E}">
        <p14:creationId xmlns:p14="http://schemas.microsoft.com/office/powerpoint/2010/main" val="3672289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000"/>
                                        <p:tgtEl>
                                          <p:spTgt spid="3">
                                            <p:txEl>
                                              <p:pRg st="2" end="2"/>
                                            </p:txEl>
                                          </p:spTgt>
                                        </p:tgtEl>
                                      </p:cBhvr>
                                    </p:animEffect>
                                    <p:anim calcmode="lin" valueType="num">
                                      <p:cBhvr>
                                        <p:cTn id="2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1000"/>
                                        <p:tgtEl>
                                          <p:spTgt spid="3">
                                            <p:txEl>
                                              <p:pRg st="3" end="3"/>
                                            </p:txEl>
                                          </p:spTgt>
                                        </p:tgtEl>
                                      </p:cBhvr>
                                    </p:animEffect>
                                    <p:anim calcmode="lin" valueType="num">
                                      <p:cBhvr>
                                        <p:cTn id="3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additive="base">
                                        <p:cTn id="41" dur="500" fill="hold"/>
                                        <p:tgtEl>
                                          <p:spTgt spid="4"/>
                                        </p:tgtEl>
                                        <p:attrNameLst>
                                          <p:attrName>ppt_x</p:attrName>
                                        </p:attrNameLst>
                                      </p:cBhvr>
                                      <p:tavLst>
                                        <p:tav tm="0">
                                          <p:val>
                                            <p:strVal val="#ppt_x"/>
                                          </p:val>
                                        </p:tav>
                                        <p:tav tm="100000">
                                          <p:val>
                                            <p:strVal val="#ppt_x"/>
                                          </p:val>
                                        </p:tav>
                                      </p:tavLst>
                                    </p:anim>
                                    <p:anim calcmode="lin" valueType="num">
                                      <p:cBhvr additive="base">
                                        <p:cTn id="4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600" dirty="0">
                <a:solidFill>
                  <a:schemeClr val="tx1"/>
                </a:solidFill>
              </a:rPr>
              <a:t>This explanation of human dynamics (as indicated in Question 28) implies that people….. </a:t>
            </a:r>
            <a:endParaRPr lang="en-ZA" sz="2000" dirty="0">
              <a:solidFill>
                <a:schemeClr val="tx1"/>
              </a:solidFill>
            </a:endParaRPr>
          </a:p>
        </p:txBody>
      </p:sp>
      <p:sp>
        <p:nvSpPr>
          <p:cNvPr id="3" name="Content Placeholder 2"/>
          <p:cNvSpPr>
            <a:spLocks noGrp="1"/>
          </p:cNvSpPr>
          <p:nvPr>
            <p:ph idx="1"/>
          </p:nvPr>
        </p:nvSpPr>
        <p:spPr>
          <a:xfrm>
            <a:off x="1143000" y="2241755"/>
            <a:ext cx="9872871" cy="3760840"/>
          </a:xfrm>
        </p:spPr>
        <p:txBody>
          <a:bodyPr>
            <a:normAutofit fontScale="85000" lnSpcReduction="20000"/>
          </a:bodyPr>
          <a:lstStyle/>
          <a:p>
            <a:pPr marL="502920" indent="-457200">
              <a:buFont typeface="+mj-lt"/>
              <a:buAutoNum type="alphaLcPeriod"/>
            </a:pPr>
            <a:r>
              <a:rPr lang="en-ZA" dirty="0">
                <a:solidFill>
                  <a:schemeClr val="tx1"/>
                </a:solidFill>
              </a:rPr>
              <a:t>believe that everything that happens to them is caused by God. </a:t>
            </a:r>
          </a:p>
          <a:p>
            <a:pPr marL="502920" indent="-457200">
              <a:buFont typeface="+mj-lt"/>
              <a:buAutoNum type="alphaLcPeriod"/>
            </a:pPr>
            <a:r>
              <a:rPr lang="en-ZA" dirty="0">
                <a:solidFill>
                  <a:schemeClr val="tx1"/>
                </a:solidFill>
              </a:rPr>
              <a:t>do not accept responsibility for their own behaviour. </a:t>
            </a:r>
          </a:p>
          <a:p>
            <a:pPr marL="502920" indent="-457200">
              <a:buFont typeface="+mj-lt"/>
              <a:buAutoNum type="alphaLcPeriod"/>
            </a:pPr>
            <a:r>
              <a:rPr lang="en-ZA" dirty="0">
                <a:solidFill>
                  <a:schemeClr val="tx1"/>
                </a:solidFill>
              </a:rPr>
              <a:t>use their own initiative in searching for solutions to problems. </a:t>
            </a:r>
          </a:p>
          <a:p>
            <a:pPr marL="502920" indent="-457200">
              <a:buFont typeface="+mj-lt"/>
              <a:buAutoNum type="alphaLcPeriod"/>
            </a:pPr>
            <a:r>
              <a:rPr lang="en-ZA" dirty="0">
                <a:solidFill>
                  <a:schemeClr val="tx1"/>
                </a:solidFill>
              </a:rPr>
              <a:t>believe that they are at the mercy of supernatural beings and powers. </a:t>
            </a:r>
          </a:p>
          <a:p>
            <a:pPr marL="502920" indent="-457200">
              <a:buFont typeface="+mj-lt"/>
              <a:buAutoNum type="alphaLcPeriod"/>
            </a:pPr>
            <a:endParaRPr lang="en-ZA" dirty="0">
              <a:solidFill>
                <a:schemeClr val="tx1"/>
              </a:solidFill>
            </a:endParaRPr>
          </a:p>
          <a:p>
            <a:pPr marL="45720" indent="0">
              <a:buNone/>
            </a:pPr>
            <a:r>
              <a:rPr lang="en-ZA" dirty="0">
                <a:solidFill>
                  <a:schemeClr val="tx1"/>
                </a:solidFill>
              </a:rPr>
              <a:t>The correct answer is: </a:t>
            </a:r>
          </a:p>
          <a:p>
            <a:pPr marL="502920" indent="-457200">
              <a:buFont typeface="+mj-lt"/>
              <a:buAutoNum type="arabicPeriod"/>
            </a:pPr>
            <a:r>
              <a:rPr lang="en-ZA" dirty="0">
                <a:solidFill>
                  <a:schemeClr val="tx1"/>
                </a:solidFill>
              </a:rPr>
              <a:t>(a), (b) &amp; (d) </a:t>
            </a:r>
          </a:p>
          <a:p>
            <a:pPr marL="502920" indent="-457200">
              <a:buFont typeface="+mj-lt"/>
              <a:buAutoNum type="arabicPeriod"/>
            </a:pPr>
            <a:r>
              <a:rPr lang="en-ZA" dirty="0">
                <a:solidFill>
                  <a:schemeClr val="tx1"/>
                </a:solidFill>
              </a:rPr>
              <a:t>(b) &amp; (d) </a:t>
            </a:r>
          </a:p>
          <a:p>
            <a:pPr marL="502920" indent="-457200">
              <a:buFont typeface="+mj-lt"/>
              <a:buAutoNum type="arabicPeriod"/>
            </a:pPr>
            <a:r>
              <a:rPr lang="en-ZA" dirty="0">
                <a:solidFill>
                  <a:schemeClr val="tx1"/>
                </a:solidFill>
              </a:rPr>
              <a:t>(a) &amp; (c) </a:t>
            </a:r>
          </a:p>
          <a:p>
            <a:pPr marL="502920" indent="-457200">
              <a:buFont typeface="+mj-lt"/>
              <a:buAutoNum type="arabicPeriod"/>
            </a:pPr>
            <a:r>
              <a:rPr lang="en-ZA" dirty="0">
                <a:solidFill>
                  <a:schemeClr val="tx1"/>
                </a:solidFill>
              </a:rPr>
              <a:t>All of the above </a:t>
            </a:r>
          </a:p>
          <a:p>
            <a:pPr marL="45720" indent="0">
              <a:buNone/>
            </a:pPr>
            <a:endParaRPr lang="en-ZA" dirty="0">
              <a:solidFill>
                <a:schemeClr val="tx1"/>
              </a:solidFill>
            </a:endParaRPr>
          </a:p>
        </p:txBody>
      </p:sp>
      <p:sp>
        <p:nvSpPr>
          <p:cNvPr id="4" name="Rectangle 3"/>
          <p:cNvSpPr/>
          <p:nvPr/>
        </p:nvSpPr>
        <p:spPr>
          <a:xfrm>
            <a:off x="9026012" y="5294670"/>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2</a:t>
            </a:r>
            <a:endParaRPr lang="en-ZA" b="1" dirty="0"/>
          </a:p>
        </p:txBody>
      </p:sp>
    </p:spTree>
    <p:extLst>
      <p:ext uri="{BB962C8B-B14F-4D97-AF65-F5344CB8AC3E}">
        <p14:creationId xmlns:p14="http://schemas.microsoft.com/office/powerpoint/2010/main" val="667160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000"/>
                                        <p:tgtEl>
                                          <p:spTgt spid="3">
                                            <p:txEl>
                                              <p:pRg st="2" end="2"/>
                                            </p:txEl>
                                          </p:spTgt>
                                        </p:tgtEl>
                                      </p:cBhvr>
                                    </p:animEffect>
                                    <p:anim calcmode="lin" valueType="num">
                                      <p:cBhvr>
                                        <p:cTn id="2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1000"/>
                                        <p:tgtEl>
                                          <p:spTgt spid="3">
                                            <p:txEl>
                                              <p:pRg st="3" end="3"/>
                                            </p:txEl>
                                          </p:spTgt>
                                        </p:tgtEl>
                                      </p:cBhvr>
                                    </p:animEffect>
                                    <p:anim calcmode="lin" valueType="num">
                                      <p:cBhvr>
                                        <p:cTn id="3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Effect transition="in" filter="fade">
                                      <p:cBhvr>
                                        <p:cTn id="41" dur="1000"/>
                                        <p:tgtEl>
                                          <p:spTgt spid="3">
                                            <p:txEl>
                                              <p:pRg st="5" end="5"/>
                                            </p:txEl>
                                          </p:spTgt>
                                        </p:tgtEl>
                                      </p:cBhvr>
                                    </p:animEffect>
                                    <p:anim calcmode="lin" valueType="num">
                                      <p:cBhvr>
                                        <p:cTn id="4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3">
                                            <p:txEl>
                                              <p:pRg st="6" end="6"/>
                                            </p:txEl>
                                          </p:spTgt>
                                        </p:tgtEl>
                                        <p:attrNameLst>
                                          <p:attrName>style.visibility</p:attrName>
                                        </p:attrNameLst>
                                      </p:cBhvr>
                                      <p:to>
                                        <p:strVal val="visible"/>
                                      </p:to>
                                    </p:set>
                                    <p:animEffect transition="in" filter="fade">
                                      <p:cBhvr>
                                        <p:cTn id="48" dur="1000"/>
                                        <p:tgtEl>
                                          <p:spTgt spid="3">
                                            <p:txEl>
                                              <p:pRg st="6" end="6"/>
                                            </p:txEl>
                                          </p:spTgt>
                                        </p:tgtEl>
                                      </p:cBhvr>
                                    </p:animEffect>
                                    <p:anim calcmode="lin" valueType="num">
                                      <p:cBhvr>
                                        <p:cTn id="4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Effect transition="in" filter="fade">
                                      <p:cBhvr>
                                        <p:cTn id="55" dur="1000"/>
                                        <p:tgtEl>
                                          <p:spTgt spid="3">
                                            <p:txEl>
                                              <p:pRg st="7" end="7"/>
                                            </p:txEl>
                                          </p:spTgt>
                                        </p:tgtEl>
                                      </p:cBhvr>
                                    </p:animEffect>
                                    <p:anim calcmode="lin" valueType="num">
                                      <p:cBhvr>
                                        <p:cTn id="5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3">
                                            <p:txEl>
                                              <p:pRg st="8" end="8"/>
                                            </p:txEl>
                                          </p:spTgt>
                                        </p:tgtEl>
                                        <p:attrNameLst>
                                          <p:attrName>style.visibility</p:attrName>
                                        </p:attrNameLst>
                                      </p:cBhvr>
                                      <p:to>
                                        <p:strVal val="visible"/>
                                      </p:to>
                                    </p:set>
                                    <p:animEffect transition="in" filter="fade">
                                      <p:cBhvr>
                                        <p:cTn id="62" dur="1000"/>
                                        <p:tgtEl>
                                          <p:spTgt spid="3">
                                            <p:txEl>
                                              <p:pRg st="8" end="8"/>
                                            </p:txEl>
                                          </p:spTgt>
                                        </p:tgtEl>
                                      </p:cBhvr>
                                    </p:animEffect>
                                    <p:anim calcmode="lin" valueType="num">
                                      <p:cBhvr>
                                        <p:cTn id="6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3">
                                            <p:txEl>
                                              <p:pRg st="9" end="9"/>
                                            </p:txEl>
                                          </p:spTgt>
                                        </p:tgtEl>
                                        <p:attrNameLst>
                                          <p:attrName>style.visibility</p:attrName>
                                        </p:attrNameLst>
                                      </p:cBhvr>
                                      <p:to>
                                        <p:strVal val="visible"/>
                                      </p:to>
                                    </p:set>
                                    <p:animEffect transition="in" filter="fade">
                                      <p:cBhvr>
                                        <p:cTn id="69" dur="1000"/>
                                        <p:tgtEl>
                                          <p:spTgt spid="3">
                                            <p:txEl>
                                              <p:pRg st="9" end="9"/>
                                            </p:txEl>
                                          </p:spTgt>
                                        </p:tgtEl>
                                      </p:cBhvr>
                                    </p:animEffect>
                                    <p:anim calcmode="lin" valueType="num">
                                      <p:cBhvr>
                                        <p:cTn id="70"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1"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grpId="0" nodeType="clickEffect">
                                  <p:stCondLst>
                                    <p:cond delay="0"/>
                                  </p:stCondLst>
                                  <p:childTnLst>
                                    <p:set>
                                      <p:cBhvr>
                                        <p:cTn id="75" dur="1" fill="hold">
                                          <p:stCondLst>
                                            <p:cond delay="0"/>
                                          </p:stCondLst>
                                        </p:cTn>
                                        <p:tgtEl>
                                          <p:spTgt spid="4"/>
                                        </p:tgtEl>
                                        <p:attrNameLst>
                                          <p:attrName>style.visibility</p:attrName>
                                        </p:attrNameLst>
                                      </p:cBhvr>
                                      <p:to>
                                        <p:strVal val="visible"/>
                                      </p:to>
                                    </p:set>
                                    <p:animEffect transition="in" filter="barn(inVertical)">
                                      <p:cBhvr>
                                        <p:cTn id="7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en-ZA" sz="3600" dirty="0">
                <a:solidFill>
                  <a:schemeClr val="tx1"/>
                </a:solidFill>
              </a:rPr>
              <a:t>The rituals to fortify African babies against evil, refer to the , as explained by Sow</a:t>
            </a:r>
            <a:r>
              <a:rPr lang="en-ZA" dirty="0"/>
              <a:t>. </a:t>
            </a:r>
            <a:endParaRPr lang="en-ZA" sz="2000" dirty="0">
              <a:solidFill>
                <a:schemeClr val="tx1"/>
              </a:solidFill>
            </a:endParaRPr>
          </a:p>
        </p:txBody>
      </p:sp>
      <p:sp>
        <p:nvSpPr>
          <p:cNvPr id="3" name="Content Placeholder 2"/>
          <p:cNvSpPr>
            <a:spLocks noGrp="1"/>
          </p:cNvSpPr>
          <p:nvPr>
            <p:ph idx="1"/>
          </p:nvPr>
        </p:nvSpPr>
        <p:spPr>
          <a:xfrm>
            <a:off x="1143000" y="2241755"/>
            <a:ext cx="9872871" cy="1474839"/>
          </a:xfrm>
        </p:spPr>
        <p:txBody>
          <a:bodyPr>
            <a:normAutofit/>
          </a:bodyPr>
          <a:lstStyle/>
          <a:p>
            <a:pPr marL="502920" indent="-457200">
              <a:buFont typeface="+mj-lt"/>
              <a:buAutoNum type="arabicPeriod"/>
            </a:pPr>
            <a:r>
              <a:rPr lang="en-ZA" dirty="0">
                <a:solidFill>
                  <a:schemeClr val="tx1"/>
                </a:solidFill>
              </a:rPr>
              <a:t>micro-cosmos </a:t>
            </a:r>
          </a:p>
          <a:p>
            <a:pPr marL="502920" indent="-457200">
              <a:buFont typeface="+mj-lt"/>
              <a:buAutoNum type="arabicPeriod"/>
            </a:pPr>
            <a:r>
              <a:rPr lang="en-ZA" dirty="0" err="1">
                <a:solidFill>
                  <a:schemeClr val="tx1"/>
                </a:solidFill>
              </a:rPr>
              <a:t>meso</a:t>
            </a:r>
            <a:r>
              <a:rPr lang="en-ZA" dirty="0">
                <a:solidFill>
                  <a:schemeClr val="tx1"/>
                </a:solidFill>
              </a:rPr>
              <a:t>-cosmos </a:t>
            </a:r>
          </a:p>
          <a:p>
            <a:pPr marL="502920" indent="-457200">
              <a:buFont typeface="+mj-lt"/>
              <a:buAutoNum type="arabicPeriod"/>
            </a:pPr>
            <a:r>
              <a:rPr lang="en-ZA" dirty="0">
                <a:solidFill>
                  <a:schemeClr val="tx1"/>
                </a:solidFill>
              </a:rPr>
              <a:t>macro-cosmos </a:t>
            </a:r>
          </a:p>
          <a:p>
            <a:pPr marL="45720" indent="0">
              <a:buNone/>
            </a:pPr>
            <a:endParaRPr lang="en-ZA" dirty="0">
              <a:solidFill>
                <a:schemeClr val="tx1"/>
              </a:solidFill>
            </a:endParaRPr>
          </a:p>
        </p:txBody>
      </p:sp>
      <p:sp>
        <p:nvSpPr>
          <p:cNvPr id="4" name="Rectangle 3"/>
          <p:cNvSpPr/>
          <p:nvPr/>
        </p:nvSpPr>
        <p:spPr>
          <a:xfrm>
            <a:off x="9026012" y="5294670"/>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2</a:t>
            </a:r>
            <a:endParaRPr lang="en-ZA" b="1" dirty="0"/>
          </a:p>
        </p:txBody>
      </p:sp>
    </p:spTree>
    <p:extLst>
      <p:ext uri="{BB962C8B-B14F-4D97-AF65-F5344CB8AC3E}">
        <p14:creationId xmlns:p14="http://schemas.microsoft.com/office/powerpoint/2010/main" val="3804497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000"/>
                                        <p:tgtEl>
                                          <p:spTgt spid="3">
                                            <p:txEl>
                                              <p:pRg st="2" end="2"/>
                                            </p:txEl>
                                          </p:spTgt>
                                        </p:tgtEl>
                                      </p:cBhvr>
                                    </p:animEffect>
                                    <p:anim calcmode="lin" valueType="num">
                                      <p:cBhvr>
                                        <p:cTn id="2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additive="base">
                                        <p:cTn id="34" dur="500" fill="hold"/>
                                        <p:tgtEl>
                                          <p:spTgt spid="4"/>
                                        </p:tgtEl>
                                        <p:attrNameLst>
                                          <p:attrName>ppt_x</p:attrName>
                                        </p:attrNameLst>
                                      </p:cBhvr>
                                      <p:tavLst>
                                        <p:tav tm="0">
                                          <p:val>
                                            <p:strVal val="#ppt_x"/>
                                          </p:val>
                                        </p:tav>
                                        <p:tav tm="100000">
                                          <p:val>
                                            <p:strVal val="#ppt_x"/>
                                          </p:val>
                                        </p:tav>
                                      </p:tavLst>
                                    </p:anim>
                                    <p:anim calcmode="lin" valueType="num">
                                      <p:cBhvr additive="base">
                                        <p:cTn id="3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en-ZA" sz="3200" dirty="0">
                <a:solidFill>
                  <a:schemeClr val="tx1"/>
                </a:solidFill>
              </a:rPr>
              <a:t>It is very important for traditional Africans to honour their ancestors. This refers to the _____, as explained by Sow. </a:t>
            </a:r>
            <a:endParaRPr lang="en-ZA" sz="1400" dirty="0">
              <a:solidFill>
                <a:schemeClr val="tx1"/>
              </a:solidFill>
            </a:endParaRPr>
          </a:p>
        </p:txBody>
      </p:sp>
      <p:sp>
        <p:nvSpPr>
          <p:cNvPr id="3" name="Content Placeholder 2"/>
          <p:cNvSpPr>
            <a:spLocks noGrp="1"/>
          </p:cNvSpPr>
          <p:nvPr>
            <p:ph idx="1"/>
          </p:nvPr>
        </p:nvSpPr>
        <p:spPr>
          <a:xfrm>
            <a:off x="1143000" y="2241755"/>
            <a:ext cx="9872871" cy="1474839"/>
          </a:xfrm>
        </p:spPr>
        <p:txBody>
          <a:bodyPr>
            <a:normAutofit/>
          </a:bodyPr>
          <a:lstStyle/>
          <a:p>
            <a:pPr marL="502920" indent="-457200">
              <a:buFont typeface="+mj-lt"/>
              <a:buAutoNum type="arabicPeriod"/>
            </a:pPr>
            <a:r>
              <a:rPr lang="en-ZA" dirty="0">
                <a:solidFill>
                  <a:schemeClr val="tx1"/>
                </a:solidFill>
              </a:rPr>
              <a:t>micro-cosmos </a:t>
            </a:r>
          </a:p>
          <a:p>
            <a:pPr marL="502920" indent="-457200">
              <a:buFont typeface="+mj-lt"/>
              <a:buAutoNum type="arabicPeriod"/>
            </a:pPr>
            <a:r>
              <a:rPr lang="en-ZA" dirty="0" err="1">
                <a:solidFill>
                  <a:schemeClr val="tx1"/>
                </a:solidFill>
              </a:rPr>
              <a:t>meso</a:t>
            </a:r>
            <a:r>
              <a:rPr lang="en-ZA" dirty="0">
                <a:solidFill>
                  <a:schemeClr val="tx1"/>
                </a:solidFill>
              </a:rPr>
              <a:t>-cosmos </a:t>
            </a:r>
          </a:p>
          <a:p>
            <a:pPr marL="502920" indent="-457200">
              <a:buFont typeface="+mj-lt"/>
              <a:buAutoNum type="arabicPeriod"/>
            </a:pPr>
            <a:r>
              <a:rPr lang="en-ZA" dirty="0">
                <a:solidFill>
                  <a:schemeClr val="tx1"/>
                </a:solidFill>
              </a:rPr>
              <a:t>macro-cosmos </a:t>
            </a:r>
          </a:p>
          <a:p>
            <a:pPr marL="45720" indent="0">
              <a:buNone/>
            </a:pPr>
            <a:endParaRPr lang="en-ZA" dirty="0">
              <a:solidFill>
                <a:schemeClr val="tx1"/>
              </a:solidFill>
            </a:endParaRPr>
          </a:p>
        </p:txBody>
      </p:sp>
      <p:sp>
        <p:nvSpPr>
          <p:cNvPr id="4" name="Rectangle 3"/>
          <p:cNvSpPr/>
          <p:nvPr/>
        </p:nvSpPr>
        <p:spPr>
          <a:xfrm>
            <a:off x="9026012" y="5294670"/>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3</a:t>
            </a:r>
            <a:endParaRPr lang="en-ZA" b="1" dirty="0"/>
          </a:p>
        </p:txBody>
      </p:sp>
    </p:spTree>
    <p:extLst>
      <p:ext uri="{BB962C8B-B14F-4D97-AF65-F5344CB8AC3E}">
        <p14:creationId xmlns:p14="http://schemas.microsoft.com/office/powerpoint/2010/main" val="1348358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000"/>
                                        <p:tgtEl>
                                          <p:spTgt spid="3">
                                            <p:txEl>
                                              <p:pRg st="2" end="2"/>
                                            </p:txEl>
                                          </p:spTgt>
                                        </p:tgtEl>
                                      </p:cBhvr>
                                    </p:animEffect>
                                    <p:anim calcmode="lin" valueType="num">
                                      <p:cBhvr>
                                        <p:cTn id="2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additive="base">
                                        <p:cTn id="34" dur="500" fill="hold"/>
                                        <p:tgtEl>
                                          <p:spTgt spid="4"/>
                                        </p:tgtEl>
                                        <p:attrNameLst>
                                          <p:attrName>ppt_x</p:attrName>
                                        </p:attrNameLst>
                                      </p:cBhvr>
                                      <p:tavLst>
                                        <p:tav tm="0">
                                          <p:val>
                                            <p:strVal val="#ppt_x"/>
                                          </p:val>
                                        </p:tav>
                                        <p:tav tm="100000">
                                          <p:val>
                                            <p:strVal val="#ppt_x"/>
                                          </p:val>
                                        </p:tav>
                                      </p:tavLst>
                                    </p:anim>
                                    <p:anim calcmode="lin" valueType="num">
                                      <p:cBhvr additive="base">
                                        <p:cTn id="3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0351" y="804279"/>
            <a:ext cx="9875520" cy="1356360"/>
          </a:xfrm>
        </p:spPr>
        <p:txBody>
          <a:bodyPr>
            <a:noAutofit/>
          </a:bodyPr>
          <a:lstStyle/>
          <a:p>
            <a:pPr algn="just"/>
            <a:r>
              <a:rPr lang="en-ZA" sz="3200" dirty="0">
                <a:solidFill>
                  <a:schemeClr val="tx1"/>
                </a:solidFill>
              </a:rPr>
              <a:t>Children are very important in the everyday, collective life of traditional Africans. This refers to the _____, as explained by Sow. </a:t>
            </a:r>
            <a:endParaRPr lang="en-ZA" sz="1050" dirty="0">
              <a:solidFill>
                <a:schemeClr val="tx1"/>
              </a:solidFill>
            </a:endParaRPr>
          </a:p>
        </p:txBody>
      </p:sp>
      <p:sp>
        <p:nvSpPr>
          <p:cNvPr id="3" name="Content Placeholder 2"/>
          <p:cNvSpPr>
            <a:spLocks noGrp="1"/>
          </p:cNvSpPr>
          <p:nvPr>
            <p:ph idx="1"/>
          </p:nvPr>
        </p:nvSpPr>
        <p:spPr>
          <a:xfrm>
            <a:off x="1143000" y="2713703"/>
            <a:ext cx="9872871" cy="1474839"/>
          </a:xfrm>
        </p:spPr>
        <p:txBody>
          <a:bodyPr>
            <a:normAutofit/>
          </a:bodyPr>
          <a:lstStyle/>
          <a:p>
            <a:pPr marL="502920" indent="-457200">
              <a:buFont typeface="+mj-lt"/>
              <a:buAutoNum type="arabicPeriod"/>
            </a:pPr>
            <a:r>
              <a:rPr lang="en-ZA" dirty="0">
                <a:solidFill>
                  <a:schemeClr val="tx1"/>
                </a:solidFill>
              </a:rPr>
              <a:t>micro-cosmos </a:t>
            </a:r>
          </a:p>
          <a:p>
            <a:pPr marL="502920" indent="-457200">
              <a:buFont typeface="+mj-lt"/>
              <a:buAutoNum type="arabicPeriod"/>
            </a:pPr>
            <a:r>
              <a:rPr lang="en-ZA" dirty="0" err="1">
                <a:solidFill>
                  <a:schemeClr val="tx1"/>
                </a:solidFill>
              </a:rPr>
              <a:t>meso</a:t>
            </a:r>
            <a:r>
              <a:rPr lang="en-ZA" dirty="0">
                <a:solidFill>
                  <a:schemeClr val="tx1"/>
                </a:solidFill>
              </a:rPr>
              <a:t>-cosmos </a:t>
            </a:r>
          </a:p>
          <a:p>
            <a:pPr marL="502920" indent="-457200">
              <a:buFont typeface="+mj-lt"/>
              <a:buAutoNum type="arabicPeriod"/>
            </a:pPr>
            <a:r>
              <a:rPr lang="en-ZA" dirty="0">
                <a:solidFill>
                  <a:schemeClr val="tx1"/>
                </a:solidFill>
              </a:rPr>
              <a:t>macro-cosmos </a:t>
            </a:r>
          </a:p>
          <a:p>
            <a:pPr marL="45720" indent="0">
              <a:buNone/>
            </a:pPr>
            <a:endParaRPr lang="en-ZA" dirty="0">
              <a:solidFill>
                <a:schemeClr val="tx1"/>
              </a:solidFill>
            </a:endParaRPr>
          </a:p>
        </p:txBody>
      </p:sp>
      <p:sp>
        <p:nvSpPr>
          <p:cNvPr id="4" name="Rectangle 3"/>
          <p:cNvSpPr/>
          <p:nvPr/>
        </p:nvSpPr>
        <p:spPr>
          <a:xfrm>
            <a:off x="9026012" y="5294670"/>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1</a:t>
            </a:r>
            <a:endParaRPr lang="en-ZA" b="1" dirty="0"/>
          </a:p>
        </p:txBody>
      </p:sp>
    </p:spTree>
    <p:extLst>
      <p:ext uri="{BB962C8B-B14F-4D97-AF65-F5344CB8AC3E}">
        <p14:creationId xmlns:p14="http://schemas.microsoft.com/office/powerpoint/2010/main" val="271894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000"/>
                                        <p:tgtEl>
                                          <p:spTgt spid="3">
                                            <p:txEl>
                                              <p:pRg st="2" end="2"/>
                                            </p:txEl>
                                          </p:spTgt>
                                        </p:tgtEl>
                                      </p:cBhvr>
                                    </p:animEffect>
                                    <p:anim calcmode="lin" valueType="num">
                                      <p:cBhvr>
                                        <p:cTn id="2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additive="base">
                                        <p:cTn id="34" dur="500" fill="hold"/>
                                        <p:tgtEl>
                                          <p:spTgt spid="4"/>
                                        </p:tgtEl>
                                        <p:attrNameLst>
                                          <p:attrName>ppt_x</p:attrName>
                                        </p:attrNameLst>
                                      </p:cBhvr>
                                      <p:tavLst>
                                        <p:tav tm="0">
                                          <p:val>
                                            <p:strVal val="#ppt_x"/>
                                          </p:val>
                                        </p:tav>
                                        <p:tav tm="100000">
                                          <p:val>
                                            <p:strVal val="#ppt_x"/>
                                          </p:val>
                                        </p:tav>
                                      </p:tavLst>
                                    </p:anim>
                                    <p:anim calcmode="lin" valueType="num">
                                      <p:cBhvr additive="base">
                                        <p:cTn id="3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en-ZA" sz="2000" dirty="0">
                <a:solidFill>
                  <a:schemeClr val="tx1"/>
                </a:solidFill>
              </a:rPr>
              <a:t>You are a nurse in a rural clinic and you have to explain to a traditional African mother, who lives in a very remote part of rural South Africa, that she should give her child his medication three times a day. How would you explain this to the mother to make sure that she understands you? Use your knowledge on the African concept of time to answer the question. </a:t>
            </a:r>
            <a:endParaRPr lang="en-ZA" sz="1050" dirty="0">
              <a:solidFill>
                <a:schemeClr val="tx1"/>
              </a:solidFill>
            </a:endParaRPr>
          </a:p>
        </p:txBody>
      </p:sp>
      <p:sp>
        <p:nvSpPr>
          <p:cNvPr id="3" name="Content Placeholder 2"/>
          <p:cNvSpPr>
            <a:spLocks noGrp="1"/>
          </p:cNvSpPr>
          <p:nvPr>
            <p:ph idx="1"/>
          </p:nvPr>
        </p:nvSpPr>
        <p:spPr>
          <a:xfrm>
            <a:off x="1143000" y="2241755"/>
            <a:ext cx="9872871" cy="3760840"/>
          </a:xfrm>
        </p:spPr>
        <p:txBody>
          <a:bodyPr>
            <a:normAutofit/>
          </a:bodyPr>
          <a:lstStyle/>
          <a:p>
            <a:pPr marL="502920" indent="-457200">
              <a:buFont typeface="+mj-lt"/>
              <a:buAutoNum type="arabicPeriod"/>
            </a:pPr>
            <a:endParaRPr lang="en-ZA" dirty="0"/>
          </a:p>
          <a:p>
            <a:pPr marL="502920" indent="-457200">
              <a:buFont typeface="+mj-lt"/>
              <a:buAutoNum type="arabicPeriod"/>
            </a:pPr>
            <a:r>
              <a:rPr lang="en-ZA" dirty="0"/>
              <a:t>Give your child’s medication three times per day. </a:t>
            </a:r>
          </a:p>
          <a:p>
            <a:pPr marL="502920" indent="-457200">
              <a:buFont typeface="+mj-lt"/>
              <a:buAutoNum type="arabicPeriod"/>
            </a:pPr>
            <a:r>
              <a:rPr lang="en-ZA" dirty="0"/>
              <a:t>Give your child’s medication at 06:00, 12:00 and again at 18:00. </a:t>
            </a:r>
          </a:p>
          <a:p>
            <a:pPr marL="502920" indent="-457200">
              <a:buFont typeface="+mj-lt"/>
              <a:buAutoNum type="arabicPeriod"/>
            </a:pPr>
            <a:r>
              <a:rPr lang="en-ZA" dirty="0"/>
              <a:t>Give your child’s medication at mealtimes. </a:t>
            </a:r>
          </a:p>
          <a:p>
            <a:pPr marL="502920" indent="-457200">
              <a:buFont typeface="+mj-lt"/>
              <a:buAutoNum type="arabicPeriod"/>
            </a:pPr>
            <a:r>
              <a:rPr lang="en-ZA" dirty="0"/>
              <a:t>Give your child’s medication when the sun comes up in the morning, in the middle of the day when you throw no shadow, and again when the sun goes to bed. </a:t>
            </a:r>
          </a:p>
          <a:p>
            <a:pPr marL="45720" indent="0">
              <a:buNone/>
            </a:pPr>
            <a:endParaRPr lang="en-ZA" dirty="0">
              <a:solidFill>
                <a:schemeClr val="tx1"/>
              </a:solidFill>
            </a:endParaRPr>
          </a:p>
        </p:txBody>
      </p:sp>
      <p:sp>
        <p:nvSpPr>
          <p:cNvPr id="4" name="Rectangle 3"/>
          <p:cNvSpPr/>
          <p:nvPr/>
        </p:nvSpPr>
        <p:spPr>
          <a:xfrm>
            <a:off x="9026012" y="5294670"/>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4</a:t>
            </a:r>
            <a:endParaRPr lang="en-ZA" b="1" dirty="0"/>
          </a:p>
        </p:txBody>
      </p:sp>
    </p:spTree>
    <p:extLst>
      <p:ext uri="{BB962C8B-B14F-4D97-AF65-F5344CB8AC3E}">
        <p14:creationId xmlns:p14="http://schemas.microsoft.com/office/powerpoint/2010/main" val="629475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1000"/>
                                        <p:tgtEl>
                                          <p:spTgt spid="3">
                                            <p:txEl>
                                              <p:pRg st="2" end="2"/>
                                            </p:txEl>
                                          </p:spTgt>
                                        </p:tgtEl>
                                      </p:cBhvr>
                                    </p:animEffect>
                                    <p:anim calcmode="lin" valueType="num">
                                      <p:cBhvr>
                                        <p:cTn id="2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1000"/>
                                        <p:tgtEl>
                                          <p:spTgt spid="3">
                                            <p:txEl>
                                              <p:pRg st="3" end="3"/>
                                            </p:txEl>
                                          </p:spTgt>
                                        </p:tgtEl>
                                      </p:cBhvr>
                                    </p:animEffect>
                                    <p:anim calcmode="lin" valueType="num">
                                      <p:cBhvr>
                                        <p:cTn id="2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1000"/>
                                        <p:tgtEl>
                                          <p:spTgt spid="3">
                                            <p:txEl>
                                              <p:pRg st="4" end="4"/>
                                            </p:txEl>
                                          </p:spTgt>
                                        </p:tgtEl>
                                      </p:cBhvr>
                                    </p:animEffect>
                                    <p:anim calcmode="lin" valueType="num">
                                      <p:cBhvr>
                                        <p:cTn id="3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7923" y="609600"/>
            <a:ext cx="10310597" cy="1356360"/>
          </a:xfrm>
        </p:spPr>
        <p:txBody>
          <a:bodyPr>
            <a:noAutofit/>
          </a:bodyPr>
          <a:lstStyle/>
          <a:p>
            <a:pPr algn="just"/>
            <a:r>
              <a:rPr lang="en-ZA" sz="3200" dirty="0">
                <a:solidFill>
                  <a:schemeClr val="tx1"/>
                </a:solidFill>
              </a:rPr>
              <a:t>A friend asks you the following question: Is it really necessary to study an African perspective in Personology? What is your answer? </a:t>
            </a:r>
            <a:endParaRPr lang="en-ZA" sz="800" dirty="0">
              <a:solidFill>
                <a:schemeClr val="tx1"/>
              </a:solidFill>
            </a:endParaRPr>
          </a:p>
        </p:txBody>
      </p:sp>
      <p:sp>
        <p:nvSpPr>
          <p:cNvPr id="3" name="Content Placeholder 2"/>
          <p:cNvSpPr>
            <a:spLocks noGrp="1"/>
          </p:cNvSpPr>
          <p:nvPr>
            <p:ph idx="1"/>
          </p:nvPr>
        </p:nvSpPr>
        <p:spPr>
          <a:xfrm>
            <a:off x="707924" y="2241755"/>
            <a:ext cx="10307948" cy="3760840"/>
          </a:xfrm>
        </p:spPr>
        <p:txBody>
          <a:bodyPr>
            <a:normAutofit/>
          </a:bodyPr>
          <a:lstStyle/>
          <a:p>
            <a:pPr marL="502920" indent="-457200" algn="just">
              <a:buFont typeface="+mj-lt"/>
              <a:buAutoNum type="arabicPeriod"/>
            </a:pPr>
            <a:r>
              <a:rPr lang="en-ZA" dirty="0">
                <a:solidFill>
                  <a:schemeClr val="tx1"/>
                </a:solidFill>
              </a:rPr>
              <a:t>Yes, it is necessary. The existing Euro-American perspectives are one-sided and sometimes unsuitable for the understanding of people from other cultures. </a:t>
            </a:r>
          </a:p>
          <a:p>
            <a:pPr marL="502920" indent="-457200" algn="just">
              <a:buFont typeface="+mj-lt"/>
              <a:buAutoNum type="arabicPeriod"/>
            </a:pPr>
            <a:r>
              <a:rPr lang="en-ZA" dirty="0">
                <a:solidFill>
                  <a:schemeClr val="tx1"/>
                </a:solidFill>
              </a:rPr>
              <a:t>No, it is not necessary. If the people of Africa want to be part of the First World, they should incorporate Western psychology into their thinking. </a:t>
            </a:r>
          </a:p>
          <a:p>
            <a:pPr marL="502920" indent="-457200" algn="just">
              <a:buFont typeface="+mj-lt"/>
              <a:buAutoNum type="arabicPeriod"/>
            </a:pPr>
            <a:r>
              <a:rPr lang="en-ZA" dirty="0">
                <a:solidFill>
                  <a:schemeClr val="tx1"/>
                </a:solidFill>
              </a:rPr>
              <a:t>Yes, it is necessary, because there is basically no difference between African and Western theories of personality. </a:t>
            </a:r>
          </a:p>
          <a:p>
            <a:pPr marL="502920" indent="-457200" algn="just">
              <a:buFont typeface="+mj-lt"/>
              <a:buAutoNum type="arabicPeriod"/>
            </a:pPr>
            <a:r>
              <a:rPr lang="en-ZA" dirty="0">
                <a:solidFill>
                  <a:schemeClr val="tx1"/>
                </a:solidFill>
              </a:rPr>
              <a:t>No, it is not necessary, because an African perspective can make no contributions to an understanding of human functioning in general. </a:t>
            </a:r>
          </a:p>
          <a:p>
            <a:pPr marL="45720" indent="0">
              <a:buNone/>
            </a:pPr>
            <a:endParaRPr lang="en-ZA" dirty="0">
              <a:solidFill>
                <a:schemeClr val="tx1"/>
              </a:solidFill>
            </a:endParaRPr>
          </a:p>
        </p:txBody>
      </p:sp>
      <p:sp>
        <p:nvSpPr>
          <p:cNvPr id="4" name="Rectangle 3"/>
          <p:cNvSpPr/>
          <p:nvPr/>
        </p:nvSpPr>
        <p:spPr>
          <a:xfrm>
            <a:off x="9483212" y="5515896"/>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1</a:t>
            </a:r>
            <a:endParaRPr lang="en-ZA" b="1" dirty="0"/>
          </a:p>
        </p:txBody>
      </p:sp>
    </p:spTree>
    <p:extLst>
      <p:ext uri="{BB962C8B-B14F-4D97-AF65-F5344CB8AC3E}">
        <p14:creationId xmlns:p14="http://schemas.microsoft.com/office/powerpoint/2010/main" val="3119813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en-ZA" sz="3200" dirty="0">
                <a:solidFill>
                  <a:schemeClr val="tx1"/>
                </a:solidFill>
              </a:rPr>
              <a:t>According to </a:t>
            </a:r>
            <a:r>
              <a:rPr lang="en-ZA" sz="3200" dirty="0" err="1">
                <a:solidFill>
                  <a:schemeClr val="tx1"/>
                </a:solidFill>
              </a:rPr>
              <a:t>Sogolo</a:t>
            </a:r>
            <a:r>
              <a:rPr lang="en-ZA" sz="3200" dirty="0">
                <a:solidFill>
                  <a:schemeClr val="tx1"/>
                </a:solidFill>
              </a:rPr>
              <a:t>, which one of the following statements best explains the cognitive functioning of traditional Africans and Westerners? </a:t>
            </a:r>
          </a:p>
        </p:txBody>
      </p:sp>
      <p:sp>
        <p:nvSpPr>
          <p:cNvPr id="3" name="Content Placeholder 2"/>
          <p:cNvSpPr>
            <a:spLocks noGrp="1"/>
          </p:cNvSpPr>
          <p:nvPr>
            <p:ph idx="1"/>
          </p:nvPr>
        </p:nvSpPr>
        <p:spPr>
          <a:xfrm>
            <a:off x="1143000" y="2322870"/>
            <a:ext cx="9872871" cy="3561735"/>
          </a:xfrm>
        </p:spPr>
        <p:txBody>
          <a:bodyPr>
            <a:normAutofit lnSpcReduction="10000"/>
          </a:bodyPr>
          <a:lstStyle/>
          <a:p>
            <a:pPr marL="502920" indent="-457200" algn="just">
              <a:buFont typeface="+mj-lt"/>
              <a:buAutoNum type="arabicPeriod"/>
            </a:pPr>
            <a:r>
              <a:rPr lang="en-ZA" dirty="0">
                <a:solidFill>
                  <a:schemeClr val="tx1"/>
                </a:solidFill>
              </a:rPr>
              <a:t>Westerners have a three-dimensional concept of time, while traditional Africans have a linear concept of time. </a:t>
            </a:r>
          </a:p>
          <a:p>
            <a:pPr marL="502920" indent="-457200" algn="just">
              <a:buFont typeface="+mj-lt"/>
              <a:buAutoNum type="arabicPeriod"/>
            </a:pPr>
            <a:r>
              <a:rPr lang="en-ZA" dirty="0">
                <a:solidFill>
                  <a:schemeClr val="tx1"/>
                </a:solidFill>
              </a:rPr>
              <a:t>the Westerner’s functioning is dominated by the left hemisphere of the brain, while the traditional African’s functioning is dominated by the right hemisphere of the brain. </a:t>
            </a:r>
          </a:p>
          <a:p>
            <a:pPr marL="502920" indent="-457200" algn="just">
              <a:buFont typeface="+mj-lt"/>
              <a:buAutoNum type="arabicPeriod"/>
            </a:pPr>
            <a:r>
              <a:rPr lang="en-ZA" dirty="0">
                <a:solidFill>
                  <a:schemeClr val="tx1"/>
                </a:solidFill>
              </a:rPr>
              <a:t>Westerners believe only in the macro-cosmic functioning of the universe, while traditional Africans believe in the micro-, </a:t>
            </a:r>
            <a:r>
              <a:rPr lang="en-ZA" dirty="0" err="1">
                <a:solidFill>
                  <a:schemeClr val="tx1"/>
                </a:solidFill>
              </a:rPr>
              <a:t>meso</a:t>
            </a:r>
            <a:r>
              <a:rPr lang="en-ZA" dirty="0">
                <a:solidFill>
                  <a:schemeClr val="tx1"/>
                </a:solidFill>
              </a:rPr>
              <a:t>- and macro-cosmic functioning of the universe. </a:t>
            </a:r>
          </a:p>
          <a:p>
            <a:pPr marL="502920" indent="-457200" algn="just">
              <a:buFont typeface="+mj-lt"/>
              <a:buAutoNum type="arabicPeriod"/>
            </a:pPr>
            <a:r>
              <a:rPr lang="en-ZA" dirty="0">
                <a:solidFill>
                  <a:schemeClr val="tx1"/>
                </a:solidFill>
              </a:rPr>
              <a:t>Westerners’ cognitive functioning is anchored in rationality, while traditional Africans rely more on intuition and emotion than on pure rationality. </a:t>
            </a:r>
          </a:p>
        </p:txBody>
      </p:sp>
      <p:sp>
        <p:nvSpPr>
          <p:cNvPr id="4" name="Rectangle 3"/>
          <p:cNvSpPr/>
          <p:nvPr/>
        </p:nvSpPr>
        <p:spPr>
          <a:xfrm>
            <a:off x="9601198" y="5740068"/>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4</a:t>
            </a:r>
            <a:endParaRPr lang="en-ZA" b="1" dirty="0"/>
          </a:p>
        </p:txBody>
      </p:sp>
    </p:spTree>
    <p:extLst>
      <p:ext uri="{BB962C8B-B14F-4D97-AF65-F5344CB8AC3E}">
        <p14:creationId xmlns:p14="http://schemas.microsoft.com/office/powerpoint/2010/main" val="3264192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000"/>
                                        <p:tgtEl>
                                          <p:spTgt spid="3">
                                            <p:txEl>
                                              <p:pRg st="2" end="2"/>
                                            </p:txEl>
                                          </p:spTgt>
                                        </p:tgtEl>
                                      </p:cBhvr>
                                    </p:animEffect>
                                    <p:anim calcmode="lin" valueType="num">
                                      <p:cBhvr>
                                        <p:cTn id="2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1000"/>
                                        <p:tgtEl>
                                          <p:spTgt spid="3">
                                            <p:txEl>
                                              <p:pRg st="3" end="3"/>
                                            </p:txEl>
                                          </p:spTgt>
                                        </p:tgtEl>
                                      </p:cBhvr>
                                    </p:animEffect>
                                    <p:anim calcmode="lin" valueType="num">
                                      <p:cBhvr>
                                        <p:cTn id="3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additive="base">
                                        <p:cTn id="41" dur="500" fill="hold"/>
                                        <p:tgtEl>
                                          <p:spTgt spid="4"/>
                                        </p:tgtEl>
                                        <p:attrNameLst>
                                          <p:attrName>ppt_x</p:attrName>
                                        </p:attrNameLst>
                                      </p:cBhvr>
                                      <p:tavLst>
                                        <p:tav tm="0">
                                          <p:val>
                                            <p:strVal val="#ppt_x"/>
                                          </p:val>
                                        </p:tav>
                                        <p:tav tm="100000">
                                          <p:val>
                                            <p:strVal val="#ppt_x"/>
                                          </p:val>
                                        </p:tav>
                                      </p:tavLst>
                                    </p:anim>
                                    <p:anim calcmode="lin" valueType="num">
                                      <p:cBhvr additive="base">
                                        <p:cTn id="4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en-ZA" sz="2800" dirty="0">
                <a:solidFill>
                  <a:schemeClr val="tx1"/>
                </a:solidFill>
              </a:rPr>
              <a:t>According to Nobles, the European ethos rests on the principle of a)_______, while the traditional Eros rests on b)________.</a:t>
            </a:r>
          </a:p>
        </p:txBody>
      </p:sp>
      <p:sp>
        <p:nvSpPr>
          <p:cNvPr id="4" name="Rectangle 3"/>
          <p:cNvSpPr/>
          <p:nvPr/>
        </p:nvSpPr>
        <p:spPr>
          <a:xfrm>
            <a:off x="9497959" y="5607333"/>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3</a:t>
            </a:r>
            <a:endParaRPr lang="en-ZA" b="1"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493397195"/>
              </p:ext>
            </p:extLst>
          </p:nvPr>
        </p:nvGraphicFramePr>
        <p:xfrm>
          <a:off x="1348080" y="2184234"/>
          <a:ext cx="9670439" cy="1989560"/>
        </p:xfrm>
        <a:graphic>
          <a:graphicData uri="http://schemas.openxmlformats.org/drawingml/2006/table">
            <a:tbl>
              <a:tblPr firstRow="1" bandRow="1">
                <a:tableStyleId>{5940675A-B579-460E-94D1-54222C63F5DA}</a:tableStyleId>
              </a:tblPr>
              <a:tblGrid>
                <a:gridCol w="934194">
                  <a:extLst>
                    <a:ext uri="{9D8B030D-6E8A-4147-A177-3AD203B41FA5}">
                      <a16:colId xmlns:a16="http://schemas.microsoft.com/office/drawing/2014/main" val="3784697443"/>
                    </a:ext>
                  </a:extLst>
                </a:gridCol>
                <a:gridCol w="3926797">
                  <a:extLst>
                    <a:ext uri="{9D8B030D-6E8A-4147-A177-3AD203B41FA5}">
                      <a16:colId xmlns:a16="http://schemas.microsoft.com/office/drawing/2014/main" val="2871652607"/>
                    </a:ext>
                  </a:extLst>
                </a:gridCol>
                <a:gridCol w="4809448">
                  <a:extLst>
                    <a:ext uri="{9D8B030D-6E8A-4147-A177-3AD203B41FA5}">
                      <a16:colId xmlns:a16="http://schemas.microsoft.com/office/drawing/2014/main" val="2292926147"/>
                    </a:ext>
                  </a:extLst>
                </a:gridCol>
              </a:tblGrid>
              <a:tr h="497390">
                <a:tc>
                  <a:txBody>
                    <a:bodyPr/>
                    <a:lstStyle/>
                    <a:p>
                      <a:pPr algn="ctr"/>
                      <a:r>
                        <a:rPr lang="en-ZA" dirty="0"/>
                        <a:t>1</a:t>
                      </a:r>
                    </a:p>
                  </a:txBody>
                  <a:tcPr/>
                </a:tc>
                <a:tc>
                  <a:txBody>
                    <a:bodyPr/>
                    <a:lstStyle/>
                    <a:p>
                      <a:pPr marL="342900" indent="-342900">
                        <a:buAutoNum type="alphaLcPeriod"/>
                      </a:pPr>
                      <a:r>
                        <a:rPr lang="en-ZA" dirty="0"/>
                        <a:t>Competition</a:t>
                      </a:r>
                    </a:p>
                  </a:txBody>
                  <a:tcPr/>
                </a:tc>
                <a:tc>
                  <a:txBody>
                    <a:bodyPr/>
                    <a:lstStyle/>
                    <a:p>
                      <a:pPr marL="342900" indent="-342900">
                        <a:buAutoNum type="alphaLcPeriod" startAt="2"/>
                      </a:pPr>
                      <a:r>
                        <a:rPr lang="en-ZA" dirty="0"/>
                        <a:t>Uniqueness</a:t>
                      </a:r>
                    </a:p>
                  </a:txBody>
                  <a:tcPr/>
                </a:tc>
                <a:extLst>
                  <a:ext uri="{0D108BD9-81ED-4DB2-BD59-A6C34878D82A}">
                    <a16:rowId xmlns:a16="http://schemas.microsoft.com/office/drawing/2014/main" val="3108049487"/>
                  </a:ext>
                </a:extLst>
              </a:tr>
              <a:tr h="497390">
                <a:tc>
                  <a:txBody>
                    <a:bodyPr/>
                    <a:lstStyle/>
                    <a:p>
                      <a:pPr algn="ctr"/>
                      <a:r>
                        <a:rPr lang="en-ZA" dirty="0"/>
                        <a:t>2</a:t>
                      </a:r>
                    </a:p>
                  </a:txBody>
                  <a:tcPr/>
                </a:tc>
                <a:tc>
                  <a:txBody>
                    <a:bodyPr/>
                    <a:lstStyle/>
                    <a:p>
                      <a:r>
                        <a:rPr lang="en-ZA" dirty="0"/>
                        <a:t>a.  The conservation of nature</a:t>
                      </a:r>
                    </a:p>
                  </a:txBody>
                  <a:tcPr/>
                </a:tc>
                <a:tc>
                  <a:txBody>
                    <a:bodyPr/>
                    <a:lstStyle/>
                    <a:p>
                      <a:r>
                        <a:rPr lang="en-ZA" dirty="0"/>
                        <a:t>b.   Being one with nature</a:t>
                      </a:r>
                    </a:p>
                  </a:txBody>
                  <a:tcPr/>
                </a:tc>
                <a:extLst>
                  <a:ext uri="{0D108BD9-81ED-4DB2-BD59-A6C34878D82A}">
                    <a16:rowId xmlns:a16="http://schemas.microsoft.com/office/drawing/2014/main" val="2224380469"/>
                  </a:ext>
                </a:extLst>
              </a:tr>
              <a:tr h="497390">
                <a:tc>
                  <a:txBody>
                    <a:bodyPr/>
                    <a:lstStyle/>
                    <a:p>
                      <a:pPr algn="ctr"/>
                      <a:r>
                        <a:rPr lang="en-ZA" dirty="0"/>
                        <a:t>3</a:t>
                      </a:r>
                    </a:p>
                  </a:txBody>
                  <a:tcPr/>
                </a:tc>
                <a:tc>
                  <a:txBody>
                    <a:bodyPr/>
                    <a:lstStyle/>
                    <a:p>
                      <a:r>
                        <a:rPr lang="en-ZA" dirty="0"/>
                        <a:t>a.  The survival of the individual</a:t>
                      </a:r>
                    </a:p>
                  </a:txBody>
                  <a:tcPr/>
                </a:tc>
                <a:tc>
                  <a:txBody>
                    <a:bodyPr/>
                    <a:lstStyle/>
                    <a:p>
                      <a:r>
                        <a:rPr lang="en-ZA" dirty="0"/>
                        <a:t>b.  The survival of the community</a:t>
                      </a:r>
                    </a:p>
                  </a:txBody>
                  <a:tcPr/>
                </a:tc>
                <a:extLst>
                  <a:ext uri="{0D108BD9-81ED-4DB2-BD59-A6C34878D82A}">
                    <a16:rowId xmlns:a16="http://schemas.microsoft.com/office/drawing/2014/main" val="3385224153"/>
                  </a:ext>
                </a:extLst>
              </a:tr>
              <a:tr h="497390">
                <a:tc>
                  <a:txBody>
                    <a:bodyPr/>
                    <a:lstStyle/>
                    <a:p>
                      <a:pPr algn="ctr"/>
                      <a:r>
                        <a:rPr lang="en-ZA" dirty="0"/>
                        <a:t>4.</a:t>
                      </a:r>
                    </a:p>
                  </a:txBody>
                  <a:tcPr/>
                </a:tc>
                <a:tc>
                  <a:txBody>
                    <a:bodyPr/>
                    <a:lstStyle/>
                    <a:p>
                      <a:r>
                        <a:rPr lang="en-ZA" dirty="0"/>
                        <a:t>a.  Separateness and interdependence</a:t>
                      </a:r>
                    </a:p>
                  </a:txBody>
                  <a:tcPr/>
                </a:tc>
                <a:tc>
                  <a:txBody>
                    <a:bodyPr/>
                    <a:lstStyle/>
                    <a:p>
                      <a:r>
                        <a:rPr lang="en-ZA" dirty="0"/>
                        <a:t>b.  Co-</a:t>
                      </a:r>
                      <a:r>
                        <a:rPr lang="en-ZA" dirty="0" err="1"/>
                        <a:t>operateness</a:t>
                      </a:r>
                      <a:r>
                        <a:rPr lang="en-ZA" dirty="0"/>
                        <a:t> and independence</a:t>
                      </a:r>
                    </a:p>
                  </a:txBody>
                  <a:tcPr/>
                </a:tc>
                <a:extLst>
                  <a:ext uri="{0D108BD9-81ED-4DB2-BD59-A6C34878D82A}">
                    <a16:rowId xmlns:a16="http://schemas.microsoft.com/office/drawing/2014/main" val="1394914971"/>
                  </a:ext>
                </a:extLst>
              </a:tr>
            </a:tbl>
          </a:graphicData>
        </a:graphic>
      </p:graphicFrame>
    </p:spTree>
    <p:extLst>
      <p:ext uri="{BB962C8B-B14F-4D97-AF65-F5344CB8AC3E}">
        <p14:creationId xmlns:p14="http://schemas.microsoft.com/office/powerpoint/2010/main" val="412157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sz="3600" dirty="0">
                <a:solidFill>
                  <a:schemeClr val="tx1"/>
                </a:solidFill>
              </a:rPr>
              <a:t>According to Nobles, the European ethos focuses on _____, </a:t>
            </a:r>
          </a:p>
        </p:txBody>
      </p:sp>
      <p:sp>
        <p:nvSpPr>
          <p:cNvPr id="3" name="Content Placeholder 2"/>
          <p:cNvSpPr>
            <a:spLocks noGrp="1"/>
          </p:cNvSpPr>
          <p:nvPr>
            <p:ph idx="1"/>
          </p:nvPr>
        </p:nvSpPr>
        <p:spPr>
          <a:xfrm>
            <a:off x="1143000" y="2322872"/>
            <a:ext cx="9872871" cy="1895168"/>
          </a:xfrm>
        </p:spPr>
        <p:txBody>
          <a:bodyPr>
            <a:normAutofit/>
          </a:bodyPr>
          <a:lstStyle/>
          <a:p>
            <a:pPr marL="502920" indent="-457200">
              <a:buFont typeface="+mj-lt"/>
              <a:buAutoNum type="arabicPeriod"/>
            </a:pPr>
            <a:r>
              <a:rPr lang="en-ZA" dirty="0">
                <a:solidFill>
                  <a:schemeClr val="tx1"/>
                </a:solidFill>
              </a:rPr>
              <a:t>collective responsibility </a:t>
            </a:r>
          </a:p>
          <a:p>
            <a:pPr marL="502920" indent="-457200">
              <a:buFont typeface="+mj-lt"/>
              <a:buAutoNum type="arabicPeriod"/>
            </a:pPr>
            <a:r>
              <a:rPr lang="en-ZA" dirty="0">
                <a:solidFill>
                  <a:schemeClr val="tx1"/>
                </a:solidFill>
              </a:rPr>
              <a:t>the conservation of nature </a:t>
            </a:r>
          </a:p>
          <a:p>
            <a:pPr marL="502920" indent="-457200">
              <a:buFont typeface="+mj-lt"/>
              <a:buAutoNum type="arabicPeriod"/>
            </a:pPr>
            <a:r>
              <a:rPr lang="en-ZA" dirty="0">
                <a:solidFill>
                  <a:schemeClr val="tx1"/>
                </a:solidFill>
              </a:rPr>
              <a:t>the survival of the individual </a:t>
            </a:r>
          </a:p>
          <a:p>
            <a:pPr marL="502920" indent="-457200">
              <a:buFont typeface="+mj-lt"/>
              <a:buAutoNum type="arabicPeriod"/>
            </a:pPr>
            <a:r>
              <a:rPr lang="en-ZA" dirty="0">
                <a:solidFill>
                  <a:schemeClr val="tx1"/>
                </a:solidFill>
              </a:rPr>
              <a:t>interdependence </a:t>
            </a:r>
          </a:p>
        </p:txBody>
      </p:sp>
      <p:sp>
        <p:nvSpPr>
          <p:cNvPr id="4" name="Rectangle 3"/>
          <p:cNvSpPr/>
          <p:nvPr/>
        </p:nvSpPr>
        <p:spPr>
          <a:xfrm>
            <a:off x="9026012" y="5294670"/>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3</a:t>
            </a:r>
            <a:endParaRPr lang="en-ZA" b="1" dirty="0"/>
          </a:p>
        </p:txBody>
      </p:sp>
    </p:spTree>
    <p:extLst>
      <p:ext uri="{BB962C8B-B14F-4D97-AF65-F5344CB8AC3E}">
        <p14:creationId xmlns:p14="http://schemas.microsoft.com/office/powerpoint/2010/main" val="273853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000"/>
                                        <p:tgtEl>
                                          <p:spTgt spid="3">
                                            <p:txEl>
                                              <p:pRg st="2" end="2"/>
                                            </p:txEl>
                                          </p:spTgt>
                                        </p:tgtEl>
                                      </p:cBhvr>
                                    </p:animEffect>
                                    <p:anim calcmode="lin" valueType="num">
                                      <p:cBhvr>
                                        <p:cTn id="2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1000"/>
                                        <p:tgtEl>
                                          <p:spTgt spid="3">
                                            <p:txEl>
                                              <p:pRg st="3" end="3"/>
                                            </p:txEl>
                                          </p:spTgt>
                                        </p:tgtEl>
                                      </p:cBhvr>
                                    </p:animEffect>
                                    <p:anim calcmode="lin" valueType="num">
                                      <p:cBhvr>
                                        <p:cTn id="3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additive="base">
                                        <p:cTn id="41" dur="500" fill="hold"/>
                                        <p:tgtEl>
                                          <p:spTgt spid="4"/>
                                        </p:tgtEl>
                                        <p:attrNameLst>
                                          <p:attrName>ppt_x</p:attrName>
                                        </p:attrNameLst>
                                      </p:cBhvr>
                                      <p:tavLst>
                                        <p:tav tm="0">
                                          <p:val>
                                            <p:strVal val="#ppt_x"/>
                                          </p:val>
                                        </p:tav>
                                        <p:tav tm="100000">
                                          <p:val>
                                            <p:strVal val="#ppt_x"/>
                                          </p:val>
                                        </p:tav>
                                      </p:tavLst>
                                    </p:anim>
                                    <p:anim calcmode="lin" valueType="num">
                                      <p:cBhvr additive="base">
                                        <p:cTn id="4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29639" y="861536"/>
            <a:ext cx="10146399" cy="1015663"/>
          </a:xfrm>
          <a:prstGeom prst="rect">
            <a:avLst/>
          </a:prstGeom>
        </p:spPr>
        <p:txBody>
          <a:bodyPr wrap="square">
            <a:spAutoFit/>
          </a:bodyPr>
          <a:lstStyle/>
          <a:p>
            <a:pPr algn="just"/>
            <a:r>
              <a:rPr lang="en-US" sz="2000" dirty="0"/>
              <a:t>The straddling of two worlds, the world of ancestor worship and traditional rights, such as the spilling of beer at feasts as a gift to the ancestors, as well as the practice of formal religion among many Africans in South Africa today, illustrates the</a:t>
            </a:r>
          </a:p>
        </p:txBody>
      </p:sp>
      <p:sp>
        <p:nvSpPr>
          <p:cNvPr id="3" name="Rectangle 2"/>
          <p:cNvSpPr/>
          <p:nvPr/>
        </p:nvSpPr>
        <p:spPr>
          <a:xfrm>
            <a:off x="1139803" y="2071013"/>
            <a:ext cx="9726070" cy="3737946"/>
          </a:xfrm>
          <a:prstGeom prst="rect">
            <a:avLst/>
          </a:prstGeom>
        </p:spPr>
        <p:txBody>
          <a:bodyPr wrap="square">
            <a:spAutoFit/>
          </a:bodyPr>
          <a:lstStyle/>
          <a:p>
            <a:pPr marL="457200" indent="-457200" algn="just">
              <a:lnSpc>
                <a:spcPct val="150000"/>
              </a:lnSpc>
              <a:buAutoNum type="arabicPeriod"/>
            </a:pPr>
            <a:r>
              <a:rPr lang="en-US" sz="2000" dirty="0"/>
              <a:t>Importance of studying well-researched Western personality theories which have been developed to explain and describe human behavior</a:t>
            </a:r>
          </a:p>
          <a:p>
            <a:pPr marL="457200" indent="-457200" algn="just">
              <a:lnSpc>
                <a:spcPct val="150000"/>
              </a:lnSpc>
              <a:buAutoNum type="arabicPeriod"/>
            </a:pPr>
            <a:r>
              <a:rPr lang="en-US" sz="2000" dirty="0"/>
              <a:t>Appropriateness of studying only the African perspective in South Africa, as first-world ideas do not really apply to Africa</a:t>
            </a:r>
          </a:p>
          <a:p>
            <a:pPr marL="457200" indent="-457200" algn="just">
              <a:lnSpc>
                <a:spcPct val="150000"/>
              </a:lnSpc>
              <a:buAutoNum type="arabicPeriod"/>
            </a:pPr>
            <a:r>
              <a:rPr lang="en-US" sz="2000" dirty="0"/>
              <a:t>Appropriateness of studying both the African as well as a Western perspective as it seems that many Africans are located on a continuum between these two orientations</a:t>
            </a:r>
          </a:p>
          <a:p>
            <a:pPr marL="457200" indent="-457200" algn="just">
              <a:lnSpc>
                <a:spcPct val="150000"/>
              </a:lnSpc>
              <a:buAutoNum type="arabicPeriod"/>
            </a:pPr>
            <a:r>
              <a:rPr lang="en-US" sz="2000" dirty="0"/>
              <a:t>Importance of trying to help Africans incorporate Western Psychology into their thinking	</a:t>
            </a:r>
          </a:p>
        </p:txBody>
      </p:sp>
      <p:sp>
        <p:nvSpPr>
          <p:cNvPr id="5" name="Rectangle 4"/>
          <p:cNvSpPr/>
          <p:nvPr/>
        </p:nvSpPr>
        <p:spPr>
          <a:xfrm>
            <a:off x="9086179" y="5603525"/>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3</a:t>
            </a:r>
            <a:endParaRPr lang="en-ZA" b="1" dirty="0"/>
          </a:p>
        </p:txBody>
      </p:sp>
    </p:spTree>
    <p:extLst>
      <p:ext uri="{BB962C8B-B14F-4D97-AF65-F5344CB8AC3E}">
        <p14:creationId xmlns:p14="http://schemas.microsoft.com/office/powerpoint/2010/main" val="3720389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49477" y="958334"/>
            <a:ext cx="6562053" cy="461665"/>
          </a:xfrm>
          <a:prstGeom prst="rect">
            <a:avLst/>
          </a:prstGeom>
        </p:spPr>
        <p:txBody>
          <a:bodyPr wrap="none">
            <a:spAutoFit/>
          </a:bodyPr>
          <a:lstStyle/>
          <a:p>
            <a:r>
              <a:rPr lang="en-US" sz="2400" dirty="0"/>
              <a:t>The African view of humankind and worldview</a:t>
            </a:r>
          </a:p>
        </p:txBody>
      </p:sp>
      <p:sp>
        <p:nvSpPr>
          <p:cNvPr id="3" name="Rectangle 2"/>
          <p:cNvSpPr/>
          <p:nvPr/>
        </p:nvSpPr>
        <p:spPr>
          <a:xfrm>
            <a:off x="1449477" y="1784556"/>
            <a:ext cx="9774046" cy="3737946"/>
          </a:xfrm>
          <a:prstGeom prst="rect">
            <a:avLst/>
          </a:prstGeom>
        </p:spPr>
        <p:txBody>
          <a:bodyPr wrap="square">
            <a:spAutoFit/>
          </a:bodyPr>
          <a:lstStyle/>
          <a:p>
            <a:pPr marL="457200" indent="-457200" algn="just">
              <a:lnSpc>
                <a:spcPct val="150000"/>
              </a:lnSpc>
              <a:buAutoNum type="arabicPeriod"/>
            </a:pPr>
            <a:r>
              <a:rPr lang="en-US" sz="2000" dirty="0"/>
              <a:t>Holds that human beings and the universe are inseparable, and that people are the beginning and the end of the quest for knowledge</a:t>
            </a:r>
          </a:p>
          <a:p>
            <a:pPr marL="457200" indent="-457200" algn="just">
              <a:lnSpc>
                <a:spcPct val="150000"/>
              </a:lnSpc>
              <a:buAutoNum type="arabicPeriod"/>
            </a:pPr>
            <a:r>
              <a:rPr lang="en-US" sz="2000" dirty="0"/>
              <a:t>Focuses on individuals in terms of their uniqueness as humans, and their development in terms of optimal or pathological functioning</a:t>
            </a:r>
          </a:p>
          <a:p>
            <a:pPr marL="457200" indent="-457200" algn="just">
              <a:lnSpc>
                <a:spcPct val="150000"/>
              </a:lnSpc>
              <a:buAutoNum type="arabicPeriod"/>
            </a:pPr>
            <a:r>
              <a:rPr lang="en-US" sz="2000" dirty="0"/>
              <a:t>Emphasizes rootedness in the past, staying in natural rhythm with time, and striving towards the future</a:t>
            </a:r>
          </a:p>
          <a:p>
            <a:pPr marL="457200" indent="-457200" algn="just">
              <a:lnSpc>
                <a:spcPct val="150000"/>
              </a:lnSpc>
              <a:buAutoNum type="arabicPeriod"/>
            </a:pPr>
            <a:r>
              <a:rPr lang="en-US" sz="2000" dirty="0"/>
              <a:t>Perceives the human as a complete, separate psychological entity who is the center of his or her own subjective universe</a:t>
            </a:r>
          </a:p>
        </p:txBody>
      </p:sp>
      <p:sp>
        <p:nvSpPr>
          <p:cNvPr id="5" name="Rectangle 4"/>
          <p:cNvSpPr/>
          <p:nvPr/>
        </p:nvSpPr>
        <p:spPr>
          <a:xfrm>
            <a:off x="9026012" y="5294670"/>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1</a:t>
            </a:r>
            <a:endParaRPr lang="en-ZA" b="1" dirty="0"/>
          </a:p>
        </p:txBody>
      </p:sp>
    </p:spTree>
    <p:extLst>
      <p:ext uri="{BB962C8B-B14F-4D97-AF65-F5344CB8AC3E}">
        <p14:creationId xmlns:p14="http://schemas.microsoft.com/office/powerpoint/2010/main" val="39479799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05840" y="831192"/>
            <a:ext cx="10202934" cy="1323439"/>
          </a:xfrm>
          <a:prstGeom prst="rect">
            <a:avLst/>
          </a:prstGeom>
        </p:spPr>
        <p:txBody>
          <a:bodyPr wrap="square">
            <a:spAutoFit/>
          </a:bodyPr>
          <a:lstStyle/>
          <a:p>
            <a:pPr algn="just"/>
            <a:r>
              <a:rPr lang="en-US" sz="2000" dirty="0"/>
              <a:t>When </a:t>
            </a:r>
            <a:r>
              <a:rPr lang="en-US" sz="2000" dirty="0" err="1"/>
              <a:t>Sindiwe</a:t>
            </a:r>
            <a:r>
              <a:rPr lang="en-US" sz="2000" dirty="0"/>
              <a:t> became a young woman, a ceremony was held where she received the </a:t>
            </a:r>
            <a:r>
              <a:rPr lang="en-US" sz="2000" i="1" dirty="0" err="1"/>
              <a:t>ublunga</a:t>
            </a:r>
            <a:r>
              <a:rPr lang="en-US" sz="2000" dirty="0"/>
              <a:t> around her neck and belts around her waist to affirm and protect her newly acquired womanhood. She was told “May your ancestors protect your”                                                                                              The practice refers to the (a)…. cosmos, which is the domain where (b)….</a:t>
            </a:r>
          </a:p>
        </p:txBody>
      </p:sp>
      <p:sp>
        <p:nvSpPr>
          <p:cNvPr id="3" name="Rectangle 2"/>
          <p:cNvSpPr/>
          <p:nvPr/>
        </p:nvSpPr>
        <p:spPr>
          <a:xfrm>
            <a:off x="1005840" y="2478722"/>
            <a:ext cx="10409412" cy="1938992"/>
          </a:xfrm>
          <a:prstGeom prst="rect">
            <a:avLst/>
          </a:prstGeom>
        </p:spPr>
        <p:txBody>
          <a:bodyPr wrap="square">
            <a:spAutoFit/>
          </a:bodyPr>
          <a:lstStyle/>
          <a:p>
            <a:pPr marL="457200" indent="-457200">
              <a:lnSpc>
                <a:spcPct val="150000"/>
              </a:lnSpc>
              <a:buAutoNum type="arabicPeriod"/>
            </a:pPr>
            <a:r>
              <a:rPr lang="en-US" sz="2000" dirty="0"/>
              <a:t>(a) macro-		(b)  sorcerers and genies reign</a:t>
            </a:r>
          </a:p>
          <a:p>
            <a:pPr marL="457200" indent="-457200">
              <a:lnSpc>
                <a:spcPct val="150000"/>
              </a:lnSpc>
              <a:buAutoNum type="arabicPeriod"/>
            </a:pPr>
            <a:r>
              <a:rPr lang="en-US" sz="2000" dirty="0"/>
              <a:t>(a) macro-		(b)  God, the ancestors and the spirits of the chosen dead are encountered</a:t>
            </a:r>
          </a:p>
          <a:p>
            <a:pPr marL="457200" indent="-457200">
              <a:lnSpc>
                <a:spcPct val="150000"/>
              </a:lnSpc>
              <a:buAutoNum type="arabicPeriod"/>
            </a:pPr>
            <a:r>
              <a:rPr lang="en-US" sz="2000" dirty="0"/>
              <a:t>(a) </a:t>
            </a:r>
            <a:r>
              <a:rPr lang="en-US" sz="2000" dirty="0" err="1"/>
              <a:t>meso</a:t>
            </a:r>
            <a:r>
              <a:rPr lang="en-US" sz="2000" dirty="0"/>
              <a:t>-		(b) the survival of the community is emphasized</a:t>
            </a:r>
          </a:p>
          <a:p>
            <a:pPr marL="457200" indent="-457200">
              <a:lnSpc>
                <a:spcPct val="150000"/>
              </a:lnSpc>
              <a:buAutoNum type="arabicPeriod"/>
            </a:pPr>
            <a:r>
              <a:rPr lang="en-US" sz="2000" dirty="0"/>
              <a:t>(a) micro-		(b) the ancestors and the spirits of specific dead people can be found</a:t>
            </a:r>
          </a:p>
        </p:txBody>
      </p:sp>
      <p:sp>
        <p:nvSpPr>
          <p:cNvPr id="5" name="Rectangle 4"/>
          <p:cNvSpPr/>
          <p:nvPr/>
        </p:nvSpPr>
        <p:spPr>
          <a:xfrm>
            <a:off x="9026012" y="5294670"/>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2</a:t>
            </a:r>
            <a:endParaRPr lang="en-ZA" b="1" dirty="0"/>
          </a:p>
        </p:txBody>
      </p:sp>
    </p:spTree>
    <p:extLst>
      <p:ext uri="{BB962C8B-B14F-4D97-AF65-F5344CB8AC3E}">
        <p14:creationId xmlns:p14="http://schemas.microsoft.com/office/powerpoint/2010/main" val="3618819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199" y="891389"/>
            <a:ext cx="9429136" cy="1015663"/>
          </a:xfrm>
          <a:prstGeom prst="rect">
            <a:avLst/>
          </a:prstGeom>
        </p:spPr>
        <p:txBody>
          <a:bodyPr wrap="square">
            <a:spAutoFit/>
          </a:bodyPr>
          <a:lstStyle/>
          <a:p>
            <a:r>
              <a:rPr lang="en-US" sz="2000" dirty="0"/>
              <a:t>A traditional African named </a:t>
            </a:r>
            <a:r>
              <a:rPr lang="en-US" sz="2000" dirty="0" err="1"/>
              <a:t>Xolile</a:t>
            </a:r>
            <a:r>
              <a:rPr lang="en-US" sz="2000" dirty="0"/>
              <a:t> drowns in the river. It is believed that Mamlambo, the River woman, lured him to his death. In term of the African perspective, this example illustrates the domain of the </a:t>
            </a:r>
          </a:p>
        </p:txBody>
      </p:sp>
      <p:sp>
        <p:nvSpPr>
          <p:cNvPr id="3" name="Rectangle 2"/>
          <p:cNvSpPr/>
          <p:nvPr/>
        </p:nvSpPr>
        <p:spPr>
          <a:xfrm>
            <a:off x="1402080" y="2706916"/>
            <a:ext cx="6096000" cy="1323439"/>
          </a:xfrm>
          <a:prstGeom prst="rect">
            <a:avLst/>
          </a:prstGeom>
        </p:spPr>
        <p:txBody>
          <a:bodyPr>
            <a:spAutoFit/>
          </a:bodyPr>
          <a:lstStyle/>
          <a:p>
            <a:pPr marL="457200" indent="-457200">
              <a:buAutoNum type="arabicPeriod"/>
            </a:pPr>
            <a:r>
              <a:rPr lang="en-US" sz="2000" dirty="0"/>
              <a:t>micro-cosmos</a:t>
            </a:r>
          </a:p>
          <a:p>
            <a:pPr marL="457200" indent="-457200">
              <a:buAutoNum type="arabicPeriod"/>
            </a:pPr>
            <a:r>
              <a:rPr lang="en-US" sz="2000" dirty="0"/>
              <a:t>Macro-cosmos</a:t>
            </a:r>
          </a:p>
          <a:p>
            <a:pPr marL="457200" indent="-457200">
              <a:buAutoNum type="arabicPeriod"/>
            </a:pPr>
            <a:r>
              <a:rPr lang="en-US" sz="2000" dirty="0"/>
              <a:t>Indivisible-cosmos</a:t>
            </a:r>
          </a:p>
          <a:p>
            <a:pPr marL="457200" indent="-457200">
              <a:buAutoNum type="arabicPeriod"/>
            </a:pPr>
            <a:r>
              <a:rPr lang="en-US" sz="2000" dirty="0" err="1"/>
              <a:t>Meso</a:t>
            </a:r>
            <a:r>
              <a:rPr lang="en-US" sz="2000" dirty="0"/>
              <a:t>-cosmos</a:t>
            </a:r>
          </a:p>
        </p:txBody>
      </p:sp>
      <p:sp>
        <p:nvSpPr>
          <p:cNvPr id="5" name="Rectangle 4"/>
          <p:cNvSpPr/>
          <p:nvPr/>
        </p:nvSpPr>
        <p:spPr>
          <a:xfrm>
            <a:off x="9026012" y="5294670"/>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4</a:t>
            </a:r>
            <a:endParaRPr lang="en-ZA" b="1" dirty="0"/>
          </a:p>
        </p:txBody>
      </p:sp>
    </p:spTree>
    <p:extLst>
      <p:ext uri="{BB962C8B-B14F-4D97-AF65-F5344CB8AC3E}">
        <p14:creationId xmlns:p14="http://schemas.microsoft.com/office/powerpoint/2010/main" val="3065095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92363" y="498515"/>
            <a:ext cx="9616440" cy="5386090"/>
          </a:xfrm>
          <a:prstGeom prst="rect">
            <a:avLst/>
          </a:prstGeom>
        </p:spPr>
        <p:txBody>
          <a:bodyPr wrap="square">
            <a:spAutoFit/>
          </a:bodyPr>
          <a:lstStyle/>
          <a:p>
            <a:pPr algn="just"/>
            <a:r>
              <a:rPr lang="en-US" dirty="0"/>
              <a:t>Lucky was abandoned as a baby and was taken into a family who looked after him as if he was one of their own. When he was in his teens, he caused hi family a lot of heartache by claiming that his adoptive mother had abducted him as a baby from his birth mother. During this time his adoptive mother died. He began to drink heavily, picked fights with his friends and became suicidal. One night during one of his drinking binges, Lucky nearly lost his life when he was hit by a car while staggering across the road. After he recovered, he went to see a healer/sangoma. In terms of the traditional African Perspective, Lucky needs to</a:t>
            </a:r>
          </a:p>
          <a:p>
            <a:pPr algn="just"/>
            <a:endParaRPr lang="en-US" dirty="0"/>
          </a:p>
          <a:p>
            <a:pPr marL="342900" indent="-342900" algn="just">
              <a:buFont typeface="+mj-lt"/>
              <a:buAutoNum type="alphaLcPeriod"/>
            </a:pPr>
            <a:r>
              <a:rPr lang="en-US" dirty="0"/>
              <a:t>Listen to the voice of the ancestors who warned him that he must change his behavior</a:t>
            </a:r>
          </a:p>
          <a:p>
            <a:pPr marL="342900" indent="-342900" algn="just">
              <a:buFont typeface="+mj-lt"/>
              <a:buAutoNum type="alphaLcPeriod"/>
            </a:pPr>
            <a:r>
              <a:rPr lang="en-US" dirty="0"/>
              <a:t>Re-establish the broken connection between his adoptive mother and himself</a:t>
            </a:r>
          </a:p>
          <a:p>
            <a:pPr marL="342900" indent="-342900" algn="just">
              <a:buFont typeface="+mj-lt"/>
              <a:buAutoNum type="alphaLcPeriod"/>
            </a:pPr>
            <a:r>
              <a:rPr lang="en-US" dirty="0"/>
              <a:t>Enter a rehabilitation home to help him overcome his drinking and aggressive behavior</a:t>
            </a:r>
          </a:p>
          <a:p>
            <a:pPr marL="342900" indent="-342900" algn="just">
              <a:buFont typeface="+mj-lt"/>
              <a:buAutoNum type="alphaLcPeriod"/>
            </a:pPr>
            <a:r>
              <a:rPr lang="en-US" dirty="0"/>
              <a:t>Take some muti to protect him against bewitchment by malignant spirits and sorcerers</a:t>
            </a:r>
          </a:p>
          <a:p>
            <a:endParaRPr lang="en-US" dirty="0"/>
          </a:p>
          <a:p>
            <a:r>
              <a:rPr lang="en-US" dirty="0"/>
              <a:t>The correct answer is</a:t>
            </a:r>
          </a:p>
          <a:p>
            <a:pPr marL="457200" indent="-457200">
              <a:buAutoNum type="arabicPeriod"/>
            </a:pPr>
            <a:r>
              <a:rPr lang="en-US" dirty="0"/>
              <a:t>A and B</a:t>
            </a:r>
          </a:p>
          <a:p>
            <a:pPr marL="457200" indent="-457200">
              <a:buAutoNum type="arabicPeriod"/>
            </a:pPr>
            <a:r>
              <a:rPr lang="en-US" dirty="0"/>
              <a:t>C and D</a:t>
            </a:r>
          </a:p>
          <a:p>
            <a:pPr marL="457200" indent="-457200">
              <a:buAutoNum type="arabicPeriod"/>
            </a:pPr>
            <a:r>
              <a:rPr lang="en-US" dirty="0"/>
              <a:t>B, C and D</a:t>
            </a:r>
          </a:p>
          <a:p>
            <a:pPr marL="457200" indent="-457200">
              <a:buAutoNum type="arabicPeriod"/>
            </a:pPr>
            <a:r>
              <a:rPr lang="en-US" dirty="0"/>
              <a:t>All of the above</a:t>
            </a:r>
          </a:p>
          <a:p>
            <a:endParaRPr lang="en-US" sz="2000" dirty="0"/>
          </a:p>
        </p:txBody>
      </p:sp>
      <p:sp>
        <p:nvSpPr>
          <p:cNvPr id="4" name="Rectangle 3"/>
          <p:cNvSpPr/>
          <p:nvPr/>
        </p:nvSpPr>
        <p:spPr>
          <a:xfrm>
            <a:off x="9026012" y="5294670"/>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3</a:t>
            </a:r>
            <a:endParaRPr lang="en-ZA" b="1" dirty="0"/>
          </a:p>
        </p:txBody>
      </p:sp>
    </p:spTree>
    <p:extLst>
      <p:ext uri="{BB962C8B-B14F-4D97-AF65-F5344CB8AC3E}">
        <p14:creationId xmlns:p14="http://schemas.microsoft.com/office/powerpoint/2010/main" val="1309210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2519" y="875437"/>
            <a:ext cx="10273235" cy="1323439"/>
          </a:xfrm>
          <a:prstGeom prst="rect">
            <a:avLst/>
          </a:prstGeom>
        </p:spPr>
        <p:txBody>
          <a:bodyPr wrap="square">
            <a:spAutoFit/>
          </a:bodyPr>
          <a:lstStyle/>
          <a:p>
            <a:pPr algn="just"/>
            <a:r>
              <a:rPr lang="en-US" sz="2000" dirty="0"/>
              <a:t>Lukas is the sole breadwinner in his family. His parents live with him and his salary covers the rent, food and clothing. In turn, his mother does his washing and he has a nice plate of food waiting for him when he arrives home from work. In terms of the African perspective, this example illustrates the values of </a:t>
            </a:r>
          </a:p>
        </p:txBody>
      </p:sp>
      <p:sp>
        <p:nvSpPr>
          <p:cNvPr id="3" name="Rectangle 2"/>
          <p:cNvSpPr/>
          <p:nvPr/>
        </p:nvSpPr>
        <p:spPr>
          <a:xfrm>
            <a:off x="1112520" y="2963317"/>
            <a:ext cx="6842760" cy="1938992"/>
          </a:xfrm>
          <a:prstGeom prst="rect">
            <a:avLst/>
          </a:prstGeom>
        </p:spPr>
        <p:txBody>
          <a:bodyPr wrap="square">
            <a:spAutoFit/>
          </a:bodyPr>
          <a:lstStyle/>
          <a:p>
            <a:pPr marL="457200" indent="-457200">
              <a:buAutoNum type="arabicPeriod"/>
            </a:pPr>
            <a:r>
              <a:rPr lang="en-US" sz="2000" dirty="0"/>
              <a:t>Cooperation, interdependence and collective responsibility</a:t>
            </a:r>
          </a:p>
          <a:p>
            <a:pPr marL="457200" indent="-457200">
              <a:buAutoNum type="arabicPeriod"/>
            </a:pPr>
            <a:r>
              <a:rPr lang="en-US" sz="2000" dirty="0"/>
              <a:t>Individual rights, independence and competition</a:t>
            </a:r>
          </a:p>
          <a:p>
            <a:pPr marL="457200" indent="-457200">
              <a:buAutoNum type="arabicPeriod"/>
            </a:pPr>
            <a:r>
              <a:rPr lang="en-US" sz="2000" dirty="0"/>
              <a:t>Sympathy, individual survival and personal responsibility</a:t>
            </a:r>
          </a:p>
          <a:p>
            <a:pPr marL="457200" indent="-457200">
              <a:buAutoNum type="arabicPeriod"/>
            </a:pPr>
            <a:r>
              <a:rPr lang="en-US" sz="2000" dirty="0"/>
              <a:t>Individuality, uniqueness and responsibility</a:t>
            </a:r>
          </a:p>
        </p:txBody>
      </p:sp>
      <p:sp>
        <p:nvSpPr>
          <p:cNvPr id="5" name="Rectangle 4"/>
          <p:cNvSpPr/>
          <p:nvPr/>
        </p:nvSpPr>
        <p:spPr>
          <a:xfrm>
            <a:off x="8952270" y="5073444"/>
            <a:ext cx="1989859" cy="8554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1</a:t>
            </a:r>
            <a:endParaRPr lang="en-ZA" b="1" dirty="0"/>
          </a:p>
        </p:txBody>
      </p:sp>
    </p:spTree>
    <p:extLst>
      <p:ext uri="{BB962C8B-B14F-4D97-AF65-F5344CB8AC3E}">
        <p14:creationId xmlns:p14="http://schemas.microsoft.com/office/powerpoint/2010/main" val="559425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4121" y="750201"/>
            <a:ext cx="10852355" cy="5016758"/>
          </a:xfrm>
          <a:prstGeom prst="rect">
            <a:avLst/>
          </a:prstGeom>
          <a:noFill/>
        </p:spPr>
        <p:txBody>
          <a:bodyPr wrap="square" rtlCol="0">
            <a:spAutoFit/>
          </a:bodyPr>
          <a:lstStyle/>
          <a:p>
            <a:r>
              <a:rPr lang="en-US" sz="2000" dirty="0"/>
              <a:t>In terms of the traditional African Perspective, during the therapeutic process with Lucky, the healer/sangoma will</a:t>
            </a:r>
          </a:p>
          <a:p>
            <a:endParaRPr lang="en-US" sz="2000" dirty="0"/>
          </a:p>
          <a:p>
            <a:pPr marL="457200" indent="-457200" algn="just">
              <a:buAutoNum type="alphaLcParenBoth"/>
            </a:pPr>
            <a:r>
              <a:rPr lang="en-US" sz="2000" dirty="0"/>
              <a:t>Ask Lucky to tell him why he has come for healing</a:t>
            </a:r>
          </a:p>
          <a:p>
            <a:pPr marL="457200" indent="-457200" algn="just">
              <a:buAutoNum type="alphaLcParenBoth"/>
            </a:pPr>
            <a:r>
              <a:rPr lang="en-US" sz="2000" dirty="0"/>
              <a:t>Find out about Lucky’s socio-cultural and divine/supernatural relationships and encourage Lucky to confess his guilty feelings towards his mother and family</a:t>
            </a:r>
          </a:p>
          <a:p>
            <a:pPr marL="457200" indent="-457200" algn="just">
              <a:buAutoNum type="alphaLcParenBoth"/>
            </a:pPr>
            <a:r>
              <a:rPr lang="en-US" sz="2000" dirty="0"/>
              <a:t>Engage in ritual dancing with Lucky to bring about neurological changes which will impact on the healing process</a:t>
            </a:r>
          </a:p>
          <a:p>
            <a:pPr marL="457200" indent="-457200" algn="just">
              <a:buAutoNum type="alphaLcParenBoth"/>
            </a:pPr>
            <a:r>
              <a:rPr lang="en-US" sz="2000" dirty="0"/>
              <a:t>Prescribe a ritual for Lucky to reconnect with his ancestors and Lucky will, for example, erect a tombstone as a sign that he honors his mother</a:t>
            </a:r>
          </a:p>
          <a:p>
            <a:endParaRPr lang="en-US" sz="2000" dirty="0"/>
          </a:p>
          <a:p>
            <a:r>
              <a:rPr lang="en-US" sz="2000" dirty="0"/>
              <a:t>The correct answer is</a:t>
            </a:r>
          </a:p>
          <a:p>
            <a:pPr marL="457200" indent="-457200">
              <a:buAutoNum type="arabicPeriod"/>
            </a:pPr>
            <a:r>
              <a:rPr lang="en-US" sz="2000" dirty="0"/>
              <a:t>A and D</a:t>
            </a:r>
          </a:p>
          <a:p>
            <a:pPr marL="457200" indent="-457200">
              <a:buAutoNum type="arabicPeriod"/>
            </a:pPr>
            <a:r>
              <a:rPr lang="en-US" sz="2000" dirty="0"/>
              <a:t>B and C</a:t>
            </a:r>
          </a:p>
          <a:p>
            <a:pPr marL="457200" indent="-457200">
              <a:buAutoNum type="arabicPeriod"/>
            </a:pPr>
            <a:r>
              <a:rPr lang="en-US" sz="2000" dirty="0"/>
              <a:t>B, C and D</a:t>
            </a:r>
          </a:p>
          <a:p>
            <a:pPr marL="457200" indent="-457200">
              <a:buAutoNum type="arabicPeriod"/>
            </a:pPr>
            <a:r>
              <a:rPr lang="en-US" sz="2000" dirty="0"/>
              <a:t>All of the above</a:t>
            </a:r>
          </a:p>
        </p:txBody>
      </p:sp>
      <p:sp>
        <p:nvSpPr>
          <p:cNvPr id="4" name="Rectangle 3"/>
          <p:cNvSpPr/>
          <p:nvPr/>
        </p:nvSpPr>
        <p:spPr>
          <a:xfrm>
            <a:off x="9026012" y="5294670"/>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3</a:t>
            </a:r>
            <a:endParaRPr lang="en-ZA" b="1" dirty="0"/>
          </a:p>
        </p:txBody>
      </p:sp>
    </p:spTree>
    <p:extLst>
      <p:ext uri="{BB962C8B-B14F-4D97-AF65-F5344CB8AC3E}">
        <p14:creationId xmlns:p14="http://schemas.microsoft.com/office/powerpoint/2010/main" val="785496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199" y="838200"/>
            <a:ext cx="10547555" cy="3170099"/>
          </a:xfrm>
          <a:prstGeom prst="rect">
            <a:avLst/>
          </a:prstGeom>
          <a:noFill/>
        </p:spPr>
        <p:txBody>
          <a:bodyPr wrap="square" rtlCol="0">
            <a:spAutoFit/>
          </a:bodyPr>
          <a:lstStyle/>
          <a:p>
            <a:r>
              <a:rPr lang="en-US" sz="2000" dirty="0"/>
              <a:t>Which one of the following most accurately describes MMV’s view on what is meant by the phrase an African Perspective’?</a:t>
            </a:r>
          </a:p>
          <a:p>
            <a:endParaRPr lang="en-US" sz="2000" dirty="0"/>
          </a:p>
          <a:p>
            <a:endParaRPr lang="en-US" sz="2000" dirty="0"/>
          </a:p>
          <a:p>
            <a:pPr marL="457200" indent="-457200">
              <a:buAutoNum type="arabicPeriod"/>
            </a:pPr>
            <a:r>
              <a:rPr lang="en-US" sz="2000" dirty="0"/>
              <a:t>It is the perspective that Western psychologists have of African people</a:t>
            </a:r>
          </a:p>
          <a:p>
            <a:pPr marL="457200" indent="-457200" algn="just">
              <a:buAutoNum type="arabicPeriod"/>
            </a:pPr>
            <a:r>
              <a:rPr lang="en-US" sz="2000" dirty="0"/>
              <a:t>It is the perspective that African people have of Westerners</a:t>
            </a:r>
          </a:p>
          <a:p>
            <a:pPr marL="457200" indent="-457200" algn="just">
              <a:buAutoNum type="arabicPeriod"/>
            </a:pPr>
            <a:r>
              <a:rPr lang="en-US" sz="2000" dirty="0"/>
              <a:t>It is the perspective that describes those indigenous groups of sub-Saharan Africa that share a unity in their language and religious practices</a:t>
            </a:r>
          </a:p>
          <a:p>
            <a:pPr marL="457200" indent="-457200" algn="just">
              <a:buAutoNum type="arabicPeriod"/>
            </a:pPr>
            <a:r>
              <a:rPr lang="en-US" sz="2000" dirty="0"/>
              <a:t>It is the perspective that describes the unity among the diversity of various African cultures, which distinguishes it from a Western and an Eastern perspective</a:t>
            </a:r>
          </a:p>
        </p:txBody>
      </p:sp>
      <p:sp>
        <p:nvSpPr>
          <p:cNvPr id="4" name="Rectangle 3"/>
          <p:cNvSpPr/>
          <p:nvPr/>
        </p:nvSpPr>
        <p:spPr>
          <a:xfrm>
            <a:off x="9099754" y="4476716"/>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4</a:t>
            </a:r>
            <a:endParaRPr lang="en-ZA" b="1" dirty="0"/>
          </a:p>
        </p:txBody>
      </p:sp>
    </p:spTree>
    <p:extLst>
      <p:ext uri="{BB962C8B-B14F-4D97-AF65-F5344CB8AC3E}">
        <p14:creationId xmlns:p14="http://schemas.microsoft.com/office/powerpoint/2010/main" val="298542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88719" y="516194"/>
            <a:ext cx="9887319" cy="5078313"/>
          </a:xfrm>
          <a:prstGeom prst="rect">
            <a:avLst/>
          </a:prstGeom>
          <a:noFill/>
        </p:spPr>
        <p:txBody>
          <a:bodyPr wrap="square" rtlCol="0">
            <a:spAutoFit/>
          </a:bodyPr>
          <a:lstStyle/>
          <a:p>
            <a:r>
              <a:rPr lang="en-US" sz="3200" b="1" dirty="0"/>
              <a:t>The African view of humankind and worldview is based on</a:t>
            </a:r>
          </a:p>
          <a:p>
            <a:endParaRPr lang="en-US" sz="2000" dirty="0"/>
          </a:p>
          <a:p>
            <a:pPr marL="457200" indent="-457200" algn="just">
              <a:lnSpc>
                <a:spcPct val="150000"/>
              </a:lnSpc>
              <a:buAutoNum type="arabicPeriod"/>
            </a:pPr>
            <a:r>
              <a:rPr lang="en-US" sz="2000" dirty="0"/>
              <a:t>A holistic sense of interconnectedness between humans, God and nature, where humans are the center of the universe from which all can b understood and explained</a:t>
            </a:r>
          </a:p>
          <a:p>
            <a:pPr marL="457200" indent="-457200" algn="just">
              <a:lnSpc>
                <a:spcPct val="150000"/>
              </a:lnSpc>
              <a:buAutoNum type="arabicPeriod"/>
            </a:pPr>
            <a:r>
              <a:rPr lang="en-US" sz="2000" dirty="0"/>
              <a:t>The focus on individuals in terms of their uniqueness as humans, and their development in terms of optimal or pathological functioning</a:t>
            </a:r>
          </a:p>
          <a:p>
            <a:pPr marL="457200" indent="-457200" algn="just">
              <a:lnSpc>
                <a:spcPct val="150000"/>
              </a:lnSpc>
              <a:buAutoNum type="arabicPeriod"/>
            </a:pPr>
            <a:r>
              <a:rPr lang="en-US" sz="2000" dirty="0"/>
              <a:t>Rootedness in the past, staying in natural rhythm with time, and striving towards the future</a:t>
            </a:r>
          </a:p>
          <a:p>
            <a:pPr marL="457200" indent="-457200" algn="just">
              <a:lnSpc>
                <a:spcPct val="150000"/>
              </a:lnSpc>
              <a:buAutoNum type="arabicPeriod"/>
            </a:pPr>
            <a:r>
              <a:rPr lang="en-US" sz="2000" dirty="0"/>
              <a:t>The human as a complete, separate psychological entity who is the center of his or her own subjective universe</a:t>
            </a:r>
          </a:p>
        </p:txBody>
      </p:sp>
      <p:sp>
        <p:nvSpPr>
          <p:cNvPr id="4" name="Rectangle 3"/>
          <p:cNvSpPr/>
          <p:nvPr/>
        </p:nvSpPr>
        <p:spPr>
          <a:xfrm>
            <a:off x="9468464" y="5604386"/>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200" b="1" dirty="0"/>
              <a:t>1</a:t>
            </a:r>
            <a:endParaRPr lang="en-ZA" b="1" dirty="0"/>
          </a:p>
        </p:txBody>
      </p:sp>
    </p:spTree>
    <p:extLst>
      <p:ext uri="{BB962C8B-B14F-4D97-AF65-F5344CB8AC3E}">
        <p14:creationId xmlns:p14="http://schemas.microsoft.com/office/powerpoint/2010/main" val="1211770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10639" y="792480"/>
            <a:ext cx="9927631" cy="2246769"/>
          </a:xfrm>
          <a:prstGeom prst="rect">
            <a:avLst/>
          </a:prstGeom>
          <a:noFill/>
        </p:spPr>
        <p:txBody>
          <a:bodyPr wrap="square" rtlCol="0">
            <a:spAutoFit/>
          </a:bodyPr>
          <a:lstStyle/>
          <a:p>
            <a:pPr algn="just"/>
            <a:r>
              <a:rPr lang="en-US" sz="2000" dirty="0"/>
              <a:t>Which one of the following sequences most accurately depicts the traditional African worldview?</a:t>
            </a:r>
          </a:p>
          <a:p>
            <a:endParaRPr lang="en-US" sz="2000" dirty="0"/>
          </a:p>
          <a:p>
            <a:pPr marL="457200" indent="-457200">
              <a:buAutoNum type="arabicPeriod"/>
            </a:pPr>
            <a:r>
              <a:rPr lang="en-US" sz="2000" dirty="0"/>
              <a:t>co-operation, differences, one with nature</a:t>
            </a:r>
          </a:p>
          <a:p>
            <a:pPr marL="457200" indent="-457200">
              <a:buAutoNum type="arabicPeriod"/>
            </a:pPr>
            <a:r>
              <a:rPr lang="en-US" sz="2000" dirty="0"/>
              <a:t>Interdependence, commonality, survival of the tribe</a:t>
            </a:r>
          </a:p>
          <a:p>
            <a:pPr marL="457200" indent="-457200">
              <a:buAutoNum type="arabicPeriod"/>
            </a:pPr>
            <a:r>
              <a:rPr lang="en-US" sz="2000" dirty="0"/>
              <a:t>Survival of the fittest, separateness, uniqueness</a:t>
            </a:r>
          </a:p>
          <a:p>
            <a:pPr marL="457200" indent="-457200">
              <a:buAutoNum type="arabicPeriod"/>
            </a:pPr>
            <a:r>
              <a:rPr lang="en-US" sz="2000" dirty="0"/>
              <a:t>Collective responsibility, sameness, competition</a:t>
            </a:r>
          </a:p>
        </p:txBody>
      </p:sp>
      <p:sp>
        <p:nvSpPr>
          <p:cNvPr id="4" name="Rectangle 3"/>
          <p:cNvSpPr/>
          <p:nvPr/>
        </p:nvSpPr>
        <p:spPr>
          <a:xfrm>
            <a:off x="9026012" y="5294670"/>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2</a:t>
            </a:r>
            <a:endParaRPr lang="en-ZA" b="1" dirty="0"/>
          </a:p>
        </p:txBody>
      </p:sp>
    </p:spTree>
    <p:extLst>
      <p:ext uri="{BB962C8B-B14F-4D97-AF65-F5344CB8AC3E}">
        <p14:creationId xmlns:p14="http://schemas.microsoft.com/office/powerpoint/2010/main" val="3240689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5359" y="899160"/>
            <a:ext cx="9967943" cy="2862322"/>
          </a:xfrm>
          <a:prstGeom prst="rect">
            <a:avLst/>
          </a:prstGeom>
          <a:noFill/>
        </p:spPr>
        <p:txBody>
          <a:bodyPr wrap="square" rtlCol="0">
            <a:spAutoFit/>
          </a:bodyPr>
          <a:lstStyle/>
          <a:p>
            <a:r>
              <a:rPr lang="en-US" sz="2000" dirty="0"/>
              <a:t>Thako is very sick. According to her mother who holds traditional African beliefs</a:t>
            </a:r>
          </a:p>
          <a:p>
            <a:endParaRPr lang="en-US" sz="2000" dirty="0"/>
          </a:p>
          <a:p>
            <a:endParaRPr lang="en-US" sz="2000" dirty="0"/>
          </a:p>
          <a:p>
            <a:pPr marL="342900" indent="-342900" algn="just">
              <a:lnSpc>
                <a:spcPct val="150000"/>
              </a:lnSpc>
              <a:buAutoNum type="arabicPeriod"/>
            </a:pPr>
            <a:r>
              <a:rPr lang="en-US" sz="2000" dirty="0"/>
              <a:t>Thoko’s illness is a sign that the ancestors are dissatisfied</a:t>
            </a:r>
          </a:p>
          <a:p>
            <a:pPr marL="342900" indent="-342900" algn="just">
              <a:lnSpc>
                <a:spcPct val="150000"/>
              </a:lnSpc>
              <a:buAutoNum type="arabicPeriod"/>
            </a:pPr>
            <a:r>
              <a:rPr lang="en-US" sz="2000" dirty="0"/>
              <a:t>Thoko should get a lot of rest in order to strengthen her immune system</a:t>
            </a:r>
          </a:p>
          <a:p>
            <a:pPr marL="342900" indent="-342900" algn="just">
              <a:lnSpc>
                <a:spcPct val="150000"/>
              </a:lnSpc>
              <a:buAutoNum type="arabicPeriod"/>
            </a:pPr>
            <a:r>
              <a:rPr lang="en-US" sz="2000" dirty="0"/>
              <a:t>Thoko’s ill health is the result of her daughter’s failure to take proper care of herself</a:t>
            </a:r>
          </a:p>
          <a:p>
            <a:pPr marL="342900" indent="-342900" algn="just">
              <a:lnSpc>
                <a:spcPct val="150000"/>
              </a:lnSpc>
              <a:buAutoNum type="arabicPeriod"/>
            </a:pPr>
            <a:r>
              <a:rPr lang="en-US" sz="2000" dirty="0"/>
              <a:t>Thoko’s condition is the result of not only intrapsychic, but also interpersonal dynamics</a:t>
            </a:r>
          </a:p>
        </p:txBody>
      </p:sp>
      <p:sp>
        <p:nvSpPr>
          <p:cNvPr id="4" name="Rectangle 3"/>
          <p:cNvSpPr/>
          <p:nvPr/>
        </p:nvSpPr>
        <p:spPr>
          <a:xfrm>
            <a:off x="9026012" y="5294670"/>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1</a:t>
            </a:r>
            <a:endParaRPr lang="en-ZA" b="1" dirty="0"/>
          </a:p>
        </p:txBody>
      </p:sp>
    </p:spTree>
    <p:extLst>
      <p:ext uri="{BB962C8B-B14F-4D97-AF65-F5344CB8AC3E}">
        <p14:creationId xmlns:p14="http://schemas.microsoft.com/office/powerpoint/2010/main" val="4013152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60119" y="731520"/>
            <a:ext cx="10351893" cy="5016758"/>
          </a:xfrm>
          <a:prstGeom prst="rect">
            <a:avLst/>
          </a:prstGeom>
          <a:noFill/>
        </p:spPr>
        <p:txBody>
          <a:bodyPr wrap="square" rtlCol="0">
            <a:spAutoFit/>
          </a:bodyPr>
          <a:lstStyle/>
          <a:p>
            <a:pPr algn="just"/>
            <a:r>
              <a:rPr lang="en-US" sz="1600" dirty="0"/>
              <a:t>In Tracey’s school the traditional African cognitive approach of intuitive rationality underpins the manner in which students are taught, while in Thandeka’s school the Western emphasis on the logical and rational aspects of cognition are emphasized. Based on your appreciation of the accuracy and/or inaccuracy of the following statements, select the most correct alternative/s below</a:t>
            </a:r>
          </a:p>
          <a:p>
            <a:pPr algn="just"/>
            <a:endParaRPr lang="en-US" sz="1600" dirty="0"/>
          </a:p>
          <a:p>
            <a:pPr marL="457200" indent="-457200" algn="just">
              <a:buAutoNum type="alphaLcParenBoth"/>
            </a:pPr>
            <a:r>
              <a:rPr lang="en-US" sz="1600" dirty="0"/>
              <a:t>The syllabus at Thandeka’s school is more demanding than at Tracey’s school, as the rational approach of Western cognition requires more concentration than the intuitive functioning of traditional African cognition</a:t>
            </a:r>
          </a:p>
          <a:p>
            <a:pPr marL="457200" indent="-457200" algn="just">
              <a:buAutoNum type="alphaLcParenBoth"/>
            </a:pPr>
            <a:r>
              <a:rPr lang="en-US" sz="1600" dirty="0"/>
              <a:t>The approach favored in Thandeka’s school is associated with Pascal’s view on the ‘logic of the heart’, while the approach favored in Tracey’s school is associated Descartes logic of reason</a:t>
            </a:r>
          </a:p>
          <a:p>
            <a:pPr marL="457200" indent="-457200" algn="just">
              <a:buAutoNum type="alphaLcParenBoth"/>
            </a:pPr>
            <a:r>
              <a:rPr lang="en-US" sz="1600" dirty="0"/>
              <a:t>The approach to cognitive functioning favored in Tracey’s school allows for an understanding of the wholeness of  reality</a:t>
            </a:r>
          </a:p>
          <a:p>
            <a:pPr marL="457200" indent="-457200" algn="just">
              <a:buAutoNum type="alphaLcParenBoth"/>
            </a:pPr>
            <a:r>
              <a:rPr lang="en-US" sz="1600" dirty="0"/>
              <a:t>The approach favored by each school clearly expresses the accepted fact that all Africans are without reason and all Westerners’ without emotion in their cognitive functioning</a:t>
            </a:r>
          </a:p>
          <a:p>
            <a:pPr algn="just"/>
            <a:endParaRPr lang="en-US" sz="1600" dirty="0"/>
          </a:p>
          <a:p>
            <a:pPr algn="just"/>
            <a:r>
              <a:rPr lang="en-US" sz="1600" dirty="0"/>
              <a:t>The correct answer is</a:t>
            </a:r>
          </a:p>
          <a:p>
            <a:pPr algn="just"/>
            <a:endParaRPr lang="en-US" sz="1600" dirty="0"/>
          </a:p>
          <a:p>
            <a:pPr marL="342900" indent="-342900" algn="just">
              <a:buAutoNum type="arabicPeriod"/>
            </a:pPr>
            <a:r>
              <a:rPr lang="en-US" sz="1600" dirty="0"/>
              <a:t>C</a:t>
            </a:r>
          </a:p>
          <a:p>
            <a:pPr marL="342900" indent="-342900" algn="just">
              <a:buAutoNum type="arabicPeriod"/>
            </a:pPr>
            <a:r>
              <a:rPr lang="en-US" sz="1600" dirty="0"/>
              <a:t>None of the above</a:t>
            </a:r>
          </a:p>
          <a:p>
            <a:pPr marL="342900" indent="-342900" algn="just">
              <a:buAutoNum type="arabicPeriod"/>
            </a:pPr>
            <a:r>
              <a:rPr lang="en-US" sz="1600" dirty="0"/>
              <a:t>Only C and D, but not A and B</a:t>
            </a:r>
          </a:p>
          <a:p>
            <a:pPr marL="342900" indent="-342900" algn="just">
              <a:buAutoNum type="arabicPeriod"/>
            </a:pPr>
            <a:r>
              <a:rPr lang="en-US" sz="1600" dirty="0"/>
              <a:t>All of the above											</a:t>
            </a:r>
          </a:p>
        </p:txBody>
      </p:sp>
      <p:sp>
        <p:nvSpPr>
          <p:cNvPr id="4" name="Rectangle 3"/>
          <p:cNvSpPr/>
          <p:nvPr/>
        </p:nvSpPr>
        <p:spPr>
          <a:xfrm>
            <a:off x="8922773" y="5279922"/>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1</a:t>
            </a:r>
            <a:endParaRPr lang="en-ZA" b="1" dirty="0"/>
          </a:p>
        </p:txBody>
      </p:sp>
    </p:spTree>
    <p:extLst>
      <p:ext uri="{BB962C8B-B14F-4D97-AF65-F5344CB8AC3E}">
        <p14:creationId xmlns:p14="http://schemas.microsoft.com/office/powerpoint/2010/main" val="594904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7419" y="604684"/>
            <a:ext cx="10161639" cy="4708981"/>
          </a:xfrm>
          <a:prstGeom prst="rect">
            <a:avLst/>
          </a:prstGeom>
          <a:noFill/>
        </p:spPr>
        <p:txBody>
          <a:bodyPr wrap="square" rtlCol="0">
            <a:spAutoFit/>
          </a:bodyPr>
          <a:lstStyle/>
          <a:p>
            <a:pPr algn="just"/>
            <a:r>
              <a:rPr lang="en-US" sz="2000" dirty="0"/>
              <a:t>Sandy’s manager, Lebo, lives in accordance with traditional African worldview, while Sandy understands life through a Western framework. This leads to differences at times in how Lebo and Sandy plan work activities. Which one of the following most accurately captures the differences between the traditional African and Western conception of time?</a:t>
            </a:r>
          </a:p>
          <a:p>
            <a:endParaRPr lang="en-US" sz="2000" dirty="0"/>
          </a:p>
          <a:p>
            <a:pPr marL="457200" indent="-457200" algn="just">
              <a:buAutoNum type="arabicPeriod"/>
            </a:pPr>
            <a:r>
              <a:rPr lang="en-US" sz="2000" dirty="0"/>
              <a:t>Sandy’s manager, Lebo, tends to focus her planning of work activities around future events, while Sandy prefers to focus on the past and present scenarios</a:t>
            </a:r>
          </a:p>
          <a:p>
            <a:pPr marL="457200" indent="-457200" algn="just">
              <a:buAutoNum type="arabicPeriod"/>
            </a:pPr>
            <a:r>
              <a:rPr lang="en-US" sz="2000" dirty="0"/>
              <a:t>Sandy is often late for the meetings her manager, Lebo schedules, as it is more important for her ‘to be in time than on time’ </a:t>
            </a:r>
          </a:p>
          <a:p>
            <a:pPr marL="457200" indent="-457200" algn="just">
              <a:buAutoNum type="arabicPeriod"/>
            </a:pPr>
            <a:r>
              <a:rPr lang="en-US" sz="2000" dirty="0"/>
              <a:t>Lebo asks Sandy to diarize her work priorities. In order to meet her deadlines, Sandy divides each week up into separate time units and lists which aspect of work she will priorities for completion by a certain date</a:t>
            </a:r>
          </a:p>
          <a:p>
            <a:pPr marL="457200" indent="-457200" algn="just">
              <a:buAutoNum type="arabicPeriod"/>
            </a:pPr>
            <a:r>
              <a:rPr lang="en-US" sz="2000" dirty="0"/>
              <a:t>Sandy has a sound understanding of time and how it works, whereas her manager, Lebo, completely ignores the value of time and the importance of being punctual,										</a:t>
            </a:r>
          </a:p>
        </p:txBody>
      </p:sp>
      <p:sp>
        <p:nvSpPr>
          <p:cNvPr id="3" name="Rectangle 2"/>
          <p:cNvSpPr/>
          <p:nvPr/>
        </p:nvSpPr>
        <p:spPr>
          <a:xfrm>
            <a:off x="9026012" y="5294670"/>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3</a:t>
            </a:r>
            <a:endParaRPr lang="en-ZA" b="1" dirty="0"/>
          </a:p>
        </p:txBody>
      </p:sp>
    </p:spTree>
    <p:extLst>
      <p:ext uri="{BB962C8B-B14F-4D97-AF65-F5344CB8AC3E}">
        <p14:creationId xmlns:p14="http://schemas.microsoft.com/office/powerpoint/2010/main" val="3886211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5453" y="579120"/>
            <a:ext cx="10886276" cy="5632311"/>
          </a:xfrm>
          <a:prstGeom prst="rect">
            <a:avLst/>
          </a:prstGeom>
          <a:noFill/>
        </p:spPr>
        <p:txBody>
          <a:bodyPr wrap="square" rtlCol="0">
            <a:spAutoFit/>
          </a:bodyPr>
          <a:lstStyle/>
          <a:p>
            <a:pPr algn="just"/>
            <a:r>
              <a:rPr lang="en-US" dirty="0"/>
              <a:t>Which of the following statements about the optimal development of traditional Africans and Westerners are correct according to the view proposed by Pasteur and </a:t>
            </a:r>
            <a:r>
              <a:rPr lang="en-US" dirty="0" err="1"/>
              <a:t>Toldson</a:t>
            </a:r>
            <a:r>
              <a:rPr lang="en-US" dirty="0"/>
              <a:t>?</a:t>
            </a:r>
          </a:p>
          <a:p>
            <a:pPr algn="just"/>
            <a:endParaRPr lang="en-US" dirty="0"/>
          </a:p>
          <a:p>
            <a:pPr marL="457200" indent="-457200" algn="just">
              <a:buAutoNum type="alphaLcParenR"/>
            </a:pPr>
            <a:r>
              <a:rPr lang="en-US" dirty="0"/>
              <a:t>The traditional African’s use of the right hemisphere of the brain versus the </a:t>
            </a:r>
            <a:r>
              <a:rPr lang="en-US" dirty="0" err="1"/>
              <a:t>Westeners</a:t>
            </a:r>
            <a:r>
              <a:rPr lang="en-US" dirty="0"/>
              <a:t>’ tendency to favor the left hemisphere enables traditional Africans to be more connected with their physical and spiritual environments</a:t>
            </a:r>
          </a:p>
          <a:p>
            <a:pPr marL="457200" indent="-457200" algn="just">
              <a:buAutoNum type="alphaLcParenR"/>
            </a:pPr>
            <a:r>
              <a:rPr lang="en-US" dirty="0"/>
              <a:t>The collective existence favored by traditional Africans provides them with an essential security and selflessness that protects them from much of the stress and tension experienced by the individualistic and competitive existence of Westerners</a:t>
            </a:r>
          </a:p>
          <a:p>
            <a:pPr marL="457200" indent="-457200" algn="just">
              <a:buAutoNum type="alphaLcParenR"/>
            </a:pPr>
            <a:r>
              <a:rPr lang="en-US" dirty="0"/>
              <a:t>Traditional Africans have easier access to their defense mechanisms and are able to protect themselves from stressful experiences by making use of denial and projection more readily than their Western counterparts</a:t>
            </a:r>
          </a:p>
          <a:p>
            <a:pPr marL="457200" indent="-457200" algn="just">
              <a:buAutoNum type="alphaLcParenR"/>
            </a:pPr>
            <a:r>
              <a:rPr lang="en-US" dirty="0"/>
              <a:t>The Western focus on analysis and logic leads to the dominance in their use of the left hemisphere of the brain, causing tension and stress</a:t>
            </a:r>
          </a:p>
          <a:p>
            <a:pPr algn="just"/>
            <a:endParaRPr lang="en-US" dirty="0"/>
          </a:p>
          <a:p>
            <a:pPr algn="just"/>
            <a:r>
              <a:rPr lang="en-US" dirty="0"/>
              <a:t>The correct answer is</a:t>
            </a:r>
          </a:p>
          <a:p>
            <a:pPr marL="457200" indent="-457200" algn="just">
              <a:buAutoNum type="arabicPeriod"/>
            </a:pPr>
            <a:r>
              <a:rPr lang="en-US" dirty="0"/>
              <a:t>A, C and D</a:t>
            </a:r>
          </a:p>
          <a:p>
            <a:pPr marL="457200" indent="-457200" algn="just">
              <a:buAutoNum type="arabicPeriod"/>
            </a:pPr>
            <a:r>
              <a:rPr lang="en-US" dirty="0"/>
              <a:t>B and D</a:t>
            </a:r>
          </a:p>
          <a:p>
            <a:pPr marL="457200" indent="-457200" algn="just">
              <a:buAutoNum type="arabicPeriod"/>
            </a:pPr>
            <a:r>
              <a:rPr lang="en-US" dirty="0"/>
              <a:t>A and C</a:t>
            </a:r>
          </a:p>
          <a:p>
            <a:pPr marL="457200" indent="-457200" algn="just">
              <a:buAutoNum type="arabicPeriod"/>
            </a:pPr>
            <a:r>
              <a:rPr lang="en-US" dirty="0"/>
              <a:t>C and D</a:t>
            </a:r>
          </a:p>
          <a:p>
            <a:pPr algn="just"/>
            <a:r>
              <a:rPr lang="en-US" dirty="0"/>
              <a:t>																	</a:t>
            </a:r>
            <a:endParaRPr lang="en-US" sz="2000" dirty="0"/>
          </a:p>
        </p:txBody>
      </p:sp>
      <p:sp>
        <p:nvSpPr>
          <p:cNvPr id="3" name="Rectangle 2"/>
          <p:cNvSpPr/>
          <p:nvPr/>
        </p:nvSpPr>
        <p:spPr>
          <a:xfrm>
            <a:off x="9026012" y="5294670"/>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2</a:t>
            </a:r>
            <a:endParaRPr lang="en-ZA" b="1" dirty="0"/>
          </a:p>
        </p:txBody>
      </p:sp>
    </p:spTree>
    <p:extLst>
      <p:ext uri="{BB962C8B-B14F-4D97-AF65-F5344CB8AC3E}">
        <p14:creationId xmlns:p14="http://schemas.microsoft.com/office/powerpoint/2010/main" val="1701844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53439" y="655320"/>
            <a:ext cx="10325837" cy="3693319"/>
          </a:xfrm>
          <a:prstGeom prst="rect">
            <a:avLst/>
          </a:prstGeom>
          <a:noFill/>
        </p:spPr>
        <p:txBody>
          <a:bodyPr wrap="square" rtlCol="0">
            <a:spAutoFit/>
          </a:bodyPr>
          <a:lstStyle/>
          <a:p>
            <a:pPr algn="just"/>
            <a:r>
              <a:rPr lang="en-US" dirty="0"/>
              <a:t>Simphiwe has not been feeling well lately.  His vision is blurred, he hears voices and his body feels sore all over. He eventually decides to consult with the sangoma about his condition. Which one of the following would most accurately describe the sangoma’s traditional African view of Simphiwe’s experience.</a:t>
            </a:r>
          </a:p>
          <a:p>
            <a:pPr algn="just"/>
            <a:endParaRPr lang="en-US" dirty="0"/>
          </a:p>
          <a:p>
            <a:pPr algn="just"/>
            <a:endParaRPr lang="en-US" dirty="0"/>
          </a:p>
          <a:p>
            <a:pPr marL="342900" indent="-342900" algn="just">
              <a:buAutoNum type="arabicPeriod"/>
            </a:pPr>
            <a:r>
              <a:rPr lang="en-US" dirty="0"/>
              <a:t>The sangoma understands Simphiwe’s symptoms as the result of a disharmony between Simphiwe and his ancestors</a:t>
            </a:r>
          </a:p>
          <a:p>
            <a:pPr marL="342900" indent="-342900" algn="just">
              <a:buAutoNum type="arabicPeriod"/>
            </a:pPr>
            <a:r>
              <a:rPr lang="en-US" dirty="0"/>
              <a:t>According to the sangoma, Simphiwe’s physical condition is having a negative impact on his mental well-being</a:t>
            </a:r>
          </a:p>
          <a:p>
            <a:pPr marL="342900" indent="-342900" algn="just">
              <a:buAutoNum type="arabicPeriod"/>
            </a:pPr>
            <a:r>
              <a:rPr lang="en-US" dirty="0"/>
              <a:t>Due to the traditional African belief in the reciprocity between mind and body, the sangoma understands Simphiwe’s mental illness to be affecting his physical well-being</a:t>
            </a:r>
          </a:p>
          <a:p>
            <a:pPr marL="342900" indent="-342900" algn="just">
              <a:buAutoNum type="arabicPeriod"/>
            </a:pPr>
            <a:r>
              <a:rPr lang="en-US" dirty="0"/>
              <a:t>In order to understand Simphiwe’s symptoms the sangoma begins by conducting a physical examination of Simphiwe’s body</a:t>
            </a:r>
          </a:p>
        </p:txBody>
      </p:sp>
      <p:sp>
        <p:nvSpPr>
          <p:cNvPr id="5" name="Rectangle 4"/>
          <p:cNvSpPr/>
          <p:nvPr/>
        </p:nvSpPr>
        <p:spPr>
          <a:xfrm>
            <a:off x="8819535" y="4896464"/>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1</a:t>
            </a:r>
            <a:endParaRPr lang="en-ZA" b="1" dirty="0"/>
          </a:p>
        </p:txBody>
      </p:sp>
    </p:spTree>
    <p:extLst>
      <p:ext uri="{BB962C8B-B14F-4D97-AF65-F5344CB8AC3E}">
        <p14:creationId xmlns:p14="http://schemas.microsoft.com/office/powerpoint/2010/main" val="3283658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07720" y="838200"/>
            <a:ext cx="10843506" cy="3970318"/>
          </a:xfrm>
          <a:prstGeom prst="rect">
            <a:avLst/>
          </a:prstGeom>
          <a:noFill/>
        </p:spPr>
        <p:txBody>
          <a:bodyPr wrap="square" rtlCol="0">
            <a:spAutoFit/>
          </a:bodyPr>
          <a:lstStyle/>
          <a:p>
            <a:r>
              <a:rPr lang="en-US" dirty="0"/>
              <a:t>According to the sangoma, what must Simphiwe do in order to recover?</a:t>
            </a:r>
          </a:p>
          <a:p>
            <a:endParaRPr lang="en-US" dirty="0"/>
          </a:p>
          <a:p>
            <a:pPr marL="342900" indent="-342900">
              <a:lnSpc>
                <a:spcPct val="150000"/>
              </a:lnSpc>
              <a:buAutoNum type="arabicPeriod"/>
            </a:pPr>
            <a:r>
              <a:rPr lang="en-US" dirty="0"/>
              <a:t>The sangoma advises Simphiwe to break the connection with his ancestors in order to reconnect more fully with life on earth</a:t>
            </a:r>
          </a:p>
          <a:p>
            <a:pPr marL="342900" indent="-342900">
              <a:lnSpc>
                <a:spcPct val="150000"/>
              </a:lnSpc>
              <a:buAutoNum type="arabicPeriod"/>
            </a:pPr>
            <a:r>
              <a:rPr lang="en-US" dirty="0"/>
              <a:t>According to the sangoma Simphiwe should consult with a Western psychiatrist, as he required Western medication to treat his symptoms</a:t>
            </a:r>
          </a:p>
          <a:p>
            <a:pPr marL="342900" indent="-342900">
              <a:lnSpc>
                <a:spcPct val="150000"/>
              </a:lnSpc>
              <a:buAutoNum type="arabicPeriod"/>
            </a:pPr>
            <a:r>
              <a:rPr lang="en-US" dirty="0"/>
              <a:t>The sangoma recommends that Simphiwe should listen to the voices of his ancestors in order to understand how he has displeased them and to ask for their protection from malignant spirits</a:t>
            </a:r>
          </a:p>
          <a:p>
            <a:pPr marL="342900" indent="-342900">
              <a:lnSpc>
                <a:spcPct val="150000"/>
              </a:lnSpc>
              <a:buAutoNum type="arabicPeriod"/>
            </a:pPr>
            <a:r>
              <a:rPr lang="en-US" dirty="0"/>
              <a:t>According to the sangoma it is more important for Simphiwe to understand what caused his illness, as opposed to who brought it about</a:t>
            </a:r>
          </a:p>
        </p:txBody>
      </p:sp>
      <p:sp>
        <p:nvSpPr>
          <p:cNvPr id="4" name="Rectangle 3"/>
          <p:cNvSpPr/>
          <p:nvPr/>
        </p:nvSpPr>
        <p:spPr>
          <a:xfrm>
            <a:off x="9026012" y="5294670"/>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3</a:t>
            </a:r>
            <a:endParaRPr lang="en-ZA" b="1" dirty="0"/>
          </a:p>
        </p:txBody>
      </p:sp>
    </p:spTree>
    <p:extLst>
      <p:ext uri="{BB962C8B-B14F-4D97-AF65-F5344CB8AC3E}">
        <p14:creationId xmlns:p14="http://schemas.microsoft.com/office/powerpoint/2010/main" val="2349144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21079" y="944880"/>
            <a:ext cx="10217191" cy="4662815"/>
          </a:xfrm>
          <a:prstGeom prst="rect">
            <a:avLst/>
          </a:prstGeom>
          <a:noFill/>
        </p:spPr>
        <p:txBody>
          <a:bodyPr wrap="square" rtlCol="0">
            <a:spAutoFit/>
          </a:bodyPr>
          <a:lstStyle/>
          <a:p>
            <a:r>
              <a:rPr lang="en-US" dirty="0"/>
              <a:t>Which one of the following traditional African healing practices would the sangoma recommend for Simphiwe’s recovery?</a:t>
            </a:r>
          </a:p>
          <a:p>
            <a:endParaRPr lang="en-US" dirty="0"/>
          </a:p>
          <a:p>
            <a:pPr marL="342900" indent="-342900" algn="just">
              <a:lnSpc>
                <a:spcPct val="150000"/>
              </a:lnSpc>
              <a:buAutoNum type="arabicPeriod"/>
            </a:pPr>
            <a:r>
              <a:rPr lang="en-US" dirty="0"/>
              <a:t>The sangoma recommends that Simphiwe consults with him once a week for an hour over an unspecified period so that they may talk and better understand Simphiwe’s difficulties</a:t>
            </a:r>
          </a:p>
          <a:p>
            <a:pPr marL="342900" indent="-342900" algn="just">
              <a:lnSpc>
                <a:spcPct val="150000"/>
              </a:lnSpc>
              <a:buAutoNum type="arabicPeriod"/>
            </a:pPr>
            <a:r>
              <a:rPr lang="en-US" dirty="0"/>
              <a:t>The sangoma organizes a community ritual in which there is singing and dancing, as he believes that this will invoke the help of the ancestors in healing Simphiwe</a:t>
            </a:r>
          </a:p>
          <a:p>
            <a:pPr marL="342900" indent="-342900" algn="just">
              <a:lnSpc>
                <a:spcPct val="150000"/>
              </a:lnSpc>
              <a:buAutoNum type="arabicPeriod"/>
            </a:pPr>
            <a:r>
              <a:rPr lang="en-US" dirty="0"/>
              <a:t>The sangoma advises Simphiwe to focus on transforming what he feels in his body into words so that he can shift the symptoms from his mind and eventually to his ancestors</a:t>
            </a:r>
          </a:p>
          <a:p>
            <a:pPr marL="342900" indent="-342900" algn="just">
              <a:lnSpc>
                <a:spcPct val="150000"/>
              </a:lnSpc>
              <a:buAutoNum type="arabicPeriod"/>
            </a:pPr>
            <a:r>
              <a:rPr lang="en-US" dirty="0"/>
              <a:t>The sangoma prescribes a period of intense isolation for Simphiwe in which he is to have no contact with his family, as the treatment focus needs to remain exclusively on Simphiwe and not involve others in the family</a:t>
            </a:r>
          </a:p>
        </p:txBody>
      </p:sp>
      <p:sp>
        <p:nvSpPr>
          <p:cNvPr id="4" name="Rectangle 3"/>
          <p:cNvSpPr/>
          <p:nvPr/>
        </p:nvSpPr>
        <p:spPr>
          <a:xfrm>
            <a:off x="9026012" y="5294670"/>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2</a:t>
            </a:r>
            <a:endParaRPr lang="en-ZA" b="1" dirty="0"/>
          </a:p>
        </p:txBody>
      </p:sp>
    </p:spTree>
    <p:extLst>
      <p:ext uri="{BB962C8B-B14F-4D97-AF65-F5344CB8AC3E}">
        <p14:creationId xmlns:p14="http://schemas.microsoft.com/office/powerpoint/2010/main" val="673772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29639" y="929640"/>
            <a:ext cx="10220141" cy="4247317"/>
          </a:xfrm>
          <a:prstGeom prst="rect">
            <a:avLst/>
          </a:prstGeom>
          <a:noFill/>
        </p:spPr>
        <p:txBody>
          <a:bodyPr wrap="square" rtlCol="0">
            <a:spAutoFit/>
          </a:bodyPr>
          <a:lstStyle/>
          <a:p>
            <a:r>
              <a:rPr lang="en-US" dirty="0"/>
              <a:t>Do psychologists believe that an indigenous psychology from an African perspective is necessary?</a:t>
            </a:r>
          </a:p>
          <a:p>
            <a:endParaRPr lang="en-US" dirty="0"/>
          </a:p>
          <a:p>
            <a:endParaRPr lang="en-US" dirty="0"/>
          </a:p>
          <a:p>
            <a:pPr marL="342900" indent="-342900" algn="just">
              <a:lnSpc>
                <a:spcPct val="150000"/>
              </a:lnSpc>
              <a:buAutoNum type="arabicPeriod"/>
            </a:pPr>
            <a:r>
              <a:rPr lang="en-US" dirty="0"/>
              <a:t>No, because Western formulations and conceptualizations already exist that act as standards against which the behavior of people can be understood and explained</a:t>
            </a:r>
          </a:p>
          <a:p>
            <a:pPr marL="342900" indent="-342900" algn="just">
              <a:lnSpc>
                <a:spcPct val="150000"/>
              </a:lnSpc>
              <a:buAutoNum type="arabicPeriod"/>
            </a:pPr>
            <a:r>
              <a:rPr lang="en-US" dirty="0"/>
              <a:t>No, because Africans are in a transitory phase, in which they are shifting from a traditional to a more modern, Western-oriented way of life</a:t>
            </a:r>
          </a:p>
          <a:p>
            <a:pPr marL="342900" indent="-342900" algn="just">
              <a:lnSpc>
                <a:spcPct val="150000"/>
              </a:lnSpc>
              <a:buAutoNum type="arabicPeriod"/>
            </a:pPr>
            <a:r>
              <a:rPr lang="en-US" dirty="0"/>
              <a:t>Yes, because it is important to take the traditional African context into account to understand and explain the functioning of Africans</a:t>
            </a:r>
          </a:p>
          <a:p>
            <a:pPr marL="342900" indent="-342900" algn="just">
              <a:lnSpc>
                <a:spcPct val="150000"/>
              </a:lnSpc>
              <a:buAutoNum type="arabicPeriod"/>
            </a:pPr>
            <a:r>
              <a:rPr lang="en-US" dirty="0"/>
              <a:t>Yes, because in order to understand and explain the behavior of Africans, it is important to take their context into account and to draw on the Western and African knowledge</a:t>
            </a:r>
          </a:p>
        </p:txBody>
      </p:sp>
      <p:sp>
        <p:nvSpPr>
          <p:cNvPr id="5" name="Rectangle 4"/>
          <p:cNvSpPr/>
          <p:nvPr/>
        </p:nvSpPr>
        <p:spPr>
          <a:xfrm>
            <a:off x="9159921" y="5324167"/>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4</a:t>
            </a:r>
            <a:endParaRPr lang="en-ZA" b="1" dirty="0"/>
          </a:p>
        </p:txBody>
      </p:sp>
    </p:spTree>
    <p:extLst>
      <p:ext uri="{BB962C8B-B14F-4D97-AF65-F5344CB8AC3E}">
        <p14:creationId xmlns:p14="http://schemas.microsoft.com/office/powerpoint/2010/main" val="1135819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58240" y="510620"/>
            <a:ext cx="9235440" cy="923330"/>
          </a:xfrm>
          <a:prstGeom prst="rect">
            <a:avLst/>
          </a:prstGeom>
          <a:noFill/>
        </p:spPr>
        <p:txBody>
          <a:bodyPr wrap="square" rtlCol="0">
            <a:spAutoFit/>
          </a:bodyPr>
          <a:lstStyle/>
          <a:p>
            <a:r>
              <a:rPr lang="en-US" dirty="0"/>
              <a:t>Match the cosmic level in Colum A with the correct example in Colum B and then select the correct answer from the options below</a:t>
            </a:r>
          </a:p>
          <a:p>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442388673"/>
              </p:ext>
            </p:extLst>
          </p:nvPr>
        </p:nvGraphicFramePr>
        <p:xfrm>
          <a:off x="1158240" y="1329383"/>
          <a:ext cx="9235440" cy="2837343"/>
        </p:xfrm>
        <a:graphic>
          <a:graphicData uri="http://schemas.openxmlformats.org/drawingml/2006/table">
            <a:tbl>
              <a:tblPr firstRow="1" bandRow="1">
                <a:tableStyleId>{5C22544A-7EE6-4342-B048-85BDC9FD1C3A}</a:tableStyleId>
              </a:tblPr>
              <a:tblGrid>
                <a:gridCol w="3566160">
                  <a:extLst>
                    <a:ext uri="{9D8B030D-6E8A-4147-A177-3AD203B41FA5}">
                      <a16:colId xmlns:a16="http://schemas.microsoft.com/office/drawing/2014/main" val="1133244168"/>
                    </a:ext>
                  </a:extLst>
                </a:gridCol>
                <a:gridCol w="5669280">
                  <a:extLst>
                    <a:ext uri="{9D8B030D-6E8A-4147-A177-3AD203B41FA5}">
                      <a16:colId xmlns:a16="http://schemas.microsoft.com/office/drawing/2014/main" val="1532191884"/>
                    </a:ext>
                  </a:extLst>
                </a:gridCol>
              </a:tblGrid>
              <a:tr h="368463">
                <a:tc>
                  <a:txBody>
                    <a:bodyPr/>
                    <a:lstStyle/>
                    <a:p>
                      <a:r>
                        <a:rPr lang="en-US" dirty="0"/>
                        <a:t>Column A</a:t>
                      </a:r>
                    </a:p>
                  </a:txBody>
                  <a:tcPr/>
                </a:tc>
                <a:tc>
                  <a:txBody>
                    <a:bodyPr/>
                    <a:lstStyle/>
                    <a:p>
                      <a:r>
                        <a:rPr lang="en-US" dirty="0"/>
                        <a:t>Column B</a:t>
                      </a:r>
                    </a:p>
                  </a:txBody>
                  <a:tcPr/>
                </a:tc>
                <a:extLst>
                  <a:ext uri="{0D108BD9-81ED-4DB2-BD59-A6C34878D82A}">
                    <a16:rowId xmlns:a16="http://schemas.microsoft.com/office/drawing/2014/main" val="766218789"/>
                  </a:ext>
                </a:extLst>
              </a:tr>
              <a:tr h="370840">
                <a:tc>
                  <a:txBody>
                    <a:bodyPr/>
                    <a:lstStyle/>
                    <a:p>
                      <a:r>
                        <a:rPr lang="en-US" dirty="0"/>
                        <a:t>a) The macro-cosmos</a:t>
                      </a:r>
                    </a:p>
                  </a:txBody>
                  <a:tcPr/>
                </a:tc>
                <a:tc>
                  <a:txBody>
                    <a:bodyPr/>
                    <a:lstStyle/>
                    <a:p>
                      <a:r>
                        <a:rPr lang="en-US" dirty="0"/>
                        <a:t>d) 	Lucky attributed his problem with drinking 	and smoking to having angered the ancestors</a:t>
                      </a:r>
                    </a:p>
                  </a:txBody>
                  <a:tcPr/>
                </a:tc>
                <a:extLst>
                  <a:ext uri="{0D108BD9-81ED-4DB2-BD59-A6C34878D82A}">
                    <a16:rowId xmlns:a16="http://schemas.microsoft.com/office/drawing/2014/main" val="72022416"/>
                  </a:ext>
                </a:extLst>
              </a:tr>
              <a:tr h="370840">
                <a:tc>
                  <a:txBody>
                    <a:bodyPr/>
                    <a:lstStyle/>
                    <a:p>
                      <a:r>
                        <a:rPr lang="en-US" dirty="0"/>
                        <a:t>b) The </a:t>
                      </a:r>
                      <a:r>
                        <a:rPr lang="en-US" dirty="0" err="1"/>
                        <a:t>meso</a:t>
                      </a:r>
                      <a:r>
                        <a:rPr lang="en-US" dirty="0"/>
                        <a:t>-cosmos</a:t>
                      </a:r>
                    </a:p>
                  </a:txBody>
                  <a:tcPr/>
                </a:tc>
                <a:tc>
                  <a:txBody>
                    <a:bodyPr/>
                    <a:lstStyle/>
                    <a:p>
                      <a:pPr marL="900113" indent="-900113">
                        <a:buAutoNum type="alphaLcParenR" startAt="5"/>
                      </a:pPr>
                      <a:r>
                        <a:rPr lang="en-US" dirty="0"/>
                        <a:t>Although she came from a poor family, </a:t>
                      </a:r>
                      <a:r>
                        <a:rPr lang="en-US" dirty="0" err="1"/>
                        <a:t>Puleng</a:t>
                      </a:r>
                      <a:r>
                        <a:rPr lang="en-US" dirty="0"/>
                        <a:t> gave all her baby clothes to a friend who needed them</a:t>
                      </a:r>
                    </a:p>
                  </a:txBody>
                  <a:tcPr/>
                </a:tc>
                <a:extLst>
                  <a:ext uri="{0D108BD9-81ED-4DB2-BD59-A6C34878D82A}">
                    <a16:rowId xmlns:a16="http://schemas.microsoft.com/office/drawing/2014/main" val="238746384"/>
                  </a:ext>
                </a:extLst>
              </a:tr>
              <a:tr h="370840">
                <a:tc>
                  <a:txBody>
                    <a:bodyPr/>
                    <a:lstStyle/>
                    <a:p>
                      <a:r>
                        <a:rPr lang="en-US" dirty="0"/>
                        <a:t>c) The micro-cosmos</a:t>
                      </a:r>
                    </a:p>
                  </a:txBody>
                  <a:tcPr/>
                </a:tc>
                <a:tc>
                  <a:txBody>
                    <a:bodyPr/>
                    <a:lstStyle/>
                    <a:p>
                      <a:pPr marL="811213" indent="-811213">
                        <a:buAutoNum type="alphaLcParenR" startAt="6"/>
                      </a:pPr>
                      <a:r>
                        <a:rPr lang="en-US" dirty="0"/>
                        <a:t>Before having a sip of beer at the celebration, individuals will first spill beer on the  ground to appease their ancestors</a:t>
                      </a:r>
                    </a:p>
                  </a:txBody>
                  <a:tcPr/>
                </a:tc>
                <a:extLst>
                  <a:ext uri="{0D108BD9-81ED-4DB2-BD59-A6C34878D82A}">
                    <a16:rowId xmlns:a16="http://schemas.microsoft.com/office/drawing/2014/main" val="3278674355"/>
                  </a:ext>
                </a:extLst>
              </a:tr>
            </a:tbl>
          </a:graphicData>
        </a:graphic>
      </p:graphicFrame>
      <p:sp>
        <p:nvSpPr>
          <p:cNvPr id="4" name="TextBox 3"/>
          <p:cNvSpPr txBox="1"/>
          <p:nvPr/>
        </p:nvSpPr>
        <p:spPr>
          <a:xfrm>
            <a:off x="1158240" y="4346716"/>
            <a:ext cx="4267200" cy="1754326"/>
          </a:xfrm>
          <a:prstGeom prst="rect">
            <a:avLst/>
          </a:prstGeom>
          <a:noFill/>
        </p:spPr>
        <p:txBody>
          <a:bodyPr wrap="square" rtlCol="0">
            <a:spAutoFit/>
          </a:bodyPr>
          <a:lstStyle/>
          <a:p>
            <a:r>
              <a:rPr lang="en-US" dirty="0"/>
              <a:t>The correct answer is</a:t>
            </a:r>
          </a:p>
          <a:p>
            <a:endParaRPr lang="en-US" dirty="0"/>
          </a:p>
          <a:p>
            <a:pPr marL="342900" indent="-342900">
              <a:buAutoNum type="arabicPeriod"/>
            </a:pPr>
            <a:r>
              <a:rPr lang="en-US" dirty="0"/>
              <a:t>A and D, B and F, C and E</a:t>
            </a:r>
          </a:p>
          <a:p>
            <a:pPr marL="342900" indent="-342900">
              <a:buAutoNum type="arabicPeriod"/>
            </a:pPr>
            <a:r>
              <a:rPr lang="en-US" dirty="0"/>
              <a:t>A and F, B and D, C and E</a:t>
            </a:r>
          </a:p>
          <a:p>
            <a:pPr marL="342900" indent="-342900">
              <a:buAutoNum type="arabicPeriod"/>
            </a:pPr>
            <a:r>
              <a:rPr lang="en-US" dirty="0"/>
              <a:t>A and E, B and D, C and F</a:t>
            </a:r>
          </a:p>
          <a:p>
            <a:pPr marL="342900" indent="-342900">
              <a:buAutoNum type="arabicPeriod"/>
            </a:pPr>
            <a:r>
              <a:rPr lang="en-US" dirty="0"/>
              <a:t>A and F, B and E, C and D</a:t>
            </a:r>
          </a:p>
        </p:txBody>
      </p:sp>
      <p:sp>
        <p:nvSpPr>
          <p:cNvPr id="6" name="Rectangle 5"/>
          <p:cNvSpPr/>
          <p:nvPr/>
        </p:nvSpPr>
        <p:spPr>
          <a:xfrm>
            <a:off x="9026012" y="5294670"/>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2</a:t>
            </a:r>
            <a:endParaRPr lang="en-ZA" b="1" dirty="0"/>
          </a:p>
        </p:txBody>
      </p:sp>
    </p:spTree>
    <p:extLst>
      <p:ext uri="{BB962C8B-B14F-4D97-AF65-F5344CB8AC3E}">
        <p14:creationId xmlns:p14="http://schemas.microsoft.com/office/powerpoint/2010/main" val="3334185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2994" y="568796"/>
            <a:ext cx="10461031" cy="4247317"/>
          </a:xfrm>
          <a:prstGeom prst="rect">
            <a:avLst/>
          </a:prstGeom>
          <a:noFill/>
        </p:spPr>
        <p:txBody>
          <a:bodyPr wrap="square" rtlCol="0">
            <a:spAutoFit/>
          </a:bodyPr>
          <a:lstStyle/>
          <a:p>
            <a:r>
              <a:rPr lang="en-US" dirty="0"/>
              <a:t>Which one of the following examples are consistent with the African view of the person and the African world view?</a:t>
            </a:r>
          </a:p>
          <a:p>
            <a:endParaRPr lang="en-US" dirty="0"/>
          </a:p>
          <a:p>
            <a:pPr marL="342900" indent="-342900" algn="just">
              <a:buAutoNum type="alphaLcParenR"/>
            </a:pPr>
            <a:r>
              <a:rPr lang="en-US" dirty="0"/>
              <a:t>Mapule, a traditional African woman, is known in her village also as Boitshoko (Patience), Tashiamo (Goodness) and Lesedi (Right)</a:t>
            </a:r>
          </a:p>
          <a:p>
            <a:pPr marL="342900" indent="-342900">
              <a:buAutoNum type="alphaLcParenR"/>
            </a:pPr>
            <a:r>
              <a:rPr lang="en-US" dirty="0"/>
              <a:t>The old man is referred to by the villagers as </a:t>
            </a:r>
            <a:r>
              <a:rPr lang="en-US" dirty="0" err="1"/>
              <a:t>Mr</a:t>
            </a:r>
            <a:r>
              <a:rPr lang="en-US" dirty="0"/>
              <a:t>, Matlala</a:t>
            </a:r>
          </a:p>
          <a:p>
            <a:pPr marL="342900" indent="-342900">
              <a:buAutoNum type="alphaLcParenR"/>
            </a:pPr>
            <a:r>
              <a:rPr lang="en-US" dirty="0"/>
              <a:t>Mary uses her salary simply to maintain her family</a:t>
            </a:r>
          </a:p>
          <a:p>
            <a:pPr marL="342900" indent="-342900">
              <a:buAutoNum type="alphaLcParenR"/>
            </a:pPr>
            <a:r>
              <a:rPr lang="en-US" dirty="0"/>
              <a:t>Mabel’s salary is pooled and also used to educate her two nieces who lodge with her family</a:t>
            </a:r>
          </a:p>
          <a:p>
            <a:pPr marL="342900" indent="-342900">
              <a:buAutoNum type="alphaLcParenR"/>
            </a:pPr>
            <a:endParaRPr lang="en-US" dirty="0"/>
          </a:p>
          <a:p>
            <a:r>
              <a:rPr lang="en-US" dirty="0"/>
              <a:t>The correct answer is</a:t>
            </a:r>
          </a:p>
          <a:p>
            <a:endParaRPr lang="en-US" dirty="0"/>
          </a:p>
          <a:p>
            <a:pPr marL="342900" indent="-342900">
              <a:buAutoNum type="arabicPeriod"/>
            </a:pPr>
            <a:r>
              <a:rPr lang="en-US" dirty="0"/>
              <a:t>A, B and D</a:t>
            </a:r>
          </a:p>
          <a:p>
            <a:pPr marL="342900" indent="-342900">
              <a:buAutoNum type="arabicPeriod"/>
            </a:pPr>
            <a:r>
              <a:rPr lang="en-US" dirty="0"/>
              <a:t>A and D</a:t>
            </a:r>
          </a:p>
          <a:p>
            <a:pPr marL="342900" indent="-342900">
              <a:buAutoNum type="arabicPeriod"/>
            </a:pPr>
            <a:r>
              <a:rPr lang="en-US" dirty="0"/>
              <a:t>C and C</a:t>
            </a:r>
          </a:p>
          <a:p>
            <a:pPr marL="342900" indent="-342900">
              <a:buAutoNum type="arabicPeriod"/>
            </a:pPr>
            <a:r>
              <a:rPr lang="en-US" dirty="0"/>
              <a:t>All of the above</a:t>
            </a:r>
          </a:p>
        </p:txBody>
      </p:sp>
      <p:sp>
        <p:nvSpPr>
          <p:cNvPr id="5" name="Rectangle 4"/>
          <p:cNvSpPr/>
          <p:nvPr/>
        </p:nvSpPr>
        <p:spPr>
          <a:xfrm>
            <a:off x="9040760" y="5294670"/>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1</a:t>
            </a:r>
            <a:endParaRPr lang="en-ZA" b="1" dirty="0"/>
          </a:p>
        </p:txBody>
      </p:sp>
    </p:spTree>
    <p:extLst>
      <p:ext uri="{BB962C8B-B14F-4D97-AF65-F5344CB8AC3E}">
        <p14:creationId xmlns:p14="http://schemas.microsoft.com/office/powerpoint/2010/main" val="1682921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6279" y="853440"/>
            <a:ext cx="10448249" cy="2585323"/>
          </a:xfrm>
          <a:prstGeom prst="rect">
            <a:avLst/>
          </a:prstGeom>
          <a:noFill/>
        </p:spPr>
        <p:txBody>
          <a:bodyPr wrap="square" rtlCol="0">
            <a:spAutoFit/>
          </a:bodyPr>
          <a:lstStyle/>
          <a:p>
            <a:r>
              <a:rPr lang="en-US" dirty="0"/>
              <a:t>Whereas the cognitive functioning of Westerners can be described as (a)…., the cognitive functioning of Africans can best be described as (b)….</a:t>
            </a:r>
          </a:p>
          <a:p>
            <a:endParaRPr lang="en-US" dirty="0"/>
          </a:p>
          <a:p>
            <a:endParaRPr lang="en-US" dirty="0"/>
          </a:p>
          <a:p>
            <a:endParaRPr lang="en-US" dirty="0"/>
          </a:p>
          <a:p>
            <a:pPr marL="342900" indent="-342900">
              <a:buAutoNum type="arabicPeriod"/>
            </a:pPr>
            <a:r>
              <a:rPr lang="en-US" dirty="0"/>
              <a:t>a)	intuitive rationality				b)	emotional</a:t>
            </a:r>
          </a:p>
          <a:p>
            <a:pPr marL="342900" indent="-342900">
              <a:buAutoNum type="arabicPeriod"/>
            </a:pPr>
            <a:r>
              <a:rPr lang="en-US" dirty="0"/>
              <a:t>a)	analytical and discursive			b) 	emotional and without reason or 	discursive thought</a:t>
            </a:r>
          </a:p>
          <a:p>
            <a:pPr marL="342900" indent="-342900">
              <a:buAutoNum type="arabicPeriod"/>
            </a:pPr>
            <a:r>
              <a:rPr lang="en-US" dirty="0"/>
              <a:t>a)	rational						b)	intuitive rationality</a:t>
            </a:r>
          </a:p>
          <a:p>
            <a:pPr marL="342900" indent="-342900">
              <a:buAutoNum type="arabicPeriod"/>
            </a:pPr>
            <a:r>
              <a:rPr lang="en-US" dirty="0"/>
              <a:t>a)	the logic of the heart and reason	b)	the logic of the heart</a:t>
            </a:r>
          </a:p>
        </p:txBody>
      </p:sp>
      <p:sp>
        <p:nvSpPr>
          <p:cNvPr id="4" name="Rectangle 3"/>
          <p:cNvSpPr/>
          <p:nvPr/>
        </p:nvSpPr>
        <p:spPr>
          <a:xfrm>
            <a:off x="9026012" y="5294670"/>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3</a:t>
            </a:r>
            <a:endParaRPr lang="en-ZA" b="1" dirty="0"/>
          </a:p>
        </p:txBody>
      </p:sp>
    </p:spTree>
    <p:extLst>
      <p:ext uri="{BB962C8B-B14F-4D97-AF65-F5344CB8AC3E}">
        <p14:creationId xmlns:p14="http://schemas.microsoft.com/office/powerpoint/2010/main" val="2361587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9160" y="990600"/>
            <a:ext cx="10088388" cy="3970318"/>
          </a:xfrm>
          <a:prstGeom prst="rect">
            <a:avLst/>
          </a:prstGeom>
          <a:noFill/>
        </p:spPr>
        <p:txBody>
          <a:bodyPr wrap="square" rtlCol="0">
            <a:spAutoFit/>
          </a:bodyPr>
          <a:lstStyle/>
          <a:p>
            <a:r>
              <a:rPr lang="en-US" dirty="0"/>
              <a:t>As far as the concept of time is concerned, which of the following examples would be consistent with African perspectives</a:t>
            </a:r>
          </a:p>
          <a:p>
            <a:pPr marL="342900" indent="-342900">
              <a:buFont typeface="+mj-lt"/>
              <a:buAutoNum type="alphaLcPeriod"/>
            </a:pPr>
            <a:endParaRPr lang="en-US" dirty="0"/>
          </a:p>
          <a:p>
            <a:pPr marL="342900" indent="-342900">
              <a:buFont typeface="+mj-lt"/>
              <a:buAutoNum type="alphaLcPeriod"/>
            </a:pPr>
            <a:r>
              <a:rPr lang="en-US" dirty="0"/>
              <a:t>Martha arranges to meet Mary when the sun is high in the sky</a:t>
            </a:r>
          </a:p>
          <a:p>
            <a:pPr marL="342900" indent="-342900">
              <a:buFont typeface="+mj-lt"/>
              <a:buAutoNum type="alphaLcPeriod"/>
            </a:pPr>
            <a:r>
              <a:rPr lang="en-US" dirty="0" err="1"/>
              <a:t>Khumo</a:t>
            </a:r>
            <a:r>
              <a:rPr lang="en-US" dirty="0"/>
              <a:t> saves R50 every month for when she retires</a:t>
            </a:r>
          </a:p>
          <a:p>
            <a:pPr marL="342900" indent="-342900">
              <a:buFont typeface="+mj-lt"/>
              <a:buAutoNum type="alphaLcPeriod"/>
            </a:pPr>
            <a:r>
              <a:rPr lang="en-US" dirty="0"/>
              <a:t>Ever since she was a young girl, </a:t>
            </a:r>
            <a:r>
              <a:rPr lang="en-US" dirty="0" err="1"/>
              <a:t>Mathlodi</a:t>
            </a:r>
            <a:r>
              <a:rPr lang="en-US" dirty="0"/>
              <a:t> wanted to become a teacher</a:t>
            </a:r>
          </a:p>
          <a:p>
            <a:pPr marL="342900" indent="-342900">
              <a:buFont typeface="+mj-lt"/>
              <a:buAutoNum type="alphaLcPeriod"/>
            </a:pPr>
            <a:r>
              <a:rPr lang="en-US" dirty="0"/>
              <a:t>In the middle of winter we know that spring and summer are just around the corner</a:t>
            </a:r>
          </a:p>
          <a:p>
            <a:pPr marL="342900" indent="-342900">
              <a:buAutoNum type="alphaLcPeriod"/>
            </a:pPr>
            <a:endParaRPr lang="en-US" dirty="0"/>
          </a:p>
          <a:p>
            <a:r>
              <a:rPr lang="en-US" dirty="0"/>
              <a:t>The correct answer is</a:t>
            </a:r>
          </a:p>
          <a:p>
            <a:endParaRPr lang="en-US" dirty="0"/>
          </a:p>
          <a:p>
            <a:pPr marL="342900" indent="-342900">
              <a:buAutoNum type="arabicPeriod"/>
            </a:pPr>
            <a:r>
              <a:rPr lang="en-US" dirty="0"/>
              <a:t>A and D</a:t>
            </a:r>
          </a:p>
          <a:p>
            <a:pPr marL="342900" indent="-342900">
              <a:buAutoNum type="arabicPeriod"/>
            </a:pPr>
            <a:r>
              <a:rPr lang="en-US" dirty="0"/>
              <a:t>A, C and D</a:t>
            </a:r>
          </a:p>
          <a:p>
            <a:pPr marL="342900" indent="-342900">
              <a:buAutoNum type="arabicPeriod"/>
            </a:pPr>
            <a:r>
              <a:rPr lang="en-US" dirty="0"/>
              <a:t>B and C</a:t>
            </a:r>
          </a:p>
          <a:p>
            <a:pPr marL="342900" indent="-342900">
              <a:buAutoNum type="arabicPeriod"/>
            </a:pPr>
            <a:r>
              <a:rPr lang="en-US" dirty="0"/>
              <a:t>All of the above</a:t>
            </a:r>
          </a:p>
        </p:txBody>
      </p:sp>
      <p:sp>
        <p:nvSpPr>
          <p:cNvPr id="4" name="Rectangle 3"/>
          <p:cNvSpPr/>
          <p:nvPr/>
        </p:nvSpPr>
        <p:spPr>
          <a:xfrm>
            <a:off x="9026012" y="5294670"/>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1</a:t>
            </a:r>
            <a:endParaRPr lang="en-ZA" b="1" dirty="0"/>
          </a:p>
        </p:txBody>
      </p:sp>
    </p:spTree>
    <p:extLst>
      <p:ext uri="{BB962C8B-B14F-4D97-AF65-F5344CB8AC3E}">
        <p14:creationId xmlns:p14="http://schemas.microsoft.com/office/powerpoint/2010/main" val="39186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44879" y="883920"/>
            <a:ext cx="10440875" cy="4524315"/>
          </a:xfrm>
          <a:prstGeom prst="rect">
            <a:avLst/>
          </a:prstGeom>
          <a:noFill/>
        </p:spPr>
        <p:txBody>
          <a:bodyPr wrap="square" rtlCol="0">
            <a:spAutoFit/>
          </a:bodyPr>
          <a:lstStyle/>
          <a:p>
            <a:r>
              <a:rPr lang="en-US" dirty="0"/>
              <a:t>Which of the following ideas are consistent with optimal development and mental health within African perspectives?</a:t>
            </a:r>
          </a:p>
          <a:p>
            <a:endParaRPr lang="en-US" dirty="0"/>
          </a:p>
          <a:p>
            <a:endParaRPr lang="en-US" dirty="0"/>
          </a:p>
          <a:p>
            <a:pPr marL="342900" indent="-342900">
              <a:lnSpc>
                <a:spcPct val="150000"/>
              </a:lnSpc>
              <a:buAutoNum type="alphaLcParenR"/>
            </a:pPr>
            <a:r>
              <a:rPr lang="en-US" dirty="0"/>
              <a:t>Balanced and integrated functioning of both hemispheres of the brain help a person to function optimally and attain mental health</a:t>
            </a:r>
          </a:p>
          <a:p>
            <a:pPr marL="342900" indent="-342900">
              <a:lnSpc>
                <a:spcPct val="150000"/>
              </a:lnSpc>
              <a:buAutoNum type="alphaLcParenR"/>
            </a:pPr>
            <a:r>
              <a:rPr lang="en-US" dirty="0"/>
              <a:t>Communal living, in terms of providing a more supportive context, promotes both optimal living and mental health</a:t>
            </a:r>
          </a:p>
          <a:p>
            <a:pPr marL="342900" indent="-342900">
              <a:lnSpc>
                <a:spcPct val="150000"/>
              </a:lnSpc>
              <a:buAutoNum type="alphaLcParenR"/>
            </a:pPr>
            <a:r>
              <a:rPr lang="en-US" dirty="0"/>
              <a:t>Reliance on yourself and the ability to appreciate your own worthiness are important in terms of optimal functioning and mental health</a:t>
            </a:r>
          </a:p>
          <a:p>
            <a:pPr marL="342900" indent="-342900">
              <a:lnSpc>
                <a:spcPct val="150000"/>
              </a:lnSpc>
              <a:buAutoNum type="alphaLcParenR"/>
            </a:pPr>
            <a:r>
              <a:rPr lang="en-US" dirty="0"/>
              <a:t>Dancing and singing are overt expressions that release stress and tension, and promote optimal living and mental health</a:t>
            </a:r>
          </a:p>
        </p:txBody>
      </p:sp>
      <p:sp>
        <p:nvSpPr>
          <p:cNvPr id="4" name="Rectangle 3"/>
          <p:cNvSpPr/>
          <p:nvPr/>
        </p:nvSpPr>
        <p:spPr>
          <a:xfrm>
            <a:off x="9026012" y="5294670"/>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1</a:t>
            </a:r>
            <a:endParaRPr lang="en-ZA" b="1" dirty="0"/>
          </a:p>
        </p:txBody>
      </p:sp>
    </p:spTree>
    <p:extLst>
      <p:ext uri="{BB962C8B-B14F-4D97-AF65-F5344CB8AC3E}">
        <p14:creationId xmlns:p14="http://schemas.microsoft.com/office/powerpoint/2010/main" val="23394246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899160"/>
            <a:ext cx="9834716" cy="4524315"/>
          </a:xfrm>
          <a:prstGeom prst="rect">
            <a:avLst/>
          </a:prstGeom>
          <a:noFill/>
        </p:spPr>
        <p:txBody>
          <a:bodyPr wrap="square" rtlCol="0">
            <a:spAutoFit/>
          </a:bodyPr>
          <a:lstStyle/>
          <a:p>
            <a:pPr algn="just"/>
            <a:r>
              <a:rPr lang="en-US" dirty="0"/>
              <a:t>One night during one of his drinking </a:t>
            </a:r>
            <a:r>
              <a:rPr lang="en-US" dirty="0" err="1"/>
              <a:t>beinges</a:t>
            </a:r>
            <a:r>
              <a:rPr lang="en-US" dirty="0"/>
              <a:t>, Lucky nearly lost his life when he was hit by a car while staggering across the road. After he recovered, he went to see a healer/sangoma. In terms of the traditional African perspective, Lucky needs to</a:t>
            </a:r>
          </a:p>
          <a:p>
            <a:pPr algn="just"/>
            <a:endParaRPr lang="en-US" dirty="0"/>
          </a:p>
          <a:p>
            <a:endParaRPr lang="en-US" dirty="0"/>
          </a:p>
          <a:p>
            <a:pPr marL="342900" indent="-342900">
              <a:buAutoNum type="alphaLcParenR"/>
            </a:pPr>
            <a:r>
              <a:rPr lang="en-US" dirty="0"/>
              <a:t>Listen to the voice of the ancestors who warn him that he must change his behavior</a:t>
            </a:r>
          </a:p>
          <a:p>
            <a:pPr marL="342900" indent="-342900">
              <a:buAutoNum type="alphaLcParenR"/>
            </a:pPr>
            <a:r>
              <a:rPr lang="en-US" dirty="0"/>
              <a:t>Re-establish the broken connection between his adoptive mother and himself</a:t>
            </a:r>
          </a:p>
          <a:p>
            <a:pPr marL="342900" indent="-342900">
              <a:buAutoNum type="alphaLcParenR"/>
            </a:pPr>
            <a:r>
              <a:rPr lang="en-US" dirty="0"/>
              <a:t>Enter a rehabilitation home to help him overcome his drinking and aggressive behavior</a:t>
            </a:r>
          </a:p>
          <a:p>
            <a:pPr marL="342900" indent="-342900">
              <a:buAutoNum type="alphaLcParenR"/>
            </a:pPr>
            <a:r>
              <a:rPr lang="en-US" dirty="0"/>
              <a:t>Take some muti to protect him against bewitchment by malignant spirits and sorcerers</a:t>
            </a:r>
          </a:p>
          <a:p>
            <a:endParaRPr lang="en-US" dirty="0"/>
          </a:p>
          <a:p>
            <a:r>
              <a:rPr lang="en-US" dirty="0"/>
              <a:t>The correct answer is</a:t>
            </a:r>
          </a:p>
          <a:p>
            <a:endParaRPr lang="en-US" dirty="0"/>
          </a:p>
          <a:p>
            <a:pPr marL="342900" indent="-342900">
              <a:buAutoNum type="arabicPeriod"/>
            </a:pPr>
            <a:r>
              <a:rPr lang="en-US" dirty="0"/>
              <a:t>A and B</a:t>
            </a:r>
          </a:p>
          <a:p>
            <a:pPr marL="342900" indent="-342900">
              <a:buAutoNum type="arabicPeriod"/>
            </a:pPr>
            <a:r>
              <a:rPr lang="en-US" dirty="0"/>
              <a:t>C and D</a:t>
            </a:r>
          </a:p>
          <a:p>
            <a:pPr marL="342900" indent="-342900">
              <a:buAutoNum type="arabicPeriod"/>
            </a:pPr>
            <a:r>
              <a:rPr lang="en-US" dirty="0"/>
              <a:t>A, B and D</a:t>
            </a:r>
          </a:p>
          <a:p>
            <a:pPr marL="342900" indent="-342900">
              <a:buAutoNum type="arabicPeriod"/>
            </a:pPr>
            <a:r>
              <a:rPr lang="en-US" dirty="0"/>
              <a:t>All of the above											</a:t>
            </a:r>
          </a:p>
        </p:txBody>
      </p:sp>
      <p:sp>
        <p:nvSpPr>
          <p:cNvPr id="4" name="Rectangle 3"/>
          <p:cNvSpPr/>
          <p:nvPr/>
        </p:nvSpPr>
        <p:spPr>
          <a:xfrm>
            <a:off x="9026012" y="5294670"/>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3</a:t>
            </a:r>
            <a:endParaRPr lang="en-ZA" b="1" dirty="0"/>
          </a:p>
        </p:txBody>
      </p:sp>
    </p:spTree>
    <p:extLst>
      <p:ext uri="{BB962C8B-B14F-4D97-AF65-F5344CB8AC3E}">
        <p14:creationId xmlns:p14="http://schemas.microsoft.com/office/powerpoint/2010/main" val="178831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2960" y="746760"/>
            <a:ext cx="10385814" cy="3693319"/>
          </a:xfrm>
          <a:prstGeom prst="rect">
            <a:avLst/>
          </a:prstGeom>
          <a:noFill/>
        </p:spPr>
        <p:txBody>
          <a:bodyPr wrap="square" rtlCol="0">
            <a:spAutoFit/>
          </a:bodyPr>
          <a:lstStyle/>
          <a:p>
            <a:pPr algn="just"/>
            <a:r>
              <a:rPr lang="en-US" dirty="0"/>
              <a:t>Maggy does not believe in traditional African belief systems. Her family is not happy with her attitude because they believe that she is ignoring her culture. She is not having odd experiences like dreaming of her late great-grand mother (whom she did not know), asking her to become a sangoma. She made it clear to her family that she would not consider becoming a sangoma. In addition to the dream, she is experiencing headaches that do not seem to respond to treatment.</a:t>
            </a:r>
          </a:p>
          <a:p>
            <a:endParaRPr lang="en-US" dirty="0"/>
          </a:p>
          <a:p>
            <a:r>
              <a:rPr lang="en-US" dirty="0"/>
              <a:t>In line with the traditional African beliefs, how would you expect Maggy’s family to react to her dream?   They might</a:t>
            </a:r>
          </a:p>
          <a:p>
            <a:endParaRPr lang="en-US" dirty="0"/>
          </a:p>
          <a:p>
            <a:pPr marL="342900" indent="-342900">
              <a:buAutoNum type="arabicPeriod"/>
            </a:pPr>
            <a:r>
              <a:rPr lang="en-US" dirty="0"/>
              <a:t>Interpret her dream on a symbolic level</a:t>
            </a:r>
          </a:p>
          <a:p>
            <a:pPr marL="342900" indent="-342900">
              <a:buAutoNum type="arabicPeriod"/>
            </a:pPr>
            <a:r>
              <a:rPr lang="en-US" dirty="0"/>
              <a:t>Look at it more as a reflection of concrete reality</a:t>
            </a:r>
          </a:p>
          <a:p>
            <a:pPr marL="342900" indent="-342900">
              <a:buAutoNum type="arabicPeriod"/>
            </a:pPr>
            <a:r>
              <a:rPr lang="en-US" dirty="0"/>
              <a:t>View it tentatively since the person she dreamt of is not known to her</a:t>
            </a:r>
          </a:p>
          <a:p>
            <a:pPr marL="342900" indent="-342900">
              <a:buAutoNum type="arabicPeriod"/>
            </a:pPr>
            <a:r>
              <a:rPr lang="en-US" dirty="0"/>
              <a:t>Ignore her dream since interpretation of dreams is more a Western concept</a:t>
            </a:r>
          </a:p>
        </p:txBody>
      </p:sp>
      <p:sp>
        <p:nvSpPr>
          <p:cNvPr id="5" name="Rectangle 4"/>
          <p:cNvSpPr/>
          <p:nvPr/>
        </p:nvSpPr>
        <p:spPr>
          <a:xfrm>
            <a:off x="8288595" y="5194342"/>
            <a:ext cx="2920180" cy="923330"/>
          </a:xfrm>
          <a:prstGeom prst="rect">
            <a:avLst/>
          </a:prstGeom>
          <a:noFill/>
          <a:ln>
            <a:solidFill>
              <a:schemeClr val="accent1">
                <a:lumMod val="50000"/>
              </a:schemeClr>
            </a:solidFill>
          </a:ln>
        </p:spPr>
        <p:txBody>
          <a:bodyPr wrap="squar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Answer:2</a:t>
            </a:r>
          </a:p>
        </p:txBody>
      </p:sp>
    </p:spTree>
    <p:extLst>
      <p:ext uri="{BB962C8B-B14F-4D97-AF65-F5344CB8AC3E}">
        <p14:creationId xmlns:p14="http://schemas.microsoft.com/office/powerpoint/2010/main" val="1070616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77240" y="655320"/>
            <a:ext cx="10530840" cy="2031325"/>
          </a:xfrm>
          <a:prstGeom prst="rect">
            <a:avLst/>
          </a:prstGeom>
          <a:noFill/>
        </p:spPr>
        <p:txBody>
          <a:bodyPr wrap="square" rtlCol="0">
            <a:spAutoFit/>
          </a:bodyPr>
          <a:lstStyle/>
          <a:p>
            <a:pPr algn="just"/>
            <a:r>
              <a:rPr lang="en-US" dirty="0"/>
              <a:t>If someone ignores the demands of the ancestors like Maggy does, what would be the possible outcome in line with traditional African beliefs?</a:t>
            </a:r>
          </a:p>
          <a:p>
            <a:endParaRPr lang="en-US" dirty="0"/>
          </a:p>
          <a:p>
            <a:pPr marL="342900" indent="-342900">
              <a:buAutoNum type="arabicPeriod"/>
            </a:pPr>
            <a:r>
              <a:rPr lang="en-US" dirty="0"/>
              <a:t>The ancestors might push her to change her attitude</a:t>
            </a:r>
          </a:p>
          <a:p>
            <a:pPr marL="342900" indent="-342900">
              <a:buAutoNum type="arabicPeriod"/>
            </a:pPr>
            <a:r>
              <a:rPr lang="en-US" dirty="0"/>
              <a:t>She might not recover from her illness unless she responds to their call of becoming a sangoma</a:t>
            </a:r>
          </a:p>
          <a:p>
            <a:pPr marL="342900" indent="-342900">
              <a:buAutoNum type="arabicPeriod"/>
            </a:pPr>
            <a:r>
              <a:rPr lang="en-US" dirty="0"/>
              <a:t>The ancestors will try and use her parents to change her mind</a:t>
            </a:r>
          </a:p>
          <a:p>
            <a:pPr marL="342900" indent="-342900">
              <a:buAutoNum type="arabicPeriod"/>
            </a:pPr>
            <a:r>
              <a:rPr lang="en-US" dirty="0"/>
              <a:t>There will be no effect on Maggy’s life because she does not believe in traditional systems</a:t>
            </a:r>
          </a:p>
        </p:txBody>
      </p:sp>
      <p:sp>
        <p:nvSpPr>
          <p:cNvPr id="5" name="Rectangle 4"/>
          <p:cNvSpPr/>
          <p:nvPr/>
        </p:nvSpPr>
        <p:spPr>
          <a:xfrm>
            <a:off x="8288595" y="5194342"/>
            <a:ext cx="2920180" cy="923330"/>
          </a:xfrm>
          <a:prstGeom prst="rect">
            <a:avLst/>
          </a:prstGeom>
          <a:noFill/>
          <a:ln>
            <a:solidFill>
              <a:schemeClr val="accent1">
                <a:lumMod val="50000"/>
              </a:schemeClr>
            </a:solidFill>
          </a:ln>
        </p:spPr>
        <p:txBody>
          <a:bodyPr wrap="squar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Answer:2</a:t>
            </a:r>
          </a:p>
        </p:txBody>
      </p:sp>
    </p:spTree>
    <p:extLst>
      <p:ext uri="{BB962C8B-B14F-4D97-AF65-F5344CB8AC3E}">
        <p14:creationId xmlns:p14="http://schemas.microsoft.com/office/powerpoint/2010/main" val="3328706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97280" y="929640"/>
            <a:ext cx="8732520" cy="2031325"/>
          </a:xfrm>
          <a:prstGeom prst="rect">
            <a:avLst/>
          </a:prstGeom>
          <a:noFill/>
        </p:spPr>
        <p:txBody>
          <a:bodyPr wrap="square" rtlCol="0">
            <a:spAutoFit/>
          </a:bodyPr>
          <a:lstStyle/>
          <a:p>
            <a:r>
              <a:rPr lang="en-US" dirty="0"/>
              <a:t>Based on the above story, Maggy’s illness could be viewed by traditional Africans as</a:t>
            </a:r>
          </a:p>
          <a:p>
            <a:endParaRPr lang="en-US" dirty="0"/>
          </a:p>
          <a:p>
            <a:endParaRPr lang="en-US" dirty="0"/>
          </a:p>
          <a:p>
            <a:pPr marL="342900" indent="-342900">
              <a:buAutoNum type="arabicPeriod"/>
            </a:pPr>
            <a:r>
              <a:rPr lang="en-US" dirty="0"/>
              <a:t>A reflection of disharmony between herself and the ancestors</a:t>
            </a:r>
          </a:p>
          <a:p>
            <a:pPr marL="342900" indent="-342900">
              <a:buAutoNum type="arabicPeriod"/>
            </a:pPr>
            <a:r>
              <a:rPr lang="en-US" dirty="0"/>
              <a:t>A psychosomatic disorder</a:t>
            </a:r>
          </a:p>
          <a:p>
            <a:pPr marL="342900" indent="-342900">
              <a:buAutoNum type="arabicPeriod"/>
            </a:pPr>
            <a:r>
              <a:rPr lang="en-US" dirty="0"/>
              <a:t>An invasion of evil spirits caused by sorcerers</a:t>
            </a:r>
          </a:p>
          <a:p>
            <a:pPr marL="342900" indent="-342900">
              <a:buAutoNum type="arabicPeriod"/>
            </a:pPr>
            <a:r>
              <a:rPr lang="en-US" dirty="0"/>
              <a:t>The outcome of witchcraft</a:t>
            </a:r>
          </a:p>
        </p:txBody>
      </p:sp>
      <p:sp>
        <p:nvSpPr>
          <p:cNvPr id="4" name="Rectangle 3"/>
          <p:cNvSpPr/>
          <p:nvPr/>
        </p:nvSpPr>
        <p:spPr>
          <a:xfrm>
            <a:off x="8052621" y="4058716"/>
            <a:ext cx="2920180" cy="923330"/>
          </a:xfrm>
          <a:prstGeom prst="rect">
            <a:avLst/>
          </a:prstGeom>
          <a:noFill/>
          <a:ln>
            <a:solidFill>
              <a:schemeClr val="accent1">
                <a:lumMod val="50000"/>
              </a:schemeClr>
            </a:solidFill>
          </a:ln>
        </p:spPr>
        <p:txBody>
          <a:bodyPr wrap="squar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Answer:1</a:t>
            </a:r>
          </a:p>
        </p:txBody>
      </p:sp>
    </p:spTree>
    <p:extLst>
      <p:ext uri="{BB962C8B-B14F-4D97-AF65-F5344CB8AC3E}">
        <p14:creationId xmlns:p14="http://schemas.microsoft.com/office/powerpoint/2010/main" val="1860094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97279" y="929640"/>
            <a:ext cx="9875521" cy="1015663"/>
          </a:xfrm>
          <a:prstGeom prst="rect">
            <a:avLst/>
          </a:prstGeom>
          <a:noFill/>
        </p:spPr>
        <p:txBody>
          <a:bodyPr wrap="square" rtlCol="0">
            <a:spAutoFit/>
          </a:bodyPr>
          <a:lstStyle/>
          <a:p>
            <a:pPr algn="just"/>
            <a:r>
              <a:rPr lang="en-US" sz="2000" dirty="0"/>
              <a:t>The practice of spilling beer as a gift to the ancestors by traditional Africans at feasts to ensure that the ancestors will intercede on their behalf, refers to the (a) cosmos, which domain is where (b)</a:t>
            </a:r>
          </a:p>
        </p:txBody>
      </p:sp>
      <p:sp>
        <p:nvSpPr>
          <p:cNvPr id="4" name="Rectangle 3"/>
          <p:cNvSpPr/>
          <p:nvPr/>
        </p:nvSpPr>
        <p:spPr>
          <a:xfrm>
            <a:off x="8052620" y="4322178"/>
            <a:ext cx="2920180" cy="923330"/>
          </a:xfrm>
          <a:prstGeom prst="rect">
            <a:avLst/>
          </a:prstGeom>
          <a:noFill/>
          <a:ln>
            <a:solidFill>
              <a:schemeClr val="accent1">
                <a:lumMod val="50000"/>
              </a:schemeClr>
            </a:solidFill>
          </a:ln>
        </p:spPr>
        <p:txBody>
          <a:bodyPr wrap="squar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Answer:2</a:t>
            </a:r>
          </a:p>
        </p:txBody>
      </p:sp>
      <p:sp>
        <p:nvSpPr>
          <p:cNvPr id="6" name="TextBox 5"/>
          <p:cNvSpPr txBox="1"/>
          <p:nvPr/>
        </p:nvSpPr>
        <p:spPr>
          <a:xfrm>
            <a:off x="1241813" y="2167429"/>
            <a:ext cx="9586452" cy="1891287"/>
          </a:xfrm>
          <a:prstGeom prst="rect">
            <a:avLst/>
          </a:prstGeom>
          <a:noFill/>
        </p:spPr>
        <p:txBody>
          <a:bodyPr wrap="square" rtlCol="0">
            <a:spAutoFit/>
          </a:bodyPr>
          <a:lstStyle/>
          <a:p>
            <a:pPr marL="342900" indent="-342900">
              <a:lnSpc>
                <a:spcPct val="150000"/>
              </a:lnSpc>
              <a:buAutoNum type="arabicPeriod"/>
            </a:pPr>
            <a:r>
              <a:rPr lang="en-ZA" sz="2000" dirty="0"/>
              <a:t>a) macro			b) sorcerers and genies reign</a:t>
            </a:r>
          </a:p>
          <a:p>
            <a:pPr marL="342900" indent="-342900">
              <a:lnSpc>
                <a:spcPct val="150000"/>
              </a:lnSpc>
              <a:buAutoNum type="arabicPeriod"/>
            </a:pPr>
            <a:r>
              <a:rPr lang="en-ZA" sz="2000" dirty="0"/>
              <a:t>a) macro			b) one reaches God through ancestors who are intermediaries</a:t>
            </a:r>
          </a:p>
          <a:p>
            <a:pPr marL="342900" indent="-342900">
              <a:lnSpc>
                <a:spcPct val="150000"/>
              </a:lnSpc>
              <a:buAutoNum type="arabicPeriod"/>
            </a:pPr>
            <a:r>
              <a:rPr lang="en-ZA" sz="2000" dirty="0"/>
              <a:t>a) </a:t>
            </a:r>
            <a:r>
              <a:rPr lang="en-ZA" sz="2000" dirty="0" err="1"/>
              <a:t>meso</a:t>
            </a:r>
            <a:r>
              <a:rPr lang="en-ZA" sz="2000" dirty="0"/>
              <a:t>			b) the survival of the community is emphasised</a:t>
            </a:r>
          </a:p>
          <a:p>
            <a:pPr marL="342900" indent="-342900">
              <a:lnSpc>
                <a:spcPct val="150000"/>
              </a:lnSpc>
              <a:buAutoNum type="arabicPeriod"/>
            </a:pPr>
            <a:r>
              <a:rPr lang="en-ZA" sz="2000" dirty="0"/>
              <a:t>a) micro			b) ancestors and spirits of specific people can be found</a:t>
            </a:r>
          </a:p>
        </p:txBody>
      </p:sp>
    </p:spTree>
    <p:extLst>
      <p:ext uri="{BB962C8B-B14F-4D97-AF65-F5344CB8AC3E}">
        <p14:creationId xmlns:p14="http://schemas.microsoft.com/office/powerpoint/2010/main" val="301241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2999" y="868680"/>
            <a:ext cx="9947787" cy="2308324"/>
          </a:xfrm>
          <a:prstGeom prst="rect">
            <a:avLst/>
          </a:prstGeom>
          <a:noFill/>
        </p:spPr>
        <p:txBody>
          <a:bodyPr wrap="square" rtlCol="0">
            <a:spAutoFit/>
          </a:bodyPr>
          <a:lstStyle/>
          <a:p>
            <a:r>
              <a:rPr lang="en-US" dirty="0"/>
              <a:t>If Maggy was to consult a traditional African healer, he or she would probably</a:t>
            </a:r>
          </a:p>
          <a:p>
            <a:endParaRPr lang="en-US" dirty="0"/>
          </a:p>
          <a:p>
            <a:endParaRPr lang="en-US" dirty="0"/>
          </a:p>
          <a:p>
            <a:pPr marL="342900" indent="-342900">
              <a:buAutoNum type="arabicPeriod"/>
            </a:pPr>
            <a:r>
              <a:rPr lang="en-US" dirty="0"/>
              <a:t>Ask her to relate in detail the problem she is experiencing</a:t>
            </a:r>
          </a:p>
          <a:p>
            <a:pPr marL="342900" indent="-342900">
              <a:buAutoNum type="arabicPeriod"/>
            </a:pPr>
            <a:r>
              <a:rPr lang="en-US" dirty="0"/>
              <a:t>Focus on the causal links of her illness</a:t>
            </a:r>
          </a:p>
          <a:p>
            <a:pPr marL="342900" indent="-342900">
              <a:buAutoNum type="arabicPeriod"/>
            </a:pPr>
            <a:r>
              <a:rPr lang="en-US" dirty="0"/>
              <a:t>Help to restore and balance the power of the universe</a:t>
            </a:r>
          </a:p>
          <a:p>
            <a:pPr marL="342900" indent="-342900">
              <a:buAutoNum type="arabicPeriod"/>
            </a:pPr>
            <a:r>
              <a:rPr lang="en-US" dirty="0"/>
              <a:t>Focus less on her socio-cultural background and rather on her symptoms</a:t>
            </a:r>
          </a:p>
          <a:p>
            <a:pPr marL="342900" indent="-342900">
              <a:buAutoNum type="arabicPeriod"/>
            </a:pPr>
            <a:endParaRPr lang="en-US" dirty="0"/>
          </a:p>
        </p:txBody>
      </p:sp>
      <p:sp>
        <p:nvSpPr>
          <p:cNvPr id="4" name="Rectangle 3"/>
          <p:cNvSpPr/>
          <p:nvPr/>
        </p:nvSpPr>
        <p:spPr>
          <a:xfrm>
            <a:off x="8288595" y="5194342"/>
            <a:ext cx="2920180" cy="923330"/>
          </a:xfrm>
          <a:prstGeom prst="rect">
            <a:avLst/>
          </a:prstGeom>
          <a:noFill/>
          <a:ln>
            <a:solidFill>
              <a:schemeClr val="accent1">
                <a:lumMod val="50000"/>
              </a:schemeClr>
            </a:solidFill>
          </a:ln>
        </p:spPr>
        <p:txBody>
          <a:bodyPr wrap="squar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Answer:3</a:t>
            </a:r>
          </a:p>
        </p:txBody>
      </p:sp>
    </p:spTree>
    <p:extLst>
      <p:ext uri="{BB962C8B-B14F-4D97-AF65-F5344CB8AC3E}">
        <p14:creationId xmlns:p14="http://schemas.microsoft.com/office/powerpoint/2010/main" val="978312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12519" y="1036320"/>
            <a:ext cx="9904525" cy="2862322"/>
          </a:xfrm>
          <a:prstGeom prst="rect">
            <a:avLst/>
          </a:prstGeom>
          <a:noFill/>
        </p:spPr>
        <p:txBody>
          <a:bodyPr wrap="square" rtlCol="0">
            <a:spAutoFit/>
          </a:bodyPr>
          <a:lstStyle/>
          <a:p>
            <a:r>
              <a:rPr lang="en-US" dirty="0"/>
              <a:t>How is the concept of time understood from an African perspective?</a:t>
            </a:r>
          </a:p>
          <a:p>
            <a:pPr>
              <a:lnSpc>
                <a:spcPct val="150000"/>
              </a:lnSpc>
            </a:pPr>
            <a:endParaRPr lang="en-US" dirty="0"/>
          </a:p>
          <a:p>
            <a:pPr marL="342900" indent="-342900">
              <a:lnSpc>
                <a:spcPct val="150000"/>
              </a:lnSpc>
              <a:buAutoNum type="arabicPeriod"/>
            </a:pPr>
            <a:r>
              <a:rPr lang="en-US" dirty="0"/>
              <a:t>The focus is on the things that are currently happening or that have already happened and there is no reliance on the things that are still to happen</a:t>
            </a:r>
          </a:p>
          <a:p>
            <a:pPr marL="342900" indent="-342900">
              <a:lnSpc>
                <a:spcPct val="150000"/>
              </a:lnSpc>
              <a:buAutoNum type="arabicPeriod"/>
            </a:pPr>
            <a:r>
              <a:rPr lang="en-US" dirty="0"/>
              <a:t>The focus is on something that will happen in the natural rhythm of phenomena</a:t>
            </a:r>
          </a:p>
          <a:p>
            <a:pPr marL="342900" indent="-342900">
              <a:lnSpc>
                <a:spcPct val="150000"/>
              </a:lnSpc>
              <a:buAutoNum type="arabicPeriod"/>
            </a:pPr>
            <a:r>
              <a:rPr lang="en-US" dirty="0"/>
              <a:t>Traditional Africans do not believe in an infinite future but they emphasize rather long-term events</a:t>
            </a:r>
          </a:p>
          <a:p>
            <a:pPr marL="342900" indent="-342900">
              <a:lnSpc>
                <a:spcPct val="150000"/>
              </a:lnSpc>
              <a:buAutoNum type="arabicPeriod"/>
            </a:pPr>
            <a:r>
              <a:rPr lang="en-US" dirty="0"/>
              <a:t>Traditional Africans believe in the present and an infinite future</a:t>
            </a:r>
          </a:p>
        </p:txBody>
      </p:sp>
      <p:sp>
        <p:nvSpPr>
          <p:cNvPr id="5" name="Rectangle 4"/>
          <p:cNvSpPr/>
          <p:nvPr/>
        </p:nvSpPr>
        <p:spPr>
          <a:xfrm>
            <a:off x="9189417" y="4940710"/>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1</a:t>
            </a:r>
            <a:endParaRPr lang="en-ZA" b="1" dirty="0"/>
          </a:p>
        </p:txBody>
      </p:sp>
    </p:spTree>
    <p:extLst>
      <p:ext uri="{BB962C8B-B14F-4D97-AF65-F5344CB8AC3E}">
        <p14:creationId xmlns:p14="http://schemas.microsoft.com/office/powerpoint/2010/main" val="3752913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3919" y="868680"/>
            <a:ext cx="10428093" cy="3416320"/>
          </a:xfrm>
          <a:prstGeom prst="rect">
            <a:avLst/>
          </a:prstGeom>
          <a:noFill/>
        </p:spPr>
        <p:txBody>
          <a:bodyPr wrap="square" rtlCol="0">
            <a:spAutoFit/>
          </a:bodyPr>
          <a:lstStyle/>
          <a:p>
            <a:pPr algn="just"/>
            <a:r>
              <a:rPr lang="en-US" dirty="0"/>
              <a:t>For most of Gadifele’s life she has preferred to keep to herself and actively avoids social interactions. She seems indifferent and emotionally cold towards others. She also has a tendency of talking to herself, as if she is conversion with imaginary people. People in her community are deeply touched and very emotional about her problem. They think that she has been invaded by evil spirits.</a:t>
            </a:r>
          </a:p>
          <a:p>
            <a:endParaRPr lang="en-US" dirty="0"/>
          </a:p>
          <a:p>
            <a:pPr algn="just"/>
            <a:r>
              <a:rPr lang="en-US" dirty="0"/>
              <a:t>The meaning that the community has attached to Gadifele’s problem could be explained by which of the following cosmic order/s?</a:t>
            </a:r>
          </a:p>
          <a:p>
            <a:endParaRPr lang="en-US" dirty="0"/>
          </a:p>
          <a:p>
            <a:pPr marL="342900" indent="-342900">
              <a:buAutoNum type="arabicPeriod"/>
            </a:pPr>
            <a:r>
              <a:rPr lang="en-US" dirty="0" err="1"/>
              <a:t>Meso</a:t>
            </a:r>
            <a:r>
              <a:rPr lang="en-US" dirty="0"/>
              <a:t>-cosmos</a:t>
            </a:r>
          </a:p>
          <a:p>
            <a:pPr marL="342900" indent="-342900">
              <a:buAutoNum type="arabicPeriod"/>
            </a:pPr>
            <a:r>
              <a:rPr lang="en-US" dirty="0"/>
              <a:t>Macro-cosmos</a:t>
            </a:r>
          </a:p>
          <a:p>
            <a:pPr marL="342900" indent="-342900">
              <a:buAutoNum type="arabicPeriod"/>
            </a:pPr>
            <a:r>
              <a:rPr lang="en-US" dirty="0"/>
              <a:t>Micro-cosmos</a:t>
            </a:r>
          </a:p>
          <a:p>
            <a:pPr marL="342900" indent="-342900">
              <a:buAutoNum type="arabicPeriod"/>
            </a:pPr>
            <a:r>
              <a:rPr lang="en-US" dirty="0"/>
              <a:t>Macro and </a:t>
            </a:r>
            <a:r>
              <a:rPr lang="en-US" dirty="0" err="1"/>
              <a:t>meso</a:t>
            </a:r>
            <a:r>
              <a:rPr lang="en-US" dirty="0"/>
              <a:t>-cosmos</a:t>
            </a:r>
          </a:p>
        </p:txBody>
      </p:sp>
      <p:sp>
        <p:nvSpPr>
          <p:cNvPr id="4" name="Rectangle 3"/>
          <p:cNvSpPr/>
          <p:nvPr/>
        </p:nvSpPr>
        <p:spPr>
          <a:xfrm>
            <a:off x="8288595" y="5194342"/>
            <a:ext cx="2920180" cy="923330"/>
          </a:xfrm>
          <a:prstGeom prst="rect">
            <a:avLst/>
          </a:prstGeom>
          <a:noFill/>
          <a:ln>
            <a:solidFill>
              <a:schemeClr val="accent1">
                <a:lumMod val="50000"/>
              </a:schemeClr>
            </a:solidFill>
          </a:ln>
        </p:spPr>
        <p:txBody>
          <a:bodyPr wrap="squar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Answer:1</a:t>
            </a:r>
          </a:p>
        </p:txBody>
      </p:sp>
    </p:spTree>
    <p:extLst>
      <p:ext uri="{BB962C8B-B14F-4D97-AF65-F5344CB8AC3E}">
        <p14:creationId xmlns:p14="http://schemas.microsoft.com/office/powerpoint/2010/main" val="3107767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21080" y="1021080"/>
            <a:ext cx="10246688" cy="2308324"/>
          </a:xfrm>
          <a:prstGeom prst="rect">
            <a:avLst/>
          </a:prstGeom>
          <a:noFill/>
        </p:spPr>
        <p:txBody>
          <a:bodyPr wrap="square" rtlCol="0">
            <a:spAutoFit/>
          </a:bodyPr>
          <a:lstStyle/>
          <a:p>
            <a:r>
              <a:rPr lang="en-US" dirty="0"/>
              <a:t>Which one of the following most accurately reflects the cognitive functioning displayed by the community in the story?</a:t>
            </a:r>
          </a:p>
          <a:p>
            <a:endParaRPr lang="en-US" dirty="0"/>
          </a:p>
          <a:p>
            <a:endParaRPr lang="en-US" dirty="0"/>
          </a:p>
          <a:p>
            <a:pPr marL="342900" indent="-342900">
              <a:buAutoNum type="arabicPeriod"/>
            </a:pPr>
            <a:r>
              <a:rPr lang="en-US" dirty="0"/>
              <a:t>Intuitive rationality</a:t>
            </a:r>
          </a:p>
          <a:p>
            <a:pPr marL="342900" indent="-342900">
              <a:buAutoNum type="arabicPeriod"/>
            </a:pPr>
            <a:r>
              <a:rPr lang="en-US" dirty="0"/>
              <a:t>Logic of the reason</a:t>
            </a:r>
          </a:p>
          <a:p>
            <a:pPr marL="342900" indent="-342900">
              <a:buAutoNum type="arabicPeriod"/>
            </a:pPr>
            <a:r>
              <a:rPr lang="en-US" dirty="0"/>
              <a:t>Analytical thinking</a:t>
            </a:r>
          </a:p>
          <a:p>
            <a:pPr marL="342900" indent="-342900">
              <a:buAutoNum type="arabicPeriod"/>
            </a:pPr>
            <a:r>
              <a:rPr lang="en-US" dirty="0"/>
              <a:t>Analytical and intuitive thinking</a:t>
            </a:r>
          </a:p>
        </p:txBody>
      </p:sp>
      <p:sp>
        <p:nvSpPr>
          <p:cNvPr id="4" name="Rectangle 3"/>
          <p:cNvSpPr/>
          <p:nvPr/>
        </p:nvSpPr>
        <p:spPr>
          <a:xfrm>
            <a:off x="8288595" y="5194342"/>
            <a:ext cx="2920180" cy="923330"/>
          </a:xfrm>
          <a:prstGeom prst="rect">
            <a:avLst/>
          </a:prstGeom>
          <a:noFill/>
          <a:ln>
            <a:solidFill>
              <a:schemeClr val="accent1">
                <a:lumMod val="50000"/>
              </a:schemeClr>
            </a:solidFill>
          </a:ln>
        </p:spPr>
        <p:txBody>
          <a:bodyPr wrap="squar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Answer:1</a:t>
            </a:r>
          </a:p>
        </p:txBody>
      </p:sp>
    </p:spTree>
    <p:extLst>
      <p:ext uri="{BB962C8B-B14F-4D97-AF65-F5344CB8AC3E}">
        <p14:creationId xmlns:p14="http://schemas.microsoft.com/office/powerpoint/2010/main" val="428521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55408" y="825909"/>
            <a:ext cx="10353366" cy="3554819"/>
          </a:xfrm>
          <a:prstGeom prst="rect">
            <a:avLst/>
          </a:prstGeom>
          <a:noFill/>
        </p:spPr>
        <p:txBody>
          <a:bodyPr wrap="square" rtlCol="0">
            <a:spAutoFit/>
          </a:bodyPr>
          <a:lstStyle/>
          <a:p>
            <a:pPr algn="just"/>
            <a:r>
              <a:rPr lang="en-US" dirty="0"/>
              <a:t>If you were practicing within the framework of the traditional African worldview, which one of the following aims would fit with your therapeutic process during your intervention with Gadifele?</a:t>
            </a:r>
          </a:p>
          <a:p>
            <a:pPr>
              <a:lnSpc>
                <a:spcPct val="150000"/>
              </a:lnSpc>
            </a:pPr>
            <a:endParaRPr lang="en-US" dirty="0"/>
          </a:p>
          <a:p>
            <a:pPr marL="342900" indent="-342900">
              <a:lnSpc>
                <a:spcPct val="150000"/>
              </a:lnSpc>
              <a:buAutoNum type="arabicPeriod"/>
            </a:pPr>
            <a:r>
              <a:rPr lang="en-US" dirty="0"/>
              <a:t>To help Gadifele to function as an autonomous, independent being</a:t>
            </a:r>
          </a:p>
          <a:p>
            <a:pPr marL="342900" indent="-342900">
              <a:lnSpc>
                <a:spcPct val="150000"/>
              </a:lnSpc>
              <a:buAutoNum type="arabicPeriod"/>
            </a:pPr>
            <a:r>
              <a:rPr lang="en-US" dirty="0"/>
              <a:t>To have an understanding of the limitations that her belief system imposes on her</a:t>
            </a:r>
          </a:p>
          <a:p>
            <a:pPr marL="342900" indent="-342900" algn="just">
              <a:lnSpc>
                <a:spcPct val="150000"/>
              </a:lnSpc>
              <a:buAutoNum type="arabicPeriod"/>
            </a:pPr>
            <a:r>
              <a:rPr lang="en-US" dirty="0"/>
              <a:t>To provide an avenue to see herself as an integral part of her community and to understand the link between her behavior and her belief system without necessarily avoiding responsibility for her behavior</a:t>
            </a:r>
          </a:p>
          <a:p>
            <a:pPr marL="342900" indent="-342900" algn="just">
              <a:lnSpc>
                <a:spcPct val="150000"/>
              </a:lnSpc>
              <a:buAutoNum type="arabicPeriod"/>
            </a:pPr>
            <a:r>
              <a:rPr lang="en-US" dirty="0"/>
              <a:t>To assist her, within her cultural context, to understand the cause of her behavior without her necessarily taking responsibility for it</a:t>
            </a:r>
          </a:p>
        </p:txBody>
      </p:sp>
      <p:sp>
        <p:nvSpPr>
          <p:cNvPr id="4" name="Rectangle 3"/>
          <p:cNvSpPr/>
          <p:nvPr/>
        </p:nvSpPr>
        <p:spPr>
          <a:xfrm>
            <a:off x="8288595" y="5194342"/>
            <a:ext cx="2920180" cy="923330"/>
          </a:xfrm>
          <a:prstGeom prst="rect">
            <a:avLst/>
          </a:prstGeom>
          <a:noFill/>
          <a:ln>
            <a:solidFill>
              <a:schemeClr val="accent1">
                <a:lumMod val="50000"/>
              </a:schemeClr>
            </a:solidFill>
          </a:ln>
        </p:spPr>
        <p:txBody>
          <a:bodyPr wrap="squar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Answer:4</a:t>
            </a:r>
          </a:p>
        </p:txBody>
      </p:sp>
    </p:spTree>
    <p:extLst>
      <p:ext uri="{BB962C8B-B14F-4D97-AF65-F5344CB8AC3E}">
        <p14:creationId xmlns:p14="http://schemas.microsoft.com/office/powerpoint/2010/main" val="1228041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2671" y="973394"/>
            <a:ext cx="10943303" cy="4526281"/>
          </a:xfrm>
          <a:prstGeom prst="rect">
            <a:avLst/>
          </a:prstGeom>
          <a:noFill/>
        </p:spPr>
        <p:txBody>
          <a:bodyPr wrap="square" rtlCol="0">
            <a:spAutoFit/>
          </a:bodyPr>
          <a:lstStyle/>
          <a:p>
            <a:pPr algn="just"/>
            <a:r>
              <a:rPr lang="en-US" dirty="0"/>
              <a:t>Which of the following statements about the traditional African view on illness and psychopathology is/are correct?</a:t>
            </a:r>
          </a:p>
          <a:p>
            <a:endParaRPr lang="en-US" dirty="0"/>
          </a:p>
          <a:p>
            <a:pPr marL="342900" indent="-342900">
              <a:lnSpc>
                <a:spcPct val="150000"/>
              </a:lnSpc>
              <a:buAutoNum type="alphaLcParenR"/>
            </a:pPr>
            <a:r>
              <a:rPr lang="en-US" dirty="0"/>
              <a:t>Mental illness is accompanied by physical symptoms</a:t>
            </a:r>
          </a:p>
          <a:p>
            <a:pPr marL="342900" indent="-342900">
              <a:lnSpc>
                <a:spcPct val="150000"/>
              </a:lnSpc>
              <a:buAutoNum type="alphaLcParenR"/>
            </a:pPr>
            <a:r>
              <a:rPr lang="en-US" dirty="0"/>
              <a:t>The emphasis is placed on the importance of harmony between the person’s mind and the universe</a:t>
            </a:r>
          </a:p>
          <a:p>
            <a:pPr marL="342900" indent="-342900">
              <a:lnSpc>
                <a:spcPct val="150000"/>
              </a:lnSpc>
              <a:buAutoNum type="alphaLcParenR"/>
            </a:pPr>
            <a:r>
              <a:rPr lang="en-US" dirty="0"/>
              <a:t>Mental disorders are seen as psychosomatic disorders</a:t>
            </a:r>
          </a:p>
          <a:p>
            <a:pPr marL="342900" indent="-342900">
              <a:lnSpc>
                <a:spcPct val="150000"/>
              </a:lnSpc>
              <a:buAutoNum type="alphaLcParenR"/>
            </a:pPr>
            <a:r>
              <a:rPr lang="en-US" dirty="0"/>
              <a:t>The ancestors play an important role in the causation of mental illness</a:t>
            </a:r>
          </a:p>
          <a:p>
            <a:pPr marL="342900" indent="-342900">
              <a:buAutoNum type="alphaLcParenR"/>
            </a:pPr>
            <a:endParaRPr lang="en-US" dirty="0"/>
          </a:p>
          <a:p>
            <a:r>
              <a:rPr lang="en-US" dirty="0"/>
              <a:t>The correct answer is</a:t>
            </a:r>
          </a:p>
          <a:p>
            <a:endParaRPr lang="en-US" dirty="0"/>
          </a:p>
          <a:p>
            <a:pPr marL="342900" indent="-342900">
              <a:buAutoNum type="arabicPeriod"/>
            </a:pPr>
            <a:r>
              <a:rPr lang="en-US" dirty="0"/>
              <a:t>All of the above</a:t>
            </a:r>
          </a:p>
          <a:p>
            <a:pPr marL="342900" indent="-342900">
              <a:buAutoNum type="arabicPeriod"/>
            </a:pPr>
            <a:r>
              <a:rPr lang="en-US" dirty="0"/>
              <a:t>A</a:t>
            </a:r>
          </a:p>
          <a:p>
            <a:pPr marL="342900" indent="-342900">
              <a:buAutoNum type="arabicPeriod"/>
            </a:pPr>
            <a:r>
              <a:rPr lang="en-US" dirty="0"/>
              <a:t>B and D</a:t>
            </a:r>
          </a:p>
          <a:p>
            <a:pPr marL="342900" indent="-342900">
              <a:buAutoNum type="arabicPeriod"/>
            </a:pPr>
            <a:r>
              <a:rPr lang="en-US" dirty="0"/>
              <a:t>C</a:t>
            </a:r>
          </a:p>
        </p:txBody>
      </p:sp>
      <p:sp>
        <p:nvSpPr>
          <p:cNvPr id="4" name="Rectangle 3"/>
          <p:cNvSpPr/>
          <p:nvPr/>
        </p:nvSpPr>
        <p:spPr>
          <a:xfrm>
            <a:off x="8288595" y="5194342"/>
            <a:ext cx="2920180" cy="923330"/>
          </a:xfrm>
          <a:prstGeom prst="rect">
            <a:avLst/>
          </a:prstGeom>
          <a:noFill/>
          <a:ln>
            <a:solidFill>
              <a:schemeClr val="accent1">
                <a:lumMod val="50000"/>
              </a:schemeClr>
            </a:solidFill>
          </a:ln>
        </p:spPr>
        <p:txBody>
          <a:bodyPr wrap="squar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Answer:1</a:t>
            </a:r>
          </a:p>
        </p:txBody>
      </p:sp>
    </p:spTree>
    <p:extLst>
      <p:ext uri="{BB962C8B-B14F-4D97-AF65-F5344CB8AC3E}">
        <p14:creationId xmlns:p14="http://schemas.microsoft.com/office/powerpoint/2010/main" val="2815793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51560" y="943897"/>
            <a:ext cx="9552530" cy="4247317"/>
          </a:xfrm>
          <a:prstGeom prst="rect">
            <a:avLst/>
          </a:prstGeom>
          <a:noFill/>
        </p:spPr>
        <p:txBody>
          <a:bodyPr wrap="square" rtlCol="0">
            <a:spAutoFit/>
          </a:bodyPr>
          <a:lstStyle/>
          <a:p>
            <a:r>
              <a:rPr lang="en-US" dirty="0"/>
              <a:t>Which one of the following statements about the sangoma’s and psychiatrist’s explanations of Tulani’s behavior, would you consider to be the most accurate?</a:t>
            </a:r>
          </a:p>
          <a:p>
            <a:endParaRPr lang="en-US" dirty="0"/>
          </a:p>
          <a:p>
            <a:pPr marL="342900" indent="-342900" algn="just">
              <a:lnSpc>
                <a:spcPct val="150000"/>
              </a:lnSpc>
              <a:buAutoNum type="arabicPeriod"/>
            </a:pPr>
            <a:r>
              <a:rPr lang="en-US" dirty="0"/>
              <a:t>The psychiatrist’s westernized understanding is better than the sangoma’s traditional view, as it is based on empirical research</a:t>
            </a:r>
          </a:p>
          <a:p>
            <a:pPr marL="342900" indent="-342900" algn="just">
              <a:lnSpc>
                <a:spcPct val="150000"/>
              </a:lnSpc>
              <a:buAutoNum type="arabicPeriod"/>
            </a:pPr>
            <a:r>
              <a:rPr lang="en-US" dirty="0"/>
              <a:t>The sangoma’s traditional perspective is better than the psychiatrist’s westernized view, as his understanding of Tulani’s behavior is based on the African personality theory</a:t>
            </a:r>
          </a:p>
          <a:p>
            <a:pPr marL="342900" indent="-342900" algn="just">
              <a:lnSpc>
                <a:spcPct val="150000"/>
              </a:lnSpc>
              <a:buAutoNum type="arabicPeriod"/>
            </a:pPr>
            <a:r>
              <a:rPr lang="en-US" dirty="0"/>
              <a:t>The two views need to be considered together, as to consider only one view and not the other would be </a:t>
            </a:r>
            <a:r>
              <a:rPr lang="en-US" dirty="0" err="1"/>
              <a:t>reductionistic</a:t>
            </a:r>
            <a:endParaRPr lang="en-US" dirty="0"/>
          </a:p>
          <a:p>
            <a:pPr marL="342900" indent="-342900" algn="just">
              <a:lnSpc>
                <a:spcPct val="150000"/>
              </a:lnSpc>
              <a:buAutoNum type="arabicPeriod"/>
            </a:pPr>
            <a:r>
              <a:rPr lang="en-US" dirty="0"/>
              <a:t>The two views need to be considered together, as according to Nobles a failure to take the western perspective into account would be a form of scientific colonialism</a:t>
            </a:r>
          </a:p>
        </p:txBody>
      </p:sp>
      <p:sp>
        <p:nvSpPr>
          <p:cNvPr id="4" name="Rectangle 3"/>
          <p:cNvSpPr/>
          <p:nvPr/>
        </p:nvSpPr>
        <p:spPr>
          <a:xfrm>
            <a:off x="9026012" y="5294670"/>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3</a:t>
            </a:r>
            <a:endParaRPr lang="en-ZA" b="1" dirty="0"/>
          </a:p>
        </p:txBody>
      </p:sp>
    </p:spTree>
    <p:extLst>
      <p:ext uri="{BB962C8B-B14F-4D97-AF65-F5344CB8AC3E}">
        <p14:creationId xmlns:p14="http://schemas.microsoft.com/office/powerpoint/2010/main" val="38832864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599" y="1021080"/>
            <a:ext cx="10100187" cy="3416320"/>
          </a:xfrm>
          <a:prstGeom prst="rect">
            <a:avLst/>
          </a:prstGeom>
          <a:noFill/>
        </p:spPr>
        <p:txBody>
          <a:bodyPr wrap="square" rtlCol="0">
            <a:spAutoFit/>
          </a:bodyPr>
          <a:lstStyle/>
          <a:p>
            <a:r>
              <a:rPr lang="en-US" dirty="0"/>
              <a:t>The sangoma’s explanation of Tulani’s behavior as located in the external process of bewitchment, points to the traditional African perspective’s view that Tulani is</a:t>
            </a:r>
          </a:p>
          <a:p>
            <a:endParaRPr lang="en-US" dirty="0"/>
          </a:p>
          <a:p>
            <a:pPr marL="342900" indent="-342900">
              <a:lnSpc>
                <a:spcPct val="150000"/>
              </a:lnSpc>
              <a:buAutoNum type="arabicPeriod"/>
            </a:pPr>
            <a:r>
              <a:rPr lang="en-US" dirty="0"/>
              <a:t>Responsible for the cause of his behavior and is dependent on the sangoma to heal him</a:t>
            </a:r>
          </a:p>
          <a:p>
            <a:pPr marL="342900" indent="-342900">
              <a:lnSpc>
                <a:spcPct val="150000"/>
              </a:lnSpc>
              <a:buAutoNum type="arabicPeriod"/>
            </a:pPr>
            <a:r>
              <a:rPr lang="en-US" dirty="0"/>
              <a:t>Responsible for the cause of his behavior and is dependent on God to heal him</a:t>
            </a:r>
          </a:p>
          <a:p>
            <a:pPr marL="342900" indent="-342900">
              <a:lnSpc>
                <a:spcPct val="150000"/>
              </a:lnSpc>
              <a:buAutoNum type="arabicPeriod"/>
            </a:pPr>
            <a:r>
              <a:rPr lang="en-US" dirty="0"/>
              <a:t>Not responsible for the cause of his behavior and is dependent on the psychiatrist’s medication to reverse the power of the spell in his own mind in order to be healed</a:t>
            </a:r>
          </a:p>
          <a:p>
            <a:pPr marL="342900" indent="-342900">
              <a:lnSpc>
                <a:spcPct val="150000"/>
              </a:lnSpc>
              <a:buAutoNum type="arabicPeriod"/>
            </a:pPr>
            <a:r>
              <a:rPr lang="en-US" dirty="0"/>
              <a:t>Not responsible for the cause of his behavior and is dependent on the good will of his ancestors to heal him</a:t>
            </a:r>
          </a:p>
        </p:txBody>
      </p:sp>
      <p:sp>
        <p:nvSpPr>
          <p:cNvPr id="5" name="Rectangle 4"/>
          <p:cNvSpPr/>
          <p:nvPr/>
        </p:nvSpPr>
        <p:spPr>
          <a:xfrm>
            <a:off x="9026012" y="5294670"/>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4</a:t>
            </a:r>
            <a:endParaRPr lang="en-ZA" b="1" dirty="0"/>
          </a:p>
        </p:txBody>
      </p:sp>
    </p:spTree>
    <p:extLst>
      <p:ext uri="{BB962C8B-B14F-4D97-AF65-F5344CB8AC3E}">
        <p14:creationId xmlns:p14="http://schemas.microsoft.com/office/powerpoint/2010/main" val="17828505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97279" y="1051559"/>
            <a:ext cx="10303223" cy="2862322"/>
          </a:xfrm>
          <a:prstGeom prst="rect">
            <a:avLst/>
          </a:prstGeom>
          <a:noFill/>
        </p:spPr>
        <p:txBody>
          <a:bodyPr wrap="square" rtlCol="0">
            <a:spAutoFit/>
          </a:bodyPr>
          <a:lstStyle/>
          <a:p>
            <a:pPr algn="just"/>
            <a:r>
              <a:rPr lang="en-US" dirty="0"/>
              <a:t>Complete the following sentence with the options that fit best with the story</a:t>
            </a:r>
          </a:p>
          <a:p>
            <a:pPr algn="just"/>
            <a:endParaRPr lang="en-US" dirty="0"/>
          </a:p>
          <a:p>
            <a:pPr algn="just"/>
            <a:r>
              <a:rPr lang="en-US" dirty="0"/>
              <a:t>The psychiatrist’s explanation and treatment of Tulani’s behavior is based on the western value/s of (a)….., whereas the sangoma’s is based on the traditional African value(s) of (b)…</a:t>
            </a:r>
          </a:p>
          <a:p>
            <a:pPr algn="just"/>
            <a:endParaRPr lang="en-US" dirty="0"/>
          </a:p>
          <a:p>
            <a:pPr algn="just"/>
            <a:endParaRPr lang="en-US" dirty="0"/>
          </a:p>
          <a:p>
            <a:pPr marL="342900" indent="-342900" algn="just">
              <a:buAutoNum type="arabicPeriod"/>
            </a:pPr>
            <a:r>
              <a:rPr lang="en-US" dirty="0"/>
              <a:t>a)	competition					b)	co-cooperation</a:t>
            </a:r>
          </a:p>
          <a:p>
            <a:pPr marL="342900" indent="-342900" algn="just">
              <a:buAutoNum type="arabicPeriod"/>
            </a:pPr>
            <a:r>
              <a:rPr lang="en-US" dirty="0"/>
              <a:t>a)	separateness and independence	b)	co-</a:t>
            </a:r>
            <a:r>
              <a:rPr lang="en-US" dirty="0" err="1"/>
              <a:t>operateness</a:t>
            </a:r>
            <a:r>
              <a:rPr lang="en-US" dirty="0"/>
              <a:t> and interdependence</a:t>
            </a:r>
          </a:p>
          <a:p>
            <a:pPr marL="342900" indent="-342900" algn="just">
              <a:buAutoNum type="arabicPeriod"/>
            </a:pPr>
            <a:r>
              <a:rPr lang="en-US" dirty="0"/>
              <a:t>a)	sameness					b)	uniqueness</a:t>
            </a:r>
          </a:p>
          <a:p>
            <a:pPr marL="342900" indent="-342900" algn="just">
              <a:buAutoNum type="arabicPeriod"/>
            </a:pPr>
            <a:r>
              <a:rPr lang="en-US" dirty="0"/>
              <a:t>a)	control over nature				b)	one with nature</a:t>
            </a:r>
          </a:p>
        </p:txBody>
      </p:sp>
      <p:sp>
        <p:nvSpPr>
          <p:cNvPr id="6" name="Rectangle 5"/>
          <p:cNvSpPr/>
          <p:nvPr/>
        </p:nvSpPr>
        <p:spPr>
          <a:xfrm>
            <a:off x="9026012" y="5294670"/>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2</a:t>
            </a:r>
            <a:endParaRPr lang="en-ZA" b="1" dirty="0"/>
          </a:p>
        </p:txBody>
      </p:sp>
    </p:spTree>
    <p:extLst>
      <p:ext uri="{BB962C8B-B14F-4D97-AF65-F5344CB8AC3E}">
        <p14:creationId xmlns:p14="http://schemas.microsoft.com/office/powerpoint/2010/main" val="269437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70155" y="501446"/>
            <a:ext cx="10500851" cy="4247317"/>
          </a:xfrm>
          <a:prstGeom prst="rect">
            <a:avLst/>
          </a:prstGeom>
          <a:noFill/>
        </p:spPr>
        <p:txBody>
          <a:bodyPr wrap="square" rtlCol="0">
            <a:spAutoFit/>
          </a:bodyPr>
          <a:lstStyle/>
          <a:p>
            <a:r>
              <a:rPr lang="en-US" dirty="0"/>
              <a:t>The sangoma’s recommendation that the Ndlovu family make an offering to the ancestors reflects the traditional African belief that</a:t>
            </a:r>
          </a:p>
          <a:p>
            <a:endParaRPr lang="en-US" dirty="0"/>
          </a:p>
          <a:p>
            <a:pPr marL="342900" indent="-342900" algn="just">
              <a:buAutoNum type="alphaLcParenR"/>
            </a:pPr>
            <a:r>
              <a:rPr lang="en-US" dirty="0"/>
              <a:t>Humankind has fallen and therefore cannot approach God directly</a:t>
            </a:r>
          </a:p>
          <a:p>
            <a:pPr marL="342900" indent="-342900" algn="just">
              <a:buAutoNum type="alphaLcParenR"/>
            </a:pPr>
            <a:r>
              <a:rPr lang="en-US" dirty="0"/>
              <a:t>The ancestors function as an intervening medium between humankind and a transcended God</a:t>
            </a:r>
          </a:p>
          <a:p>
            <a:pPr marL="342900" indent="-342900" algn="just">
              <a:buAutoNum type="alphaLcParenR"/>
            </a:pPr>
            <a:r>
              <a:rPr lang="en-US" dirty="0"/>
              <a:t>The goodwill of the ancestors is necessary for the daily well-being of the community</a:t>
            </a:r>
          </a:p>
          <a:p>
            <a:pPr marL="342900" indent="-342900" algn="just">
              <a:buAutoNum type="alphaLcParenR"/>
            </a:pPr>
            <a:r>
              <a:rPr lang="en-US" dirty="0"/>
              <a:t>The ancestors fulfil the same function and meaning in their religious system as God does in the western framework</a:t>
            </a:r>
          </a:p>
          <a:p>
            <a:endParaRPr lang="en-US" dirty="0"/>
          </a:p>
          <a:p>
            <a:r>
              <a:rPr lang="en-US" dirty="0"/>
              <a:t>The correct answer is</a:t>
            </a:r>
          </a:p>
          <a:p>
            <a:endParaRPr lang="en-US" dirty="0"/>
          </a:p>
          <a:p>
            <a:pPr marL="342900" indent="-342900">
              <a:buAutoNum type="arabicPeriod"/>
            </a:pPr>
            <a:r>
              <a:rPr lang="en-US" dirty="0"/>
              <a:t>B and C</a:t>
            </a:r>
          </a:p>
          <a:p>
            <a:pPr marL="342900" indent="-342900">
              <a:buAutoNum type="arabicPeriod"/>
            </a:pPr>
            <a:r>
              <a:rPr lang="en-US" dirty="0"/>
              <a:t>A and C</a:t>
            </a:r>
          </a:p>
          <a:p>
            <a:pPr marL="342900" indent="-342900">
              <a:buAutoNum type="arabicPeriod"/>
            </a:pPr>
            <a:r>
              <a:rPr lang="en-US" dirty="0"/>
              <a:t>B and D</a:t>
            </a:r>
          </a:p>
          <a:p>
            <a:pPr marL="342900" indent="-342900">
              <a:buAutoNum type="arabicPeriod"/>
            </a:pPr>
            <a:r>
              <a:rPr lang="en-US" dirty="0"/>
              <a:t>C</a:t>
            </a:r>
          </a:p>
        </p:txBody>
      </p:sp>
      <p:sp>
        <p:nvSpPr>
          <p:cNvPr id="4" name="Rectangle 3"/>
          <p:cNvSpPr/>
          <p:nvPr/>
        </p:nvSpPr>
        <p:spPr>
          <a:xfrm>
            <a:off x="8908025" y="4852218"/>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4</a:t>
            </a:r>
            <a:endParaRPr lang="en-ZA" b="1" dirty="0"/>
          </a:p>
        </p:txBody>
      </p:sp>
    </p:spTree>
    <p:extLst>
      <p:ext uri="{BB962C8B-B14F-4D97-AF65-F5344CB8AC3E}">
        <p14:creationId xmlns:p14="http://schemas.microsoft.com/office/powerpoint/2010/main" val="256003739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53440" y="883920"/>
            <a:ext cx="9898134" cy="3970318"/>
          </a:xfrm>
          <a:prstGeom prst="rect">
            <a:avLst/>
          </a:prstGeom>
          <a:noFill/>
        </p:spPr>
        <p:txBody>
          <a:bodyPr wrap="square" rtlCol="0">
            <a:spAutoFit/>
          </a:bodyPr>
          <a:lstStyle/>
          <a:p>
            <a:pPr algn="just"/>
            <a:r>
              <a:rPr lang="en-US" dirty="0"/>
              <a:t>Which one of the following statements most accurately describes the difference between the traditional African and Western approach to cognitive functioning, as illustrated by the sangoma’s and psychiatrist’s understanding of Tulani’s problem?</a:t>
            </a:r>
          </a:p>
          <a:p>
            <a:endParaRPr lang="en-US" dirty="0"/>
          </a:p>
          <a:p>
            <a:endParaRPr lang="en-US" dirty="0"/>
          </a:p>
          <a:p>
            <a:pPr marL="342900" indent="-342900" algn="just">
              <a:buAutoNum type="arabicPeriod"/>
            </a:pPr>
            <a:r>
              <a:rPr lang="en-US" dirty="0"/>
              <a:t>The sangoma used his intuitive ability rather than his cognitive capabilities, while the psychiatrist relied on his cognitive functioning to reach an understanding</a:t>
            </a:r>
          </a:p>
          <a:p>
            <a:pPr marL="342900" indent="-342900" algn="just">
              <a:buAutoNum type="arabicPeriod"/>
            </a:pPr>
            <a:r>
              <a:rPr lang="en-US" dirty="0"/>
              <a:t>The sangoma's intuitive understanding was based on the Cartesian principle of l think therefore I am, whereas the psychiatrist’s rational understanding stemmed from the western belief in the A logic of the heart</a:t>
            </a:r>
          </a:p>
          <a:p>
            <a:pPr marL="342900" indent="-342900" algn="just">
              <a:buAutoNum type="arabicPeriod"/>
            </a:pPr>
            <a:r>
              <a:rPr lang="en-US" dirty="0"/>
              <a:t>The sangoma’s and psychiatrist’s approach to the problem both demonstrate cognitive functioning, with the sangoma preferring the intuitive mode and the psychiatrist the rational mode</a:t>
            </a:r>
          </a:p>
          <a:p>
            <a:pPr marL="342900" indent="-342900" algn="just">
              <a:buAutoNum type="arabicPeriod"/>
            </a:pPr>
            <a:r>
              <a:rPr lang="en-US" dirty="0"/>
              <a:t>The rational cognitive approach adopted by the psychiatrist allowed for a more accurate understanding of Tulani’s problem than the sangoma’s intuitive cognitive approach</a:t>
            </a:r>
          </a:p>
        </p:txBody>
      </p:sp>
    </p:spTree>
    <p:extLst>
      <p:ext uri="{BB962C8B-B14F-4D97-AF65-F5344CB8AC3E}">
        <p14:creationId xmlns:p14="http://schemas.microsoft.com/office/powerpoint/2010/main" val="36857277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777240"/>
            <a:ext cx="9875520" cy="2862322"/>
          </a:xfrm>
          <a:prstGeom prst="rect">
            <a:avLst/>
          </a:prstGeom>
          <a:noFill/>
        </p:spPr>
        <p:txBody>
          <a:bodyPr wrap="square" rtlCol="0">
            <a:spAutoFit/>
          </a:bodyPr>
          <a:lstStyle/>
          <a:p>
            <a:r>
              <a:rPr lang="en-US" dirty="0"/>
              <a:t>The way the sangoma instructed Tulani is to take his muti, portrays an understanding of time as (a)… which is characteristic of traditional African’s; whereas the psychiatrist/s prescription on how Tulani should take his medication demonstrates and understanding of time as (b)… which is characteristic of Westerners</a:t>
            </a:r>
          </a:p>
          <a:p>
            <a:endParaRPr lang="en-US" dirty="0"/>
          </a:p>
          <a:p>
            <a:endParaRPr lang="en-US" dirty="0"/>
          </a:p>
          <a:p>
            <a:r>
              <a:rPr lang="en-US" dirty="0"/>
              <a:t>1.    a)	determined by the natural rhythm of the universe	b)	a mathematical construct</a:t>
            </a:r>
          </a:p>
          <a:p>
            <a:pPr marL="342900" indent="-342900">
              <a:buAutoNum type="arabicPeriod" startAt="2"/>
            </a:pPr>
            <a:r>
              <a:rPr lang="en-US" dirty="0"/>
              <a:t>a)	future orientated								b)	present focused</a:t>
            </a:r>
          </a:p>
          <a:p>
            <a:pPr marL="342900" indent="-342900">
              <a:buAutoNum type="arabicPeriod" startAt="2"/>
            </a:pPr>
            <a:r>
              <a:rPr lang="en-US" dirty="0"/>
              <a:t>a)	linear										b)	two dimensional</a:t>
            </a:r>
          </a:p>
          <a:p>
            <a:pPr marL="342900" indent="-342900">
              <a:buAutoNum type="arabicPeriod" startAt="3"/>
            </a:pPr>
            <a:r>
              <a:rPr lang="en-US" dirty="0"/>
              <a:t>a)	A commodity that needs to be created				b)	future focused</a:t>
            </a:r>
          </a:p>
        </p:txBody>
      </p:sp>
      <p:sp>
        <p:nvSpPr>
          <p:cNvPr id="4" name="Rectangle 3"/>
          <p:cNvSpPr/>
          <p:nvPr/>
        </p:nvSpPr>
        <p:spPr>
          <a:xfrm>
            <a:off x="9026012" y="5294670"/>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1</a:t>
            </a:r>
            <a:endParaRPr lang="en-ZA" b="1" dirty="0"/>
          </a:p>
        </p:txBody>
      </p:sp>
    </p:spTree>
    <p:extLst>
      <p:ext uri="{BB962C8B-B14F-4D97-AF65-F5344CB8AC3E}">
        <p14:creationId xmlns:p14="http://schemas.microsoft.com/office/powerpoint/2010/main" val="42123796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5839" y="716280"/>
            <a:ext cx="10070199" cy="4524315"/>
          </a:xfrm>
          <a:prstGeom prst="rect">
            <a:avLst/>
          </a:prstGeom>
          <a:noFill/>
        </p:spPr>
        <p:txBody>
          <a:bodyPr wrap="square" rtlCol="0">
            <a:spAutoFit/>
          </a:bodyPr>
          <a:lstStyle/>
          <a:p>
            <a:pPr algn="just"/>
            <a:r>
              <a:rPr lang="en-US" dirty="0"/>
              <a:t>If the sangoma were to adopt Pasteur and </a:t>
            </a:r>
            <a:r>
              <a:rPr lang="en-US" dirty="0" err="1"/>
              <a:t>Toldson’s</a:t>
            </a:r>
            <a:r>
              <a:rPr lang="en-US" dirty="0"/>
              <a:t> understanding of mental health and optimal functioning, he may explain the reason for Tulani’s difficulties as stemming from</a:t>
            </a:r>
          </a:p>
          <a:p>
            <a:pPr algn="just"/>
            <a:endParaRPr lang="en-US" dirty="0"/>
          </a:p>
          <a:p>
            <a:pPr algn="just"/>
            <a:endParaRPr lang="en-US" dirty="0"/>
          </a:p>
          <a:p>
            <a:pPr marL="342900" indent="-342900" algn="just">
              <a:buAutoNum type="alphaLcParenR"/>
            </a:pPr>
            <a:r>
              <a:rPr lang="en-US" dirty="0"/>
              <a:t>The balanced use of his right and left brain hemispheres, leading to an increase in his need to find logical reasons for his brother’s death</a:t>
            </a:r>
          </a:p>
          <a:p>
            <a:pPr marL="342900" indent="-342900" algn="just">
              <a:buAutoNum type="alphaLcParenR"/>
            </a:pPr>
            <a:r>
              <a:rPr lang="en-US" dirty="0"/>
              <a:t>His withdrawal from collective existence, leaving him unable to control is weaknesses as an individual</a:t>
            </a:r>
          </a:p>
          <a:p>
            <a:pPr marL="342900" indent="-342900" algn="just">
              <a:buAutoNum type="alphaLcParenR"/>
            </a:pPr>
            <a:r>
              <a:rPr lang="en-US" dirty="0"/>
              <a:t>His inability to repress the memory of his brother in his unconscious</a:t>
            </a:r>
          </a:p>
          <a:p>
            <a:pPr marL="342900" indent="-342900" algn="just">
              <a:buAutoNum type="alphaLcParenR"/>
            </a:pPr>
            <a:r>
              <a:rPr lang="en-US" dirty="0"/>
              <a:t>His failure to give direct and immediate expression to his grief at the time of his brother’s death</a:t>
            </a:r>
          </a:p>
          <a:p>
            <a:pPr marL="342900" indent="-342900">
              <a:buAutoNum type="alphaLcParenR"/>
            </a:pPr>
            <a:endParaRPr lang="en-US" dirty="0"/>
          </a:p>
          <a:p>
            <a:r>
              <a:rPr lang="en-US" dirty="0"/>
              <a:t>The correct answer is</a:t>
            </a:r>
          </a:p>
          <a:p>
            <a:endParaRPr lang="en-US" dirty="0"/>
          </a:p>
          <a:p>
            <a:pPr marL="342900" indent="-342900">
              <a:buAutoNum type="arabicPeriod"/>
            </a:pPr>
            <a:r>
              <a:rPr lang="en-US" dirty="0"/>
              <a:t>A and D</a:t>
            </a:r>
          </a:p>
          <a:p>
            <a:pPr marL="342900" indent="-342900">
              <a:buAutoNum type="arabicPeriod"/>
            </a:pPr>
            <a:r>
              <a:rPr lang="en-US" dirty="0"/>
              <a:t>B, C and D</a:t>
            </a:r>
          </a:p>
          <a:p>
            <a:pPr marL="342900" indent="-342900">
              <a:buAutoNum type="arabicPeriod"/>
            </a:pPr>
            <a:r>
              <a:rPr lang="en-US" dirty="0"/>
              <a:t>A, B and C</a:t>
            </a:r>
          </a:p>
          <a:p>
            <a:pPr marL="342900" indent="-342900">
              <a:buAutoNum type="arabicPeriod"/>
            </a:pPr>
            <a:r>
              <a:rPr lang="en-US" dirty="0"/>
              <a:t>B and D</a:t>
            </a:r>
          </a:p>
        </p:txBody>
      </p:sp>
      <p:sp>
        <p:nvSpPr>
          <p:cNvPr id="4" name="Rectangle 3"/>
          <p:cNvSpPr/>
          <p:nvPr/>
        </p:nvSpPr>
        <p:spPr>
          <a:xfrm>
            <a:off x="9026012" y="5294670"/>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3</a:t>
            </a:r>
            <a:endParaRPr lang="en-ZA" b="1" dirty="0"/>
          </a:p>
        </p:txBody>
      </p:sp>
    </p:spTree>
    <p:extLst>
      <p:ext uri="{BB962C8B-B14F-4D97-AF65-F5344CB8AC3E}">
        <p14:creationId xmlns:p14="http://schemas.microsoft.com/office/powerpoint/2010/main" val="19096339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5840" y="1097280"/>
            <a:ext cx="9450766" cy="4524315"/>
          </a:xfrm>
          <a:prstGeom prst="rect">
            <a:avLst/>
          </a:prstGeom>
          <a:noFill/>
        </p:spPr>
        <p:txBody>
          <a:bodyPr wrap="square" rtlCol="0">
            <a:spAutoFit/>
          </a:bodyPr>
          <a:lstStyle/>
          <a:p>
            <a:pPr algn="just"/>
            <a:r>
              <a:rPr lang="en-US" dirty="0"/>
              <a:t>Tulani is referred to you for psychotherapy, as you are practicing within the framework of the traditional African world view. What would you consider to be an optimal outcome for Tulani in therapy?</a:t>
            </a:r>
          </a:p>
          <a:p>
            <a:endParaRPr lang="en-US" dirty="0"/>
          </a:p>
          <a:p>
            <a:pPr algn="just">
              <a:lnSpc>
                <a:spcPct val="150000"/>
              </a:lnSpc>
            </a:pPr>
            <a:endParaRPr lang="en-US" dirty="0"/>
          </a:p>
          <a:p>
            <a:pPr marL="342900" indent="-342900" algn="just">
              <a:lnSpc>
                <a:spcPct val="150000"/>
              </a:lnSpc>
              <a:buAutoNum type="arabicPeriod"/>
            </a:pPr>
            <a:r>
              <a:rPr lang="en-US" dirty="0"/>
              <a:t>Therapy will be successful when Tulani is able to function as an autonomous, independent human being</a:t>
            </a:r>
          </a:p>
          <a:p>
            <a:pPr marL="342900" indent="-342900" algn="just">
              <a:lnSpc>
                <a:spcPct val="150000"/>
              </a:lnSpc>
              <a:buAutoNum type="arabicPeriod"/>
            </a:pPr>
            <a:r>
              <a:rPr lang="en-US" dirty="0"/>
              <a:t>Your aim will be to increase his analysis of the circumstances surrounding hi brother’s death </a:t>
            </a:r>
          </a:p>
          <a:p>
            <a:pPr marL="342900" indent="-342900" algn="just">
              <a:lnSpc>
                <a:spcPct val="150000"/>
              </a:lnSpc>
              <a:buAutoNum type="arabicPeriod"/>
            </a:pPr>
            <a:r>
              <a:rPr lang="en-US" dirty="0"/>
              <a:t>The aim of therapy should be to break Tulani’s withdrawal so that he can draw strength from his collective existence</a:t>
            </a:r>
          </a:p>
          <a:p>
            <a:pPr marL="342900" indent="-342900" algn="just">
              <a:lnSpc>
                <a:spcPct val="150000"/>
              </a:lnSpc>
              <a:buAutoNum type="arabicPeriod"/>
            </a:pPr>
            <a:r>
              <a:rPr lang="en-US" dirty="0"/>
              <a:t>You believe Tulani will be cured when his right brain capacity for synchrony and harmony has ben increased over his left brain tendency to seek answers for his brother’s death</a:t>
            </a:r>
          </a:p>
        </p:txBody>
      </p:sp>
      <p:sp>
        <p:nvSpPr>
          <p:cNvPr id="4" name="Rectangle 3"/>
          <p:cNvSpPr/>
          <p:nvPr/>
        </p:nvSpPr>
        <p:spPr>
          <a:xfrm>
            <a:off x="9217741" y="5621595"/>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3</a:t>
            </a:r>
            <a:endParaRPr lang="en-ZA" b="1" dirty="0"/>
          </a:p>
        </p:txBody>
      </p:sp>
    </p:spTree>
    <p:extLst>
      <p:ext uri="{BB962C8B-B14F-4D97-AF65-F5344CB8AC3E}">
        <p14:creationId xmlns:p14="http://schemas.microsoft.com/office/powerpoint/2010/main" val="22610879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21079" y="944880"/>
            <a:ext cx="10600649" cy="3970318"/>
          </a:xfrm>
          <a:prstGeom prst="rect">
            <a:avLst/>
          </a:prstGeom>
          <a:noFill/>
        </p:spPr>
        <p:txBody>
          <a:bodyPr wrap="square" rtlCol="0">
            <a:spAutoFit/>
          </a:bodyPr>
          <a:lstStyle/>
          <a:p>
            <a:r>
              <a:rPr lang="en-US" dirty="0"/>
              <a:t>Do you think that it is relevant for South African to study the African perspective?</a:t>
            </a:r>
          </a:p>
          <a:p>
            <a:endParaRPr lang="en-US" dirty="0"/>
          </a:p>
          <a:p>
            <a:pPr marL="342900" indent="-342900" algn="just">
              <a:lnSpc>
                <a:spcPct val="150000"/>
              </a:lnSpc>
              <a:buAutoNum type="arabicPeriod"/>
            </a:pPr>
            <a:r>
              <a:rPr lang="en-US" dirty="0"/>
              <a:t>It is not really relevant as well-research Western personality theories have already been developed to explain and describe human behavior</a:t>
            </a:r>
          </a:p>
          <a:p>
            <a:pPr marL="342900" indent="-342900" algn="just">
              <a:lnSpc>
                <a:spcPct val="150000"/>
              </a:lnSpc>
              <a:buAutoNum type="arabicPeriod"/>
            </a:pPr>
            <a:r>
              <a:rPr lang="en-US" dirty="0"/>
              <a:t>It is relevant in South Africa to study in the African perspective only, as first-world ideas do not really apply to Africa</a:t>
            </a:r>
          </a:p>
          <a:p>
            <a:pPr marL="342900" indent="-342900" algn="just">
              <a:lnSpc>
                <a:spcPct val="150000"/>
              </a:lnSpc>
              <a:buAutoNum type="arabicPeriod"/>
            </a:pPr>
            <a:r>
              <a:rPr lang="en-US" dirty="0"/>
              <a:t>It is relevant as most Africans are located on a continuum between a Western and a traditional African orientation and knowledge of both perspectives would therefore be important</a:t>
            </a:r>
          </a:p>
          <a:p>
            <a:pPr marL="342900" indent="-342900" algn="just">
              <a:lnSpc>
                <a:spcPct val="150000"/>
              </a:lnSpc>
              <a:buAutoNum type="arabicPeriod"/>
            </a:pPr>
            <a:r>
              <a:rPr lang="en-US" dirty="0"/>
              <a:t>It is not relevant. If the people of Africa want to be part of the First World, they should incorporate Western Psychology into their thinking</a:t>
            </a:r>
          </a:p>
        </p:txBody>
      </p:sp>
      <p:sp>
        <p:nvSpPr>
          <p:cNvPr id="4" name="Rectangle 3"/>
          <p:cNvSpPr/>
          <p:nvPr/>
        </p:nvSpPr>
        <p:spPr>
          <a:xfrm>
            <a:off x="9026012" y="5294670"/>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3</a:t>
            </a:r>
            <a:endParaRPr lang="en-ZA" b="1" dirty="0"/>
          </a:p>
        </p:txBody>
      </p:sp>
    </p:spTree>
    <p:extLst>
      <p:ext uri="{BB962C8B-B14F-4D97-AF65-F5344CB8AC3E}">
        <p14:creationId xmlns:p14="http://schemas.microsoft.com/office/powerpoint/2010/main" val="335988463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56360" y="1082040"/>
            <a:ext cx="9999898" cy="4247317"/>
          </a:xfrm>
          <a:prstGeom prst="rect">
            <a:avLst/>
          </a:prstGeom>
          <a:noFill/>
        </p:spPr>
        <p:txBody>
          <a:bodyPr wrap="square" rtlCol="0">
            <a:spAutoFit/>
          </a:bodyPr>
          <a:lstStyle/>
          <a:p>
            <a:r>
              <a:rPr lang="en-US" dirty="0"/>
              <a:t>The interweaving of the traditional African/s identity with the identity of his or her family, clan, and tribe, refers to the (a)… cosmos, which is the sphere (b)…</a:t>
            </a:r>
          </a:p>
          <a:p>
            <a:pPr lvl="1"/>
            <a:endParaRPr lang="en-US" dirty="0"/>
          </a:p>
          <a:p>
            <a:pPr lvl="1">
              <a:lnSpc>
                <a:spcPct val="150000"/>
              </a:lnSpc>
            </a:pPr>
            <a:r>
              <a:rPr lang="en-US" dirty="0"/>
              <a:t>1.	a)	macro-</a:t>
            </a:r>
          </a:p>
          <a:p>
            <a:pPr>
              <a:lnSpc>
                <a:spcPct val="150000"/>
              </a:lnSpc>
            </a:pPr>
            <a:r>
              <a:rPr lang="en-US" dirty="0"/>
              <a:t>		b)	where the individual feels immersed in an all-pervasive religious feeling</a:t>
            </a:r>
          </a:p>
          <a:p>
            <a:pPr>
              <a:lnSpc>
                <a:spcPct val="150000"/>
              </a:lnSpc>
            </a:pPr>
            <a:r>
              <a:rPr lang="en-US" dirty="0"/>
              <a:t>	2.	a)	</a:t>
            </a:r>
            <a:r>
              <a:rPr lang="en-US" dirty="0" err="1"/>
              <a:t>meso</a:t>
            </a:r>
            <a:r>
              <a:rPr lang="en-US" dirty="0"/>
              <a:t>-</a:t>
            </a:r>
          </a:p>
          <a:p>
            <a:pPr>
              <a:lnSpc>
                <a:spcPct val="150000"/>
              </a:lnSpc>
            </a:pPr>
            <a:r>
              <a:rPr lang="en-US" dirty="0"/>
              <a:t>		b)	that emphasizes the survival of the community</a:t>
            </a:r>
          </a:p>
          <a:p>
            <a:pPr>
              <a:lnSpc>
                <a:spcPct val="150000"/>
              </a:lnSpc>
            </a:pPr>
            <a:r>
              <a:rPr lang="en-US" dirty="0"/>
              <a:t>	3.	a)	micro-</a:t>
            </a:r>
          </a:p>
          <a:p>
            <a:pPr>
              <a:lnSpc>
                <a:spcPct val="150000"/>
              </a:lnSpc>
            </a:pPr>
            <a:r>
              <a:rPr lang="en-US" dirty="0"/>
              <a:t>		b)	of the individual/s everyday life determined by the macro and </a:t>
            </a:r>
            <a:r>
              <a:rPr lang="en-US" dirty="0" err="1"/>
              <a:t>meso</a:t>
            </a:r>
            <a:r>
              <a:rPr lang="en-US" dirty="0"/>
              <a:t> cosmos</a:t>
            </a:r>
          </a:p>
          <a:p>
            <a:pPr>
              <a:lnSpc>
                <a:spcPct val="150000"/>
              </a:lnSpc>
            </a:pPr>
            <a:r>
              <a:rPr lang="en-US" dirty="0"/>
              <a:t>	4.	a)	macro-</a:t>
            </a:r>
          </a:p>
          <a:p>
            <a:pPr>
              <a:lnSpc>
                <a:spcPct val="150000"/>
              </a:lnSpc>
            </a:pPr>
            <a:r>
              <a:rPr lang="en-US" dirty="0"/>
              <a:t>		b)	where one reaches God through ancestors who are intermediaries</a:t>
            </a:r>
          </a:p>
        </p:txBody>
      </p:sp>
      <p:sp>
        <p:nvSpPr>
          <p:cNvPr id="4" name="Rectangle 3"/>
          <p:cNvSpPr/>
          <p:nvPr/>
        </p:nvSpPr>
        <p:spPr>
          <a:xfrm>
            <a:off x="9114502" y="5545392"/>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3</a:t>
            </a:r>
            <a:endParaRPr lang="en-ZA" b="1" dirty="0"/>
          </a:p>
        </p:txBody>
      </p:sp>
    </p:spTree>
    <p:extLst>
      <p:ext uri="{BB962C8B-B14F-4D97-AF65-F5344CB8AC3E}">
        <p14:creationId xmlns:p14="http://schemas.microsoft.com/office/powerpoint/2010/main" val="342385872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1600" y="1036320"/>
            <a:ext cx="10058400" cy="2585323"/>
          </a:xfrm>
          <a:prstGeom prst="rect">
            <a:avLst/>
          </a:prstGeom>
          <a:noFill/>
        </p:spPr>
        <p:txBody>
          <a:bodyPr wrap="square" rtlCol="0">
            <a:spAutoFit/>
          </a:bodyPr>
          <a:lstStyle/>
          <a:p>
            <a:r>
              <a:rPr lang="en-US" dirty="0"/>
              <a:t>A traditional African named Peter contracts HIV/AIDS in terms of the African perspective, to what is he most likely to attribute this sickness?</a:t>
            </a:r>
          </a:p>
          <a:p>
            <a:endParaRPr lang="en-US" dirty="0"/>
          </a:p>
          <a:p>
            <a:pPr marL="342900" indent="-342900">
              <a:lnSpc>
                <a:spcPct val="150000"/>
              </a:lnSpc>
              <a:buAutoNum type="arabicPeriod"/>
            </a:pPr>
            <a:r>
              <a:rPr lang="en-US" dirty="0"/>
              <a:t>Peter might attribute this sickness to the </a:t>
            </a:r>
            <a:r>
              <a:rPr lang="en-US" dirty="0" err="1"/>
              <a:t>meso</a:t>
            </a:r>
            <a:r>
              <a:rPr lang="en-US" dirty="0"/>
              <a:t>-cosmos. He therefore denies personal responsibility</a:t>
            </a:r>
          </a:p>
          <a:p>
            <a:pPr marL="342900" indent="-342900">
              <a:lnSpc>
                <a:spcPct val="150000"/>
              </a:lnSpc>
              <a:buAutoNum type="arabicPeriod"/>
            </a:pPr>
            <a:r>
              <a:rPr lang="en-US" dirty="0"/>
              <a:t>Peter might attribute this sickness to the macro-cosmos. He therefor assumes personal responsibility</a:t>
            </a:r>
          </a:p>
          <a:p>
            <a:pPr marL="342900" indent="-342900">
              <a:lnSpc>
                <a:spcPct val="150000"/>
              </a:lnSpc>
              <a:buAutoNum type="arabicPeriod"/>
            </a:pPr>
            <a:r>
              <a:rPr lang="en-US" dirty="0"/>
              <a:t>Peter might attribute this sickness to the micro-cosmos. He therefore assumes personal responsibility</a:t>
            </a:r>
          </a:p>
          <a:p>
            <a:pPr marL="342900" indent="-342900">
              <a:lnSpc>
                <a:spcPct val="150000"/>
              </a:lnSpc>
              <a:buAutoNum type="arabicPeriod"/>
            </a:pPr>
            <a:r>
              <a:rPr lang="en-US" dirty="0"/>
              <a:t>Peter might attribute this sickness to the micro-cosmos.  He therefore denies personal responsibility</a:t>
            </a:r>
          </a:p>
        </p:txBody>
      </p:sp>
      <p:sp>
        <p:nvSpPr>
          <p:cNvPr id="4" name="Rectangle 3"/>
          <p:cNvSpPr/>
          <p:nvPr/>
        </p:nvSpPr>
        <p:spPr>
          <a:xfrm>
            <a:off x="9026012" y="5294670"/>
            <a:ext cx="1989859" cy="6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a:t>1</a:t>
            </a:r>
            <a:endParaRPr lang="en-ZA" b="1" dirty="0"/>
          </a:p>
        </p:txBody>
      </p:sp>
    </p:spTree>
    <p:extLst>
      <p:ext uri="{BB962C8B-B14F-4D97-AF65-F5344CB8AC3E}">
        <p14:creationId xmlns:p14="http://schemas.microsoft.com/office/powerpoint/2010/main" val="1796384549"/>
      </p:ext>
    </p:extLst>
  </p:cSld>
  <p:clrMapOvr>
    <a:masterClrMapping/>
  </p:clrMapOvr>
</p:sld>
</file>

<file path=ppt/theme/theme1.xml><?xml version="1.0" encoding="utf-8"?>
<a:theme xmlns:a="http://schemas.openxmlformats.org/drawingml/2006/main" name="Basis">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Basis</Template>
  <TotalTime>1673</TotalTime>
  <Words>6228</Words>
  <Application>Microsoft Office PowerPoint</Application>
  <PresentationFormat>Widescreen</PresentationFormat>
  <Paragraphs>539</Paragraphs>
  <Slides>64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64</vt:i4>
      </vt:variant>
    </vt:vector>
  </HeadingPairs>
  <TitlesOfParts>
    <vt:vector size="67" baseType="lpstr">
      <vt:lpstr>Calibri</vt:lpstr>
      <vt:lpstr>Corbel</vt:lpstr>
      <vt:lpstr>Basis</vt:lpstr>
      <vt:lpstr>African Perspectives</vt:lpstr>
      <vt:lpstr>Which of the following most accurately explain why an indigenous African psychology did not develop? </vt:lpstr>
      <vt:lpstr>Thandi is very ill and goes to see her local doctor. After two weeks she has still not recovered and on the advice of her mother goes to visit the local sangoma. Which one of the following statements most accurately reflects the different understandings of Thandi’s illness arrived at by the Western doctor and traditional African sangoma? </vt:lpstr>
      <vt:lpstr>Betty uses a logical approach to plan her work activities and moves systematically through the 10 items she has prioritised, while Veronica prefers to select a task to focus on, in terms of the time of day and her available energy levels. Which one of the following statements about this story’s reflection on the cognitive functioning and conception of time favoured by traditional Africans and Westerners is the most correct? </vt:lpstr>
      <vt:lpstr>Solomon, who holds traditional African beliefs, has recently begun to feel very ill. Within the context of his belief system, which one of the following most accurately explains his understanding of the cause of his ill health and the appropriate medium for healing? </vt:lpstr>
      <vt:lpstr>Simphiwe is referred to you for psychotherapy. As you are practising within the framework of the traditional African worldview, what would you consider to be an optimal outcome for Simphiwe’s therapy? </vt:lpstr>
      <vt:lpstr>According to traditional African Perspectives, human behaviour is the outcome of ……..</vt:lpstr>
      <vt:lpstr>The worldview of the traditional African is based on a:</vt:lpstr>
      <vt:lpstr>The worldview of the traditional African is based on a:</vt:lpstr>
      <vt:lpstr>According to the traditional African perspective, human behaviour is the outcome of……</vt:lpstr>
      <vt:lpstr>This explanation of human dynamics (as indicated in Question 28) implies that people….. </vt:lpstr>
      <vt:lpstr>The rituals to fortify African babies against evil, refer to the , as explained by Sow. </vt:lpstr>
      <vt:lpstr>It is very important for traditional Africans to honour their ancestors. This refers to the _____, as explained by Sow. </vt:lpstr>
      <vt:lpstr>Children are very important in the everyday, collective life of traditional Africans. This refers to the _____, as explained by Sow. </vt:lpstr>
      <vt:lpstr>You are a nurse in a rural clinic and you have to explain to a traditional African mother, who lives in a very remote part of rural South Africa, that she should give her child his medication three times a day. How would you explain this to the mother to make sure that she understands you? Use your knowledge on the African concept of time to answer the question. </vt:lpstr>
      <vt:lpstr>A friend asks you the following question: Is it really necessary to study an African perspective in Personology? What is your answer? </vt:lpstr>
      <vt:lpstr>According to Sogolo, which one of the following statements best explains the cognitive functioning of traditional Africans and Westerners? </vt:lpstr>
      <vt:lpstr>According to Nobles, the European ethos rests on the principle of a)_______, while the traditional Eros rests on b)________.</vt:lpstr>
      <vt:lpstr>According to Nobles, the European ethos focuses on _____,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African Perspectives</dc:title>
  <dc:creator>charl.aitken@yahoo.co.za</dc:creator>
  <cp:lastModifiedBy>Sunette Marx</cp:lastModifiedBy>
  <cp:revision>84</cp:revision>
  <cp:lastPrinted>2017-05-30T06:18:32Z</cp:lastPrinted>
  <dcterms:created xsi:type="dcterms:W3CDTF">2017-05-25T13:56:10Z</dcterms:created>
  <dcterms:modified xsi:type="dcterms:W3CDTF">2017-05-31T09:33:25Z</dcterms:modified>
</cp:coreProperties>
</file>