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3"/>
  </p:notesMasterIdLst>
  <p:sldIdLst>
    <p:sldId id="256" r:id="rId2"/>
    <p:sldId id="257" r:id="rId3"/>
    <p:sldId id="318" r:id="rId4"/>
    <p:sldId id="320" r:id="rId5"/>
    <p:sldId id="328" r:id="rId6"/>
    <p:sldId id="319" r:id="rId7"/>
    <p:sldId id="285" r:id="rId8"/>
    <p:sldId id="277" r:id="rId9"/>
    <p:sldId id="261" r:id="rId10"/>
    <p:sldId id="262" r:id="rId11"/>
    <p:sldId id="308" r:id="rId12"/>
    <p:sldId id="263" r:id="rId13"/>
    <p:sldId id="264" r:id="rId14"/>
    <p:sldId id="317" r:id="rId15"/>
    <p:sldId id="265" r:id="rId16"/>
    <p:sldId id="316" r:id="rId17"/>
    <p:sldId id="314" r:id="rId18"/>
    <p:sldId id="259" r:id="rId19"/>
    <p:sldId id="258" r:id="rId20"/>
    <p:sldId id="315" r:id="rId21"/>
    <p:sldId id="306" r:id="rId22"/>
    <p:sldId id="288" r:id="rId23"/>
    <p:sldId id="289" r:id="rId24"/>
    <p:sldId id="339" r:id="rId25"/>
    <p:sldId id="266" r:id="rId26"/>
    <p:sldId id="267" r:id="rId27"/>
    <p:sldId id="260" r:id="rId28"/>
    <p:sldId id="310" r:id="rId29"/>
    <p:sldId id="309" r:id="rId30"/>
    <p:sldId id="312" r:id="rId31"/>
    <p:sldId id="311" r:id="rId32"/>
    <p:sldId id="313" r:id="rId33"/>
    <p:sldId id="284" r:id="rId34"/>
    <p:sldId id="301" r:id="rId35"/>
    <p:sldId id="302" r:id="rId36"/>
    <p:sldId id="303" r:id="rId37"/>
    <p:sldId id="305" r:id="rId38"/>
    <p:sldId id="321" r:id="rId39"/>
    <p:sldId id="268" r:id="rId40"/>
    <p:sldId id="271" r:id="rId41"/>
    <p:sldId id="274" r:id="rId42"/>
    <p:sldId id="272" r:id="rId43"/>
    <p:sldId id="273" r:id="rId44"/>
    <p:sldId id="275" r:id="rId45"/>
    <p:sldId id="276" r:id="rId46"/>
    <p:sldId id="278" r:id="rId47"/>
    <p:sldId id="281" r:id="rId48"/>
    <p:sldId id="283" r:id="rId49"/>
    <p:sldId id="282" r:id="rId50"/>
    <p:sldId id="286" r:id="rId51"/>
    <p:sldId id="322" r:id="rId52"/>
    <p:sldId id="323" r:id="rId53"/>
    <p:sldId id="326" r:id="rId54"/>
    <p:sldId id="290" r:id="rId55"/>
    <p:sldId id="325" r:id="rId56"/>
    <p:sldId id="327" r:id="rId57"/>
    <p:sldId id="324" r:id="rId58"/>
    <p:sldId id="299" r:id="rId59"/>
    <p:sldId id="300" r:id="rId60"/>
    <p:sldId id="307" r:id="rId61"/>
    <p:sldId id="330" r:id="rId62"/>
    <p:sldId id="331" r:id="rId63"/>
    <p:sldId id="329" r:id="rId64"/>
    <p:sldId id="333" r:id="rId65"/>
    <p:sldId id="334" r:id="rId66"/>
    <p:sldId id="332" r:id="rId67"/>
    <p:sldId id="335" r:id="rId68"/>
    <p:sldId id="336" r:id="rId69"/>
    <p:sldId id="337" r:id="rId70"/>
    <p:sldId id="338" r:id="rId71"/>
    <p:sldId id="341" r:id="rId72"/>
    <p:sldId id="298" r:id="rId73"/>
    <p:sldId id="291" r:id="rId74"/>
    <p:sldId id="304" r:id="rId75"/>
    <p:sldId id="292" r:id="rId76"/>
    <p:sldId id="293" r:id="rId77"/>
    <p:sldId id="294" r:id="rId78"/>
    <p:sldId id="295" r:id="rId79"/>
    <p:sldId id="296" r:id="rId80"/>
    <p:sldId id="297" r:id="rId81"/>
    <p:sldId id="340"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2982" autoAdjust="0"/>
  </p:normalViewPr>
  <p:slideViewPr>
    <p:cSldViewPr snapToGrid="0">
      <p:cViewPr varScale="1">
        <p:scale>
          <a:sx n="60" d="100"/>
          <a:sy n="60" d="100"/>
        </p:scale>
        <p:origin x="121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3EA0B-8FE6-4F7D-96E3-66DF1D7FAA72}" type="datetimeFigureOut">
              <a:rPr lang="en-ZA" smtClean="0"/>
              <a:t>2017/05/31</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20767-3714-496C-9360-6E00F58DCCB3}" type="slidenum">
              <a:rPr lang="en-ZA" smtClean="0"/>
              <a:t>‹#›</a:t>
            </a:fld>
            <a:endParaRPr lang="en-ZA"/>
          </a:p>
        </p:txBody>
      </p:sp>
    </p:spTree>
    <p:extLst>
      <p:ext uri="{BB962C8B-B14F-4D97-AF65-F5344CB8AC3E}">
        <p14:creationId xmlns:p14="http://schemas.microsoft.com/office/powerpoint/2010/main" val="307387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C020767-3714-496C-9360-6E00F58DCCB3}" type="slidenum">
              <a:rPr lang="en-ZA" smtClean="0"/>
              <a:t>47</a:t>
            </a:fld>
            <a:endParaRPr lang="en-ZA"/>
          </a:p>
        </p:txBody>
      </p:sp>
    </p:spTree>
    <p:extLst>
      <p:ext uri="{BB962C8B-B14F-4D97-AF65-F5344CB8AC3E}">
        <p14:creationId xmlns:p14="http://schemas.microsoft.com/office/powerpoint/2010/main" val="445634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FC677119-FE0E-4F66-8BF7-6124196BA8C8}" type="datetimeFigureOut">
              <a:rPr lang="en-ZA" smtClean="0"/>
              <a:t>2017/05/31</a:t>
            </a:fld>
            <a:endParaRPr lang="en-ZA"/>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ZA"/>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A1EF2AF-247D-4BF2-8E5B-863103EAE2D3}" type="slidenum">
              <a:rPr lang="en-ZA" smtClean="0"/>
              <a:t>‹#›</a:t>
            </a:fld>
            <a:endParaRPr lang="en-ZA"/>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80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77119-FE0E-4F66-8BF7-6124196BA8C8}" type="datetimeFigureOut">
              <a:rPr lang="en-ZA" smtClean="0"/>
              <a:t>2017/05/31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1636792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677119-FE0E-4F66-8BF7-6124196BA8C8}" type="datetimeFigureOut">
              <a:rPr lang="en-ZA" smtClean="0"/>
              <a:t>2017/05/31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A1EF2AF-247D-4BF2-8E5B-863103EAE2D3}" type="slidenum">
              <a:rPr lang="en-ZA" smtClean="0"/>
              <a:t>‹#›</a:t>
            </a:fld>
            <a:endParaRPr lang="en-ZA"/>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91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677119-FE0E-4F66-8BF7-6124196BA8C8}" type="datetimeFigureOut">
              <a:rPr lang="en-ZA" smtClean="0"/>
              <a:t>2017/05/31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2400234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677119-FE0E-4F66-8BF7-6124196BA8C8}" type="datetimeFigureOut">
              <a:rPr lang="en-ZA" smtClean="0"/>
              <a:t>2017/05/31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201524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677119-FE0E-4F66-8BF7-6124196BA8C8}" type="datetimeFigureOut">
              <a:rPr lang="en-ZA" smtClean="0"/>
              <a:t>2017/05/31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88485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677119-FE0E-4F66-8BF7-6124196BA8C8}" type="datetimeFigureOut">
              <a:rPr lang="en-ZA" smtClean="0"/>
              <a:t>2017/05/31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462657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C677119-FE0E-4F66-8BF7-6124196BA8C8}" type="datetimeFigureOut">
              <a:rPr lang="en-ZA" smtClean="0"/>
              <a:t>2017/05/31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364996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C677119-FE0E-4F66-8BF7-6124196BA8C8}" type="datetimeFigureOut">
              <a:rPr lang="en-ZA" smtClean="0"/>
              <a:t>2017/05/31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3426560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77119-FE0E-4F66-8BF7-6124196BA8C8}" type="datetimeFigureOut">
              <a:rPr lang="en-ZA" smtClean="0"/>
              <a:t>2017/05/31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4133893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77119-FE0E-4F66-8BF7-6124196BA8C8}" type="datetimeFigureOut">
              <a:rPr lang="en-ZA" smtClean="0"/>
              <a:t>2017/05/31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A1EF2AF-247D-4BF2-8E5B-863103EAE2D3}" type="slidenum">
              <a:rPr lang="en-ZA" smtClean="0"/>
              <a:t>‹#›</a:t>
            </a:fld>
            <a:endParaRPr lang="en-ZA"/>
          </a:p>
        </p:txBody>
      </p:sp>
    </p:spTree>
    <p:extLst>
      <p:ext uri="{BB962C8B-B14F-4D97-AF65-F5344CB8AC3E}">
        <p14:creationId xmlns:p14="http://schemas.microsoft.com/office/powerpoint/2010/main" val="3916503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FC677119-FE0E-4F66-8BF7-6124196BA8C8}" type="datetimeFigureOut">
              <a:rPr lang="en-ZA" smtClean="0"/>
              <a:t>2017/05/31</a:t>
            </a:fld>
            <a:endParaRPr lang="en-Z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n-Z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2A1EF2AF-247D-4BF2-8E5B-863103EAE2D3}" type="slidenum">
              <a:rPr lang="en-ZA" smtClean="0"/>
              <a:t>‹#›</a:t>
            </a:fld>
            <a:endParaRPr lang="en-ZA"/>
          </a:p>
        </p:txBody>
      </p:sp>
    </p:spTree>
    <p:extLst>
      <p:ext uri="{BB962C8B-B14F-4D97-AF65-F5344CB8AC3E}">
        <p14:creationId xmlns:p14="http://schemas.microsoft.com/office/powerpoint/2010/main" val="30041539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s://www.simplypsychology.org/abnormal-psychology.html"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ABRAHAM MASLOW</a:t>
            </a:r>
          </a:p>
        </p:txBody>
      </p:sp>
      <p:sp>
        <p:nvSpPr>
          <p:cNvPr id="3" name="Subtitle 2"/>
          <p:cNvSpPr>
            <a:spLocks noGrp="1"/>
          </p:cNvSpPr>
          <p:nvPr>
            <p:ph type="subTitle" idx="1"/>
          </p:nvPr>
        </p:nvSpPr>
        <p:spPr/>
        <p:txBody>
          <a:bodyPr/>
          <a:lstStyle/>
          <a:p>
            <a:r>
              <a:rPr lang="en-ZA" dirty="0"/>
              <a:t>1908 – 1970</a:t>
            </a:r>
          </a:p>
          <a:p>
            <a:r>
              <a:rPr lang="en-ZA" dirty="0"/>
              <a:t>Humanistic –Existential Paradigm</a:t>
            </a:r>
          </a:p>
          <a:p>
            <a:r>
              <a:rPr lang="en-ZA" dirty="0"/>
              <a:t>Self-actualization theory</a:t>
            </a:r>
          </a:p>
        </p:txBody>
      </p:sp>
      <p:pic>
        <p:nvPicPr>
          <p:cNvPr id="5" name="Picture 4"/>
          <p:cNvPicPr>
            <a:picLocks noChangeAspect="1"/>
          </p:cNvPicPr>
          <p:nvPr/>
        </p:nvPicPr>
        <p:blipFill>
          <a:blip r:embed="rId2"/>
          <a:stretch>
            <a:fillRect/>
          </a:stretch>
        </p:blipFill>
        <p:spPr>
          <a:xfrm>
            <a:off x="5261000" y="821198"/>
            <a:ext cx="1400175" cy="1771650"/>
          </a:xfrm>
          <a:prstGeom prst="rect">
            <a:avLst/>
          </a:prstGeom>
        </p:spPr>
      </p:pic>
    </p:spTree>
    <p:extLst>
      <p:ext uri="{BB962C8B-B14F-4D97-AF65-F5344CB8AC3E}">
        <p14:creationId xmlns:p14="http://schemas.microsoft.com/office/powerpoint/2010/main" val="3399109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4675" y="365125"/>
            <a:ext cx="11167673" cy="1280795"/>
          </a:xfrm>
        </p:spPr>
        <p:txBody>
          <a:bodyPr>
            <a:normAutofit fontScale="90000"/>
          </a:bodyPr>
          <a:lstStyle/>
          <a:p>
            <a:r>
              <a:rPr lang="en-ZA" sz="4000" dirty="0"/>
              <a:t>                                                                                                                       Which of the following statements are true with reference to Maslow’s theory?  </a:t>
            </a:r>
            <a:br>
              <a:rPr lang="en-ZA" dirty="0"/>
            </a:br>
            <a:endParaRPr lang="en-ZA" dirty="0"/>
          </a:p>
        </p:txBody>
      </p:sp>
      <p:sp>
        <p:nvSpPr>
          <p:cNvPr id="5" name="Content Placeholder 4"/>
          <p:cNvSpPr>
            <a:spLocks noGrp="1"/>
          </p:cNvSpPr>
          <p:nvPr>
            <p:ph idx="1"/>
          </p:nvPr>
        </p:nvSpPr>
        <p:spPr>
          <a:xfrm>
            <a:off x="838200" y="1825625"/>
            <a:ext cx="10515600" cy="4110941"/>
          </a:xfrm>
        </p:spPr>
        <p:txBody>
          <a:bodyPr>
            <a:normAutofit fontScale="92500" lnSpcReduction="20000"/>
          </a:bodyPr>
          <a:lstStyle/>
          <a:p>
            <a:pPr marL="514350" indent="-514350">
              <a:buFont typeface="+mj-lt"/>
              <a:buAutoNum type="alphaLcPeriod"/>
            </a:pPr>
            <a:r>
              <a:rPr lang="en-ZA" dirty="0"/>
              <a:t>When all basic needs are met, people are self-actualised. </a:t>
            </a:r>
          </a:p>
          <a:p>
            <a:pPr marL="514350" indent="-514350">
              <a:buFont typeface="+mj-lt"/>
              <a:buAutoNum type="alphaLcPeriod"/>
            </a:pPr>
            <a:r>
              <a:rPr lang="en-ZA" dirty="0"/>
              <a:t>The tendency towards self-actualisation requires the regular gratification of lower level needs. </a:t>
            </a:r>
          </a:p>
          <a:p>
            <a:pPr marL="514350" indent="-514350">
              <a:buFont typeface="+mj-lt"/>
              <a:buAutoNum type="alphaLcPeriod"/>
            </a:pPr>
            <a:r>
              <a:rPr lang="en-ZA" dirty="0"/>
              <a:t>To be self-actualised is to accept the responsibility to be all you can be. </a:t>
            </a:r>
          </a:p>
          <a:p>
            <a:pPr marL="514350" indent="-514350">
              <a:buFont typeface="+mj-lt"/>
              <a:buAutoNum type="alphaLcPeriod"/>
            </a:pPr>
            <a:r>
              <a:rPr lang="en-ZA" dirty="0"/>
              <a:t>Once we are motivated by growth motives, deficiency motives fall away. </a:t>
            </a:r>
          </a:p>
          <a:p>
            <a:endParaRPr lang="en-ZA" dirty="0"/>
          </a:p>
          <a:p>
            <a:pPr marL="45720" indent="0">
              <a:buNone/>
            </a:pPr>
            <a:r>
              <a:rPr lang="en-ZA" dirty="0"/>
              <a:t>The correct answer is: </a:t>
            </a:r>
          </a:p>
          <a:p>
            <a:pPr marL="514350" indent="-514350">
              <a:buFont typeface="+mj-lt"/>
              <a:buAutoNum type="arabicPeriod"/>
            </a:pPr>
            <a:r>
              <a:rPr lang="en-ZA" dirty="0"/>
              <a:t>(a) and (b) </a:t>
            </a:r>
          </a:p>
          <a:p>
            <a:pPr marL="514350" indent="-514350">
              <a:buFont typeface="+mj-lt"/>
              <a:buAutoNum type="arabicPeriod"/>
            </a:pPr>
            <a:r>
              <a:rPr lang="en-ZA" dirty="0"/>
              <a:t>(b) and (c) </a:t>
            </a:r>
          </a:p>
          <a:p>
            <a:pPr marL="514350" indent="-514350">
              <a:buFont typeface="+mj-lt"/>
              <a:buAutoNum type="arabicPeriod"/>
            </a:pPr>
            <a:r>
              <a:rPr lang="en-ZA" dirty="0"/>
              <a:t>(c) and (d) </a:t>
            </a:r>
          </a:p>
          <a:p>
            <a:pPr marL="514350" indent="-514350">
              <a:buFont typeface="+mj-lt"/>
              <a:buAutoNum type="arabicPeriod"/>
            </a:pPr>
            <a:r>
              <a:rPr lang="en-ZA" dirty="0"/>
              <a:t>(a) and (d) </a:t>
            </a:r>
          </a:p>
          <a:p>
            <a:endParaRPr lang="en-ZA" dirty="0"/>
          </a:p>
        </p:txBody>
      </p:sp>
      <p:sp>
        <p:nvSpPr>
          <p:cNvPr id="6" name="Cloud 5"/>
          <p:cNvSpPr/>
          <p:nvPr/>
        </p:nvSpPr>
        <p:spPr>
          <a:xfrm>
            <a:off x="8329247" y="4217132"/>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800" dirty="0"/>
              <a:t>2</a:t>
            </a:r>
            <a:r>
              <a:rPr lang="en-ZA" dirty="0"/>
              <a:t> </a:t>
            </a:r>
          </a:p>
        </p:txBody>
      </p:sp>
    </p:spTree>
    <p:extLst>
      <p:ext uri="{BB962C8B-B14F-4D97-AF65-F5344CB8AC3E}">
        <p14:creationId xmlns:p14="http://schemas.microsoft.com/office/powerpoint/2010/main" val="366681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4675" y="365125"/>
            <a:ext cx="11167673" cy="1280795"/>
          </a:xfrm>
        </p:spPr>
        <p:txBody>
          <a:bodyPr>
            <a:normAutofit fontScale="90000"/>
          </a:bodyPr>
          <a:lstStyle/>
          <a:p>
            <a:r>
              <a:rPr lang="en-ZA" sz="4000" dirty="0"/>
              <a:t>                                                                                                                       Maslow’s perspective is characterised by:</a:t>
            </a:r>
            <a:br>
              <a:rPr lang="en-ZA" dirty="0"/>
            </a:br>
            <a:endParaRPr lang="en-ZA" dirty="0"/>
          </a:p>
        </p:txBody>
      </p:sp>
      <p:sp>
        <p:nvSpPr>
          <p:cNvPr id="5" name="Content Placeholder 4"/>
          <p:cNvSpPr>
            <a:spLocks noGrp="1"/>
          </p:cNvSpPr>
          <p:nvPr>
            <p:ph idx="1"/>
          </p:nvPr>
        </p:nvSpPr>
        <p:spPr>
          <a:xfrm>
            <a:off x="838200" y="1825625"/>
            <a:ext cx="10515600" cy="4110941"/>
          </a:xfrm>
        </p:spPr>
        <p:txBody>
          <a:bodyPr>
            <a:normAutofit fontScale="92500" lnSpcReduction="20000"/>
          </a:bodyPr>
          <a:lstStyle/>
          <a:p>
            <a:pPr marL="514350" indent="-514350">
              <a:buFont typeface="+mj-lt"/>
              <a:buAutoNum type="alphaLcPeriod"/>
            </a:pPr>
            <a:r>
              <a:rPr lang="en-ZA" dirty="0"/>
              <a:t>Its emphasis on human potential</a:t>
            </a:r>
          </a:p>
          <a:p>
            <a:pPr marL="514350" indent="-514350">
              <a:buFont typeface="+mj-lt"/>
              <a:buAutoNum type="alphaLcPeriod"/>
            </a:pPr>
            <a:r>
              <a:rPr lang="en-ZA" dirty="0"/>
              <a:t>The conviction that people are essentially good and worthy</a:t>
            </a:r>
          </a:p>
          <a:p>
            <a:pPr marL="514350" indent="-514350">
              <a:buFont typeface="+mj-lt"/>
              <a:buAutoNum type="alphaLcPeriod"/>
            </a:pPr>
            <a:r>
              <a:rPr lang="en-ZA" dirty="0"/>
              <a:t>The emphasis on healthy and optimal functioning</a:t>
            </a:r>
          </a:p>
          <a:p>
            <a:pPr marL="514350" indent="-514350">
              <a:buFont typeface="+mj-lt"/>
              <a:buAutoNum type="alphaLcPeriod"/>
            </a:pPr>
            <a:r>
              <a:rPr lang="en-ZA" dirty="0"/>
              <a:t>The belief that human development can be explained in terms of need gratification</a:t>
            </a:r>
          </a:p>
          <a:p>
            <a:endParaRPr lang="en-ZA" dirty="0"/>
          </a:p>
          <a:p>
            <a:pPr marL="45720" indent="0">
              <a:buNone/>
            </a:pPr>
            <a:r>
              <a:rPr lang="en-ZA" dirty="0"/>
              <a:t>The correct answer is: </a:t>
            </a:r>
          </a:p>
          <a:p>
            <a:pPr marL="514350" indent="-514350">
              <a:buFont typeface="+mj-lt"/>
              <a:buAutoNum type="arabicPeriod"/>
            </a:pPr>
            <a:r>
              <a:rPr lang="en-ZA" dirty="0"/>
              <a:t>All of the above</a:t>
            </a:r>
          </a:p>
          <a:p>
            <a:pPr marL="514350" indent="-514350">
              <a:buFont typeface="+mj-lt"/>
              <a:buAutoNum type="arabicPeriod"/>
            </a:pPr>
            <a:r>
              <a:rPr lang="en-ZA" dirty="0"/>
              <a:t>(a) &amp; (b)</a:t>
            </a:r>
          </a:p>
          <a:p>
            <a:pPr marL="514350" indent="-514350">
              <a:buFont typeface="+mj-lt"/>
              <a:buAutoNum type="arabicPeriod"/>
            </a:pPr>
            <a:r>
              <a:rPr lang="en-ZA" dirty="0"/>
              <a:t>(c) &amp; (d)</a:t>
            </a:r>
          </a:p>
          <a:p>
            <a:pPr marL="514350" indent="-514350">
              <a:buFont typeface="+mj-lt"/>
              <a:buAutoNum type="arabicPeriod"/>
            </a:pPr>
            <a:r>
              <a:rPr lang="en-ZA" dirty="0"/>
              <a:t>(a),(b) &amp; (c)</a:t>
            </a:r>
          </a:p>
          <a:p>
            <a:endParaRPr lang="en-ZA" dirty="0"/>
          </a:p>
        </p:txBody>
      </p:sp>
      <p:sp>
        <p:nvSpPr>
          <p:cNvPr id="6" name="Cloud 5"/>
          <p:cNvSpPr/>
          <p:nvPr/>
        </p:nvSpPr>
        <p:spPr>
          <a:xfrm>
            <a:off x="7474808" y="4217132"/>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dirty="0"/>
              <a:t>Answer:  1 </a:t>
            </a:r>
          </a:p>
        </p:txBody>
      </p:sp>
    </p:spTree>
    <p:extLst>
      <p:ext uri="{BB962C8B-B14F-4D97-AF65-F5344CB8AC3E}">
        <p14:creationId xmlns:p14="http://schemas.microsoft.com/office/powerpoint/2010/main" val="33704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ZA" sz="2400" dirty="0"/>
              <a:t>According to Maslow’s theory, the concept of ___ explains how an individual is viewed as an integrated whole, as a person with worth and dignity and as one who strives towards the actualisation of his/her potential</a:t>
            </a:r>
          </a:p>
        </p:txBody>
      </p:sp>
      <p:sp>
        <p:nvSpPr>
          <p:cNvPr id="3" name="Content Placeholder 2"/>
          <p:cNvSpPr>
            <a:spLocks noGrp="1"/>
          </p:cNvSpPr>
          <p:nvPr>
            <p:ph idx="1"/>
          </p:nvPr>
        </p:nvSpPr>
        <p:spPr>
          <a:xfrm>
            <a:off x="1143000" y="2057400"/>
            <a:ext cx="9872871" cy="1870023"/>
          </a:xfrm>
        </p:spPr>
        <p:txBody>
          <a:bodyPr/>
          <a:lstStyle/>
          <a:p>
            <a:pPr marL="502920" indent="-457200">
              <a:buAutoNum type="arabicPeriod"/>
            </a:pPr>
            <a:r>
              <a:rPr lang="en-ZA" dirty="0"/>
              <a:t>Optimism</a:t>
            </a:r>
          </a:p>
          <a:p>
            <a:pPr marL="502920" indent="-457200">
              <a:buAutoNum type="arabicPeriod"/>
            </a:pPr>
            <a:r>
              <a:rPr lang="en-ZA" dirty="0"/>
              <a:t>Humanism</a:t>
            </a:r>
          </a:p>
          <a:p>
            <a:pPr marL="502920" indent="-457200">
              <a:buAutoNum type="arabicPeriod"/>
            </a:pPr>
            <a:r>
              <a:rPr lang="en-ZA" dirty="0"/>
              <a:t>Self-actualisation</a:t>
            </a:r>
          </a:p>
          <a:p>
            <a:pPr marL="502920" indent="-457200">
              <a:buAutoNum type="arabicPeriod"/>
            </a:pPr>
            <a:r>
              <a:rPr lang="en-ZA" dirty="0"/>
              <a:t>Phenomenology</a:t>
            </a:r>
          </a:p>
          <a:p>
            <a:pPr marL="45720" indent="0">
              <a:buNone/>
            </a:pPr>
            <a:endParaRPr lang="en-ZA" dirty="0"/>
          </a:p>
        </p:txBody>
      </p:sp>
      <p:sp>
        <p:nvSpPr>
          <p:cNvPr id="4" name="Rectangle 3"/>
          <p:cNvSpPr/>
          <p:nvPr/>
        </p:nvSpPr>
        <p:spPr>
          <a:xfrm>
            <a:off x="7809875" y="4931764"/>
            <a:ext cx="2968053" cy="1019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Answer: 2</a:t>
            </a:r>
          </a:p>
        </p:txBody>
      </p:sp>
    </p:spTree>
    <p:extLst>
      <p:ext uri="{BB962C8B-B14F-4D97-AF65-F5344CB8AC3E}">
        <p14:creationId xmlns:p14="http://schemas.microsoft.com/office/powerpoint/2010/main" val="215035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ZA" sz="2400" dirty="0"/>
              <a:t>According to Maslow self-actualisation: </a:t>
            </a:r>
          </a:p>
        </p:txBody>
      </p:sp>
      <p:sp>
        <p:nvSpPr>
          <p:cNvPr id="3" name="Content Placeholder 2"/>
          <p:cNvSpPr>
            <a:spLocks noGrp="1"/>
          </p:cNvSpPr>
          <p:nvPr>
            <p:ph idx="1"/>
          </p:nvPr>
        </p:nvSpPr>
        <p:spPr>
          <a:xfrm>
            <a:off x="1143000" y="2057400"/>
            <a:ext cx="9872871" cy="1870023"/>
          </a:xfrm>
        </p:spPr>
        <p:txBody>
          <a:bodyPr/>
          <a:lstStyle/>
          <a:p>
            <a:pPr marL="502920" indent="-457200">
              <a:buAutoNum type="arabicPeriod"/>
            </a:pPr>
            <a:r>
              <a:rPr lang="en-ZA" dirty="0"/>
              <a:t>Refers to a realistic evaluation of one’s potential</a:t>
            </a:r>
          </a:p>
          <a:p>
            <a:pPr marL="502920" indent="-457200">
              <a:buAutoNum type="arabicPeriod"/>
            </a:pPr>
            <a:r>
              <a:rPr lang="en-ZA" dirty="0"/>
              <a:t>Is the motive to realise one’s true potential</a:t>
            </a:r>
          </a:p>
          <a:p>
            <a:pPr marL="502920" indent="-457200">
              <a:buAutoNum type="arabicPeriod"/>
            </a:pPr>
            <a:r>
              <a:rPr lang="en-ZA" dirty="0"/>
              <a:t>Refers to healthy development</a:t>
            </a:r>
          </a:p>
          <a:p>
            <a:pPr marL="502920" indent="-457200">
              <a:buAutoNum type="arabicPeriod"/>
            </a:pPr>
            <a:r>
              <a:rPr lang="en-ZA" dirty="0"/>
              <a:t>Dominates all other human needs</a:t>
            </a:r>
          </a:p>
          <a:p>
            <a:pPr marL="45720" indent="0">
              <a:buNone/>
            </a:pPr>
            <a:endParaRPr lang="en-ZA" dirty="0"/>
          </a:p>
        </p:txBody>
      </p:sp>
      <p:sp>
        <p:nvSpPr>
          <p:cNvPr id="4" name="Rectangle 3"/>
          <p:cNvSpPr/>
          <p:nvPr/>
        </p:nvSpPr>
        <p:spPr>
          <a:xfrm>
            <a:off x="7704944" y="4931764"/>
            <a:ext cx="2968053" cy="1019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t>Answer: 2</a:t>
            </a:r>
          </a:p>
        </p:txBody>
      </p:sp>
    </p:spTree>
    <p:extLst>
      <p:ext uri="{BB962C8B-B14F-4D97-AF65-F5344CB8AC3E}">
        <p14:creationId xmlns:p14="http://schemas.microsoft.com/office/powerpoint/2010/main" val="96305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4675" y="365125"/>
            <a:ext cx="11167673" cy="1280795"/>
          </a:xfrm>
        </p:spPr>
        <p:txBody>
          <a:bodyPr>
            <a:normAutofit/>
          </a:bodyPr>
          <a:lstStyle/>
          <a:p>
            <a:r>
              <a:rPr lang="en-ZA" sz="4000" dirty="0"/>
              <a:t> According to Maslow, need gratification:</a:t>
            </a:r>
            <a:endParaRPr lang="en-ZA" dirty="0"/>
          </a:p>
        </p:txBody>
      </p:sp>
      <p:sp>
        <p:nvSpPr>
          <p:cNvPr id="5" name="Content Placeholder 4"/>
          <p:cNvSpPr>
            <a:spLocks noGrp="1"/>
          </p:cNvSpPr>
          <p:nvPr>
            <p:ph idx="1"/>
          </p:nvPr>
        </p:nvSpPr>
        <p:spPr>
          <a:xfrm>
            <a:off x="838200" y="1825625"/>
            <a:ext cx="10719216" cy="4110941"/>
          </a:xfrm>
        </p:spPr>
        <p:txBody>
          <a:bodyPr>
            <a:normAutofit fontScale="92500" lnSpcReduction="20000"/>
          </a:bodyPr>
          <a:lstStyle/>
          <a:p>
            <a:pPr marL="514350" indent="-514350">
              <a:buFont typeface="+mj-lt"/>
              <a:buAutoNum type="alphaLcPeriod"/>
            </a:pPr>
            <a:r>
              <a:rPr lang="en-ZA" dirty="0"/>
              <a:t>Is a process of fulfilling basic needs through strictly successive, developmental stages</a:t>
            </a:r>
          </a:p>
          <a:p>
            <a:pPr marL="514350" indent="-514350">
              <a:buFont typeface="+mj-lt"/>
              <a:buAutoNum type="alphaLcPeriod"/>
            </a:pPr>
            <a:r>
              <a:rPr lang="en-ZA" dirty="0"/>
              <a:t>Refers to self-actualisation</a:t>
            </a:r>
          </a:p>
          <a:p>
            <a:pPr marL="514350" indent="-514350">
              <a:buFont typeface="+mj-lt"/>
              <a:buAutoNum type="alphaLcPeriod"/>
            </a:pPr>
            <a:r>
              <a:rPr lang="en-ZA" dirty="0"/>
              <a:t>Is a means of relieving tension</a:t>
            </a:r>
          </a:p>
          <a:p>
            <a:pPr marL="514350" indent="-514350">
              <a:buFont typeface="+mj-lt"/>
              <a:buAutoNum type="alphaLcPeriod"/>
            </a:pPr>
            <a:r>
              <a:rPr lang="en-ZA" dirty="0"/>
              <a:t>Is the basis for growth and the realisation of an individual’s potential through self-actualisation</a:t>
            </a:r>
          </a:p>
          <a:p>
            <a:endParaRPr lang="en-ZA" dirty="0"/>
          </a:p>
          <a:p>
            <a:pPr marL="45720" indent="0">
              <a:buNone/>
            </a:pPr>
            <a:r>
              <a:rPr lang="en-ZA" dirty="0"/>
              <a:t>The correct answer is: </a:t>
            </a:r>
          </a:p>
          <a:p>
            <a:pPr marL="514350" indent="-514350">
              <a:buFont typeface="+mj-lt"/>
              <a:buAutoNum type="arabicPeriod"/>
            </a:pPr>
            <a:r>
              <a:rPr lang="en-ZA" dirty="0"/>
              <a:t>All of the above</a:t>
            </a:r>
          </a:p>
          <a:p>
            <a:pPr marL="514350" indent="-514350">
              <a:buFont typeface="+mj-lt"/>
              <a:buAutoNum type="arabicPeriod"/>
            </a:pPr>
            <a:r>
              <a:rPr lang="en-ZA" dirty="0"/>
              <a:t>(a) &amp; (b)</a:t>
            </a:r>
          </a:p>
          <a:p>
            <a:pPr marL="514350" indent="-514350">
              <a:buFont typeface="+mj-lt"/>
              <a:buAutoNum type="arabicPeriod"/>
            </a:pPr>
            <a:r>
              <a:rPr lang="en-ZA" dirty="0"/>
              <a:t>(c) &amp; (d)</a:t>
            </a:r>
          </a:p>
          <a:p>
            <a:pPr marL="514350" indent="-514350">
              <a:buFont typeface="+mj-lt"/>
              <a:buAutoNum type="arabicPeriod"/>
            </a:pPr>
            <a:r>
              <a:rPr lang="en-ZA" dirty="0"/>
              <a:t>(b),(c) &amp; (d)</a:t>
            </a:r>
          </a:p>
          <a:p>
            <a:endParaRPr lang="en-ZA" dirty="0"/>
          </a:p>
        </p:txBody>
      </p:sp>
      <p:sp>
        <p:nvSpPr>
          <p:cNvPr id="6" name="Cloud 5"/>
          <p:cNvSpPr/>
          <p:nvPr/>
        </p:nvSpPr>
        <p:spPr>
          <a:xfrm>
            <a:off x="7474808" y="4217132"/>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dirty="0"/>
              <a:t>Answer</a:t>
            </a:r>
            <a:r>
              <a:rPr lang="en-ZA" sz="3200"/>
              <a:t>:  3 </a:t>
            </a:r>
            <a:endParaRPr lang="en-ZA" sz="3200" dirty="0"/>
          </a:p>
        </p:txBody>
      </p:sp>
    </p:spTree>
    <p:extLst>
      <p:ext uri="{BB962C8B-B14F-4D97-AF65-F5344CB8AC3E}">
        <p14:creationId xmlns:p14="http://schemas.microsoft.com/office/powerpoint/2010/main" val="112931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9666" y="365125"/>
            <a:ext cx="11302583" cy="1280795"/>
          </a:xfrm>
        </p:spPr>
        <p:txBody>
          <a:bodyPr>
            <a:normAutofit fontScale="90000"/>
          </a:bodyPr>
          <a:lstStyle/>
          <a:p>
            <a:r>
              <a:rPr lang="en-ZA" sz="4000" dirty="0"/>
              <a:t>                                                                                                                       Which of the following most accurately explain Maslow’s view of the person?  </a:t>
            </a:r>
            <a:br>
              <a:rPr lang="en-ZA" dirty="0"/>
            </a:br>
            <a:endParaRPr lang="en-ZA" dirty="0"/>
          </a:p>
        </p:txBody>
      </p:sp>
      <p:sp>
        <p:nvSpPr>
          <p:cNvPr id="5" name="Content Placeholder 4"/>
          <p:cNvSpPr>
            <a:spLocks noGrp="1"/>
          </p:cNvSpPr>
          <p:nvPr>
            <p:ph idx="1"/>
          </p:nvPr>
        </p:nvSpPr>
        <p:spPr>
          <a:xfrm>
            <a:off x="838199" y="1840615"/>
            <a:ext cx="10734207" cy="4110941"/>
          </a:xfrm>
        </p:spPr>
        <p:txBody>
          <a:bodyPr>
            <a:normAutofit fontScale="77500" lnSpcReduction="20000"/>
          </a:bodyPr>
          <a:lstStyle/>
          <a:p>
            <a:pPr marL="514350" indent="-514350">
              <a:buFont typeface="+mj-lt"/>
              <a:buAutoNum type="alphaLcPeriod"/>
            </a:pPr>
            <a:r>
              <a:rPr lang="en-ZA" sz="2300" dirty="0"/>
              <a:t>An individual has the potential to reach his/her highest level of functioning</a:t>
            </a:r>
          </a:p>
          <a:p>
            <a:pPr marL="514350" indent="-514350">
              <a:buFont typeface="+mj-lt"/>
              <a:buAutoNum type="alphaLcPeriod"/>
            </a:pPr>
            <a:r>
              <a:rPr lang="en-ZA" sz="2300" dirty="0"/>
              <a:t>An individual has an active will to develop, grow and reach his/her true potential. </a:t>
            </a:r>
          </a:p>
          <a:p>
            <a:pPr marL="514350" indent="-514350">
              <a:buFont typeface="+mj-lt"/>
              <a:buAutoNum type="alphaLcPeriod"/>
            </a:pPr>
            <a:r>
              <a:rPr lang="en-ZA" sz="2300" dirty="0"/>
              <a:t>Human behaviour can be explained in terms of need gratification since this largely forms the basis for growth and self-actualisation</a:t>
            </a:r>
          </a:p>
          <a:p>
            <a:pPr marL="514350" indent="-514350">
              <a:buFont typeface="+mj-lt"/>
              <a:buAutoNum type="alphaLcPeriod"/>
            </a:pPr>
            <a:r>
              <a:rPr lang="en-ZA" sz="2300" dirty="0"/>
              <a:t>Human behaviour is goal-directed and an individual is viewed as the central figure in the actualisation of                        his or her own potential.</a:t>
            </a:r>
          </a:p>
          <a:p>
            <a:pPr marL="45720" indent="0">
              <a:buNone/>
            </a:pPr>
            <a:endParaRPr lang="en-ZA" dirty="0"/>
          </a:p>
          <a:p>
            <a:pPr marL="45720" indent="0">
              <a:buNone/>
            </a:pPr>
            <a:r>
              <a:rPr lang="en-ZA" dirty="0"/>
              <a:t>The correct answer is: </a:t>
            </a:r>
          </a:p>
          <a:p>
            <a:pPr marL="514350" indent="-514350">
              <a:buFont typeface="+mj-lt"/>
              <a:buAutoNum type="arabicPeriod"/>
            </a:pPr>
            <a:r>
              <a:rPr lang="en-ZA" dirty="0"/>
              <a:t>All of the above</a:t>
            </a:r>
          </a:p>
          <a:p>
            <a:pPr marL="514350" indent="-514350">
              <a:buFont typeface="+mj-lt"/>
              <a:buAutoNum type="arabicPeriod"/>
            </a:pPr>
            <a:r>
              <a:rPr lang="en-ZA" dirty="0"/>
              <a:t>(b), (c) and (d) </a:t>
            </a:r>
          </a:p>
          <a:p>
            <a:pPr marL="514350" indent="-514350">
              <a:buFont typeface="+mj-lt"/>
              <a:buAutoNum type="arabicPeriod"/>
            </a:pPr>
            <a:r>
              <a:rPr lang="en-ZA" dirty="0"/>
              <a:t>(a), (b) and (c) </a:t>
            </a:r>
          </a:p>
          <a:p>
            <a:pPr marL="514350" indent="-514350">
              <a:buFont typeface="+mj-lt"/>
              <a:buAutoNum type="arabicPeriod"/>
            </a:pPr>
            <a:r>
              <a:rPr lang="en-ZA" dirty="0"/>
              <a:t>(c) and (d) </a:t>
            </a:r>
          </a:p>
          <a:p>
            <a:endParaRPr lang="en-ZA" dirty="0"/>
          </a:p>
        </p:txBody>
      </p:sp>
      <p:sp>
        <p:nvSpPr>
          <p:cNvPr id="6" name="Cloud 5"/>
          <p:cNvSpPr/>
          <p:nvPr/>
        </p:nvSpPr>
        <p:spPr>
          <a:xfrm>
            <a:off x="8329247" y="4217132"/>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800" dirty="0"/>
              <a:t>1</a:t>
            </a:r>
            <a:r>
              <a:rPr lang="en-ZA" dirty="0"/>
              <a:t> </a:t>
            </a:r>
          </a:p>
        </p:txBody>
      </p:sp>
    </p:spTree>
    <p:extLst>
      <p:ext uri="{BB962C8B-B14F-4D97-AF65-F5344CB8AC3E}">
        <p14:creationId xmlns:p14="http://schemas.microsoft.com/office/powerpoint/2010/main" val="1144775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559533"/>
            <a:ext cx="10515600" cy="1266091"/>
          </a:xfrm>
        </p:spPr>
        <p:txBody>
          <a:bodyPr>
            <a:normAutofit/>
          </a:bodyPr>
          <a:lstStyle/>
          <a:p>
            <a:pPr algn="just"/>
            <a:r>
              <a:rPr lang="en-ZA" sz="3600" dirty="0"/>
              <a:t>According to Maslow’s conceptualisation of a hierarchy of needs:</a:t>
            </a:r>
            <a:endParaRPr lang="en-ZA" dirty="0"/>
          </a:p>
        </p:txBody>
      </p:sp>
      <p:sp>
        <p:nvSpPr>
          <p:cNvPr id="5" name="Content Placeholder 4"/>
          <p:cNvSpPr>
            <a:spLocks noGrp="1"/>
          </p:cNvSpPr>
          <p:nvPr>
            <p:ph idx="1"/>
          </p:nvPr>
        </p:nvSpPr>
        <p:spPr>
          <a:xfrm>
            <a:off x="838200" y="2036641"/>
            <a:ext cx="10515600" cy="3013662"/>
          </a:xfrm>
        </p:spPr>
        <p:txBody>
          <a:bodyPr>
            <a:normAutofit/>
          </a:bodyPr>
          <a:lstStyle/>
          <a:p>
            <a:pPr marL="502920" indent="-457200">
              <a:buFont typeface="+mj-lt"/>
              <a:buAutoNum type="arabicPeriod"/>
            </a:pPr>
            <a:r>
              <a:rPr lang="en-ZA" dirty="0"/>
              <a:t>Self-actualisation is a core need that dominates all other needs from birth onwards. </a:t>
            </a:r>
          </a:p>
          <a:p>
            <a:pPr marL="502920" indent="-457200">
              <a:buFont typeface="+mj-lt"/>
              <a:buAutoNum type="arabicPeriod"/>
            </a:pPr>
            <a:r>
              <a:rPr lang="en-ZA" dirty="0"/>
              <a:t>The lower the need in the hierarchy, the weaker it is. </a:t>
            </a:r>
          </a:p>
          <a:p>
            <a:pPr marL="502920" indent="-457200">
              <a:buFont typeface="+mj-lt"/>
              <a:buAutoNum type="arabicPeriod"/>
            </a:pPr>
            <a:r>
              <a:rPr lang="en-ZA" dirty="0"/>
              <a:t>Development progresses through successive stages of need gratification. </a:t>
            </a:r>
          </a:p>
          <a:p>
            <a:pPr marL="502920" indent="-457200">
              <a:buFont typeface="+mj-lt"/>
              <a:buAutoNum type="arabicPeriod"/>
            </a:pPr>
            <a:r>
              <a:rPr lang="en-ZA" dirty="0"/>
              <a:t>Growth motives refer to experiencing love and acceptance. </a:t>
            </a:r>
          </a:p>
          <a:p>
            <a:endParaRPr lang="en-ZA" dirty="0"/>
          </a:p>
        </p:txBody>
      </p:sp>
      <p:sp>
        <p:nvSpPr>
          <p:cNvPr id="6" name="Cloud 5"/>
          <p:cNvSpPr/>
          <p:nvPr/>
        </p:nvSpPr>
        <p:spPr>
          <a:xfrm>
            <a:off x="8632875" y="4100733"/>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800" dirty="0"/>
              <a:t>3</a:t>
            </a:r>
            <a:r>
              <a:rPr lang="en-ZA" dirty="0"/>
              <a:t> </a:t>
            </a:r>
          </a:p>
        </p:txBody>
      </p:sp>
    </p:spTree>
    <p:extLst>
      <p:ext uri="{BB962C8B-B14F-4D97-AF65-F5344CB8AC3E}">
        <p14:creationId xmlns:p14="http://schemas.microsoft.com/office/powerpoint/2010/main" val="28038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arn(inVertical)">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barn(inVertical)">
                                      <p:cBhvr>
                                        <p:cTn id="21" dur="5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barn(inVertical)">
                                      <p:cBhvr>
                                        <p:cTn id="26" dur="5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80795"/>
          </a:xfrm>
        </p:spPr>
        <p:txBody>
          <a:bodyPr>
            <a:normAutofit fontScale="90000"/>
          </a:bodyPr>
          <a:lstStyle/>
          <a:p>
            <a:r>
              <a:rPr lang="en-ZA" sz="4000" dirty="0"/>
              <a:t>                                                                                                      </a:t>
            </a:r>
            <a:br>
              <a:rPr lang="en-ZA" sz="4000" dirty="0"/>
            </a:br>
            <a:br>
              <a:rPr lang="en-ZA" sz="4000" dirty="0"/>
            </a:br>
            <a:r>
              <a:rPr lang="en-ZA" sz="4000" dirty="0"/>
              <a:t>According to Maslow, the satisfaction of self-esteem needs is mainly determined by… </a:t>
            </a:r>
            <a:br>
              <a:rPr lang="en-ZA" sz="4000" dirty="0"/>
            </a:br>
            <a:br>
              <a:rPr lang="en-ZA" dirty="0"/>
            </a:br>
            <a:endParaRPr lang="en-ZA" dirty="0"/>
          </a:p>
        </p:txBody>
      </p:sp>
      <p:sp>
        <p:nvSpPr>
          <p:cNvPr id="5" name="Content Placeholder 4"/>
          <p:cNvSpPr>
            <a:spLocks noGrp="1"/>
          </p:cNvSpPr>
          <p:nvPr>
            <p:ph idx="1"/>
          </p:nvPr>
        </p:nvSpPr>
        <p:spPr>
          <a:xfrm>
            <a:off x="838200" y="1825625"/>
            <a:ext cx="10515600" cy="2391507"/>
          </a:xfrm>
        </p:spPr>
        <p:txBody>
          <a:bodyPr>
            <a:normAutofit/>
          </a:bodyPr>
          <a:lstStyle/>
          <a:p>
            <a:r>
              <a:rPr lang="en-ZA" dirty="0"/>
              <a:t>(1) self-respect and appreciation by others. </a:t>
            </a:r>
          </a:p>
          <a:p>
            <a:r>
              <a:rPr lang="en-ZA" dirty="0"/>
              <a:t>(2) peak experiences. </a:t>
            </a:r>
          </a:p>
          <a:p>
            <a:r>
              <a:rPr lang="en-ZA" dirty="0"/>
              <a:t>(3) spontaneity, simplicity and naturalness. </a:t>
            </a:r>
          </a:p>
          <a:p>
            <a:r>
              <a:rPr lang="en-ZA" dirty="0"/>
              <a:t>(4) self-actualisation. </a:t>
            </a:r>
          </a:p>
          <a:p>
            <a:pPr marL="45720" indent="0">
              <a:buNone/>
            </a:pPr>
            <a:endParaRPr lang="en-ZA" dirty="0"/>
          </a:p>
          <a:p>
            <a:endParaRPr lang="en-ZA" dirty="0"/>
          </a:p>
        </p:txBody>
      </p:sp>
      <p:sp>
        <p:nvSpPr>
          <p:cNvPr id="6" name="Cloud 5"/>
          <p:cNvSpPr/>
          <p:nvPr/>
        </p:nvSpPr>
        <p:spPr>
          <a:xfrm>
            <a:off x="8329247" y="2497698"/>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 </a:t>
            </a:r>
          </a:p>
        </p:txBody>
      </p:sp>
      <p:sp>
        <p:nvSpPr>
          <p:cNvPr id="2" name="Rectangle 1"/>
          <p:cNvSpPr/>
          <p:nvPr/>
        </p:nvSpPr>
        <p:spPr>
          <a:xfrm>
            <a:off x="1477108" y="4698609"/>
            <a:ext cx="8693834" cy="147710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b="1" dirty="0"/>
              <a:t>Self-esteem is derived from a sense of efficacy or capability with regards to one’s own achievements as well as from recognition of one’s achievements by others.   Alternative (1) is therefore correct. </a:t>
            </a:r>
          </a:p>
        </p:txBody>
      </p:sp>
    </p:spTree>
    <p:extLst>
      <p:ext uri="{BB962C8B-B14F-4D97-AF65-F5344CB8AC3E}">
        <p14:creationId xmlns:p14="http://schemas.microsoft.com/office/powerpoint/2010/main" val="208339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80795"/>
          </a:xfrm>
        </p:spPr>
        <p:txBody>
          <a:bodyPr>
            <a:normAutofit fontScale="90000"/>
          </a:bodyPr>
          <a:lstStyle/>
          <a:p>
            <a:r>
              <a:rPr lang="en-ZA" sz="4000" dirty="0"/>
              <a:t>                                                                                                      Maslow’s self-actualisers… </a:t>
            </a:r>
            <a:br>
              <a:rPr lang="en-ZA" sz="4000" dirty="0"/>
            </a:br>
            <a:br>
              <a:rPr lang="en-ZA" dirty="0"/>
            </a:br>
            <a:endParaRPr lang="en-ZA" dirty="0"/>
          </a:p>
        </p:txBody>
      </p:sp>
      <p:sp>
        <p:nvSpPr>
          <p:cNvPr id="5" name="Content Placeholder 4"/>
          <p:cNvSpPr>
            <a:spLocks noGrp="1"/>
          </p:cNvSpPr>
          <p:nvPr>
            <p:ph idx="1"/>
          </p:nvPr>
        </p:nvSpPr>
        <p:spPr>
          <a:xfrm>
            <a:off x="838200" y="1825625"/>
            <a:ext cx="10515600" cy="2391507"/>
          </a:xfrm>
        </p:spPr>
        <p:txBody>
          <a:bodyPr>
            <a:normAutofit/>
          </a:bodyPr>
          <a:lstStyle/>
          <a:p>
            <a:r>
              <a:rPr lang="en-ZA" dirty="0"/>
              <a:t>(1) take delight in simple pleasures. </a:t>
            </a:r>
          </a:p>
          <a:p>
            <a:r>
              <a:rPr lang="en-ZA" dirty="0"/>
              <a:t>(2) are the most perfect individuals. </a:t>
            </a:r>
          </a:p>
          <a:p>
            <a:r>
              <a:rPr lang="en-ZA" dirty="0"/>
              <a:t>(3) conform to social norms. </a:t>
            </a:r>
          </a:p>
          <a:p>
            <a:r>
              <a:rPr lang="en-ZA" dirty="0"/>
              <a:t>(4) are dependent on others. </a:t>
            </a:r>
          </a:p>
          <a:p>
            <a:pPr marL="45720" indent="0">
              <a:buNone/>
            </a:pPr>
            <a:endParaRPr lang="en-ZA" dirty="0"/>
          </a:p>
          <a:p>
            <a:endParaRPr lang="en-ZA" dirty="0"/>
          </a:p>
        </p:txBody>
      </p:sp>
      <p:sp>
        <p:nvSpPr>
          <p:cNvPr id="6" name="Cloud 5"/>
          <p:cNvSpPr/>
          <p:nvPr/>
        </p:nvSpPr>
        <p:spPr>
          <a:xfrm>
            <a:off x="8329247" y="2497698"/>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 </a:t>
            </a:r>
          </a:p>
        </p:txBody>
      </p:sp>
      <p:sp>
        <p:nvSpPr>
          <p:cNvPr id="2" name="Rectangle 1"/>
          <p:cNvSpPr/>
          <p:nvPr/>
        </p:nvSpPr>
        <p:spPr>
          <a:xfrm>
            <a:off x="838199" y="4768947"/>
            <a:ext cx="10626969" cy="157558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dirty="0"/>
              <a:t>(1): Self-actualisers are able to find pleasure in the small things in life. However, they are not perfect.                     Self-actualisation means that a person is able to discover and realise their fullest potential, but this does not make them perfect. Alternatives (3) and (4) are also incorrect: Self-actualisers do not conform to social norms but function relatively independently from their physical and social environment. They value autonomy and do not depend on external rewards such as popularity or prestige. </a:t>
            </a:r>
            <a:endParaRPr lang="en-ZA" b="1" dirty="0"/>
          </a:p>
        </p:txBody>
      </p:sp>
    </p:spTree>
    <p:extLst>
      <p:ext uri="{BB962C8B-B14F-4D97-AF65-F5344CB8AC3E}">
        <p14:creationId xmlns:p14="http://schemas.microsoft.com/office/powerpoint/2010/main" val="380575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908685"/>
          </a:xfrm>
        </p:spPr>
        <p:txBody>
          <a:bodyPr>
            <a:normAutofit fontScale="90000"/>
          </a:bodyPr>
          <a:lstStyle/>
          <a:p>
            <a:r>
              <a:rPr lang="en-ZA" sz="4000" dirty="0"/>
              <a:t>                                                                                                      </a:t>
            </a:r>
            <a:br>
              <a:rPr lang="en-ZA" sz="4000" dirty="0"/>
            </a:br>
            <a:br>
              <a:rPr lang="en-ZA" sz="4000" dirty="0"/>
            </a:br>
            <a:r>
              <a:rPr lang="en-ZA" sz="4000" dirty="0"/>
              <a:t>According to Maslow the self-actualisers is one who… </a:t>
            </a:r>
            <a:br>
              <a:rPr lang="en-ZA" sz="4000" dirty="0"/>
            </a:br>
            <a:br>
              <a:rPr lang="en-ZA" dirty="0"/>
            </a:br>
            <a:endParaRPr lang="en-ZA" dirty="0"/>
          </a:p>
        </p:txBody>
      </p:sp>
      <p:sp>
        <p:nvSpPr>
          <p:cNvPr id="5" name="Content Placeholder 4"/>
          <p:cNvSpPr>
            <a:spLocks noGrp="1"/>
          </p:cNvSpPr>
          <p:nvPr>
            <p:ph idx="1"/>
          </p:nvPr>
        </p:nvSpPr>
        <p:spPr>
          <a:xfrm>
            <a:off x="838199" y="1301944"/>
            <a:ext cx="10515600" cy="2391507"/>
          </a:xfrm>
        </p:spPr>
        <p:txBody>
          <a:bodyPr>
            <a:normAutofit/>
          </a:bodyPr>
          <a:lstStyle/>
          <a:p>
            <a:pPr marL="502920" indent="-457200">
              <a:buAutoNum type="alphaLcPeriod"/>
            </a:pPr>
            <a:r>
              <a:rPr lang="en-ZA" dirty="0"/>
              <a:t>Is free from experiencing feelings of anxiety, guilt and conflict</a:t>
            </a:r>
          </a:p>
          <a:p>
            <a:pPr marL="502920" indent="-457200">
              <a:buAutoNum type="alphaLcPeriod"/>
            </a:pPr>
            <a:r>
              <a:rPr lang="en-ZA" dirty="0"/>
              <a:t>Sees past the barriers that people erect, recognising reality for what it is</a:t>
            </a:r>
          </a:p>
          <a:p>
            <a:pPr marL="502920" indent="-457200">
              <a:buAutoNum type="alphaLcPeriod"/>
            </a:pPr>
            <a:r>
              <a:rPr lang="en-ZA" dirty="0"/>
              <a:t>Laughs not only at the expense of others, but is also able to treat his/her own feelings of inferiority with lightness</a:t>
            </a:r>
          </a:p>
          <a:p>
            <a:pPr marL="502920" indent="-457200">
              <a:buAutoNum type="alphaLcPeriod"/>
            </a:pPr>
            <a:r>
              <a:rPr lang="en-ZA" dirty="0"/>
              <a:t>Approaches life with the fresh naivety of a child.</a:t>
            </a:r>
          </a:p>
          <a:p>
            <a:endParaRPr lang="en-ZA" dirty="0"/>
          </a:p>
        </p:txBody>
      </p:sp>
      <p:sp>
        <p:nvSpPr>
          <p:cNvPr id="2" name="Rectangle 1"/>
          <p:cNvSpPr/>
          <p:nvPr/>
        </p:nvSpPr>
        <p:spPr>
          <a:xfrm>
            <a:off x="838199" y="3693451"/>
            <a:ext cx="10626969" cy="265107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dirty="0"/>
              <a:t>The correct answer is:</a:t>
            </a:r>
          </a:p>
          <a:p>
            <a:pPr algn="just"/>
            <a:endParaRPr lang="en-ZA" dirty="0"/>
          </a:p>
          <a:p>
            <a:pPr marL="342900" indent="-342900" algn="just">
              <a:buFont typeface="+mj-lt"/>
              <a:buAutoNum type="arabicPeriod"/>
            </a:pPr>
            <a:r>
              <a:rPr lang="en-ZA" dirty="0"/>
              <a:t>(a), (b) &amp; (d)</a:t>
            </a:r>
          </a:p>
          <a:p>
            <a:pPr marL="342900" indent="-342900" algn="just">
              <a:buFont typeface="+mj-lt"/>
              <a:buAutoNum type="arabicPeriod"/>
            </a:pPr>
            <a:r>
              <a:rPr lang="en-ZA" dirty="0"/>
              <a:t>(a) &amp; (b)</a:t>
            </a:r>
          </a:p>
          <a:p>
            <a:pPr marL="342900" indent="-342900" algn="just">
              <a:buFont typeface="+mj-lt"/>
              <a:buAutoNum type="arabicPeriod"/>
            </a:pPr>
            <a:r>
              <a:rPr lang="en-ZA" dirty="0"/>
              <a:t>(c)</a:t>
            </a:r>
          </a:p>
          <a:p>
            <a:pPr marL="342900" indent="-342900" algn="just">
              <a:buFont typeface="+mj-lt"/>
              <a:buAutoNum type="arabicPeriod"/>
            </a:pPr>
            <a:r>
              <a:rPr lang="en-ZA" dirty="0"/>
              <a:t>(b) &amp; (d)</a:t>
            </a:r>
          </a:p>
        </p:txBody>
      </p:sp>
      <p:sp>
        <p:nvSpPr>
          <p:cNvPr id="6" name="Cloud 5"/>
          <p:cNvSpPr/>
          <p:nvPr/>
        </p:nvSpPr>
        <p:spPr>
          <a:xfrm>
            <a:off x="8659030" y="3721585"/>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a:t>
            </a:r>
          </a:p>
        </p:txBody>
      </p:sp>
    </p:spTree>
    <p:extLst>
      <p:ext uri="{BB962C8B-B14F-4D97-AF65-F5344CB8AC3E}">
        <p14:creationId xmlns:p14="http://schemas.microsoft.com/office/powerpoint/2010/main" val="411194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bg/>
                                          </p:spTgt>
                                        </p:tgtEl>
                                        <p:attrNameLst>
                                          <p:attrName>style.visibility</p:attrName>
                                        </p:attrNameLst>
                                      </p:cBhvr>
                                      <p:to>
                                        <p:strVal val="visible"/>
                                      </p:to>
                                    </p:set>
                                    <p:animEffect transition="in" filter="wipe(down)">
                                      <p:cBhvr>
                                        <p:cTn id="29" dur="500"/>
                                        <p:tgtEl>
                                          <p:spTgt spid="2">
                                            <p:bg/>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
                                            <p:txEl>
                                              <p:pRg st="0" end="0"/>
                                            </p:txEl>
                                          </p:spTgt>
                                        </p:tgtEl>
                                        <p:attrNameLst>
                                          <p:attrName>style.visibility</p:attrName>
                                        </p:attrNameLst>
                                      </p:cBhvr>
                                      <p:to>
                                        <p:strVal val="visible"/>
                                      </p:to>
                                    </p:set>
                                    <p:animEffect transition="in" filter="wipe(down)">
                                      <p:cBhvr>
                                        <p:cTn id="34" dur="500"/>
                                        <p:tgtEl>
                                          <p:spTgt spid="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animEffect transition="in" filter="wipe(down)">
                                      <p:cBhvr>
                                        <p:cTn id="39" dur="500"/>
                                        <p:tgtEl>
                                          <p:spTgt spid="2">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
                                            <p:txEl>
                                              <p:pRg st="3" end="3"/>
                                            </p:txEl>
                                          </p:spTgt>
                                        </p:tgtEl>
                                        <p:attrNameLst>
                                          <p:attrName>style.visibility</p:attrName>
                                        </p:attrNameLst>
                                      </p:cBhvr>
                                      <p:to>
                                        <p:strVal val="visible"/>
                                      </p:to>
                                    </p:set>
                                    <p:animEffect transition="in" filter="wipe(down)">
                                      <p:cBhvr>
                                        <p:cTn id="44" dur="500"/>
                                        <p:tgtEl>
                                          <p:spTgt spid="2">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
                                            <p:txEl>
                                              <p:pRg st="4" end="4"/>
                                            </p:txEl>
                                          </p:spTgt>
                                        </p:tgtEl>
                                        <p:attrNameLst>
                                          <p:attrName>style.visibility</p:attrName>
                                        </p:attrNameLst>
                                      </p:cBhvr>
                                      <p:to>
                                        <p:strVal val="visible"/>
                                      </p:to>
                                    </p:set>
                                    <p:animEffect transition="in" filter="wipe(down)">
                                      <p:cBhvr>
                                        <p:cTn id="49" dur="500"/>
                                        <p:tgtEl>
                                          <p:spTgt spid="2">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
                                            <p:txEl>
                                              <p:pRg st="5" end="5"/>
                                            </p:txEl>
                                          </p:spTgt>
                                        </p:tgtEl>
                                        <p:attrNameLst>
                                          <p:attrName>style.visibility</p:attrName>
                                        </p:attrNameLst>
                                      </p:cBhvr>
                                      <p:to>
                                        <p:strVal val="visible"/>
                                      </p:to>
                                    </p:set>
                                    <p:animEffect transition="in" filter="wipe(down)">
                                      <p:cBhvr>
                                        <p:cTn id="54" dur="500"/>
                                        <p:tgtEl>
                                          <p:spTgt spid="2">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7" presetClass="emph" presetSubtype="0" fill="remove" grpId="0" nodeType="clickEffect">
                                  <p:stCondLst>
                                    <p:cond delay="0"/>
                                  </p:stCondLst>
                                  <p:childTnLst>
                                    <p:animClr clrSpc="rgb" dir="cw">
                                      <p:cBhvr override="childStyle">
                                        <p:cTn id="58" dur="250" autoRev="1" fill="remove"/>
                                        <p:tgtEl>
                                          <p:spTgt spid="6"/>
                                        </p:tgtEl>
                                        <p:attrNameLst>
                                          <p:attrName>style.color</p:attrName>
                                        </p:attrNameLst>
                                      </p:cBhvr>
                                      <p:to>
                                        <a:schemeClr val="bg1"/>
                                      </p:to>
                                    </p:animClr>
                                    <p:animClr clrSpc="rgb" dir="cw">
                                      <p:cBhvr>
                                        <p:cTn id="59" dur="250" autoRev="1" fill="remove"/>
                                        <p:tgtEl>
                                          <p:spTgt spid="6"/>
                                        </p:tgtEl>
                                        <p:attrNameLst>
                                          <p:attrName>fillcolor</p:attrName>
                                        </p:attrNameLst>
                                      </p:cBhvr>
                                      <p:to>
                                        <a:schemeClr val="bg1"/>
                                      </p:to>
                                    </p:animClr>
                                    <p:set>
                                      <p:cBhvr>
                                        <p:cTn id="60" dur="250" autoRev="1" fill="remove"/>
                                        <p:tgtEl>
                                          <p:spTgt spid="6"/>
                                        </p:tgtEl>
                                        <p:attrNameLst>
                                          <p:attrName>fill.type</p:attrName>
                                        </p:attrNameLst>
                                      </p:cBhvr>
                                      <p:to>
                                        <p:strVal val="solid"/>
                                      </p:to>
                                    </p:set>
                                    <p:set>
                                      <p:cBhvr>
                                        <p:cTn id="61" dur="25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2" grpId="0" build="p"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80795"/>
          </a:xfrm>
        </p:spPr>
        <p:txBody>
          <a:bodyPr>
            <a:normAutofit fontScale="90000"/>
          </a:bodyPr>
          <a:lstStyle/>
          <a:p>
            <a:r>
              <a:rPr lang="en-ZA" sz="4000" dirty="0"/>
              <a:t>                                                                                                      </a:t>
            </a:r>
            <a:br>
              <a:rPr lang="en-ZA" sz="4000" dirty="0"/>
            </a:br>
            <a:br>
              <a:rPr lang="en-ZA" sz="4000" dirty="0"/>
            </a:br>
            <a:r>
              <a:rPr lang="en-ZA" sz="4000" dirty="0"/>
              <a:t>According to Maslow, the satisfaction of self-esteem needs is mainly determined by… </a:t>
            </a:r>
            <a:br>
              <a:rPr lang="en-ZA" sz="4000" dirty="0"/>
            </a:br>
            <a:br>
              <a:rPr lang="en-ZA" dirty="0"/>
            </a:br>
            <a:endParaRPr lang="en-ZA" dirty="0"/>
          </a:p>
        </p:txBody>
      </p:sp>
      <p:sp>
        <p:nvSpPr>
          <p:cNvPr id="5" name="Content Placeholder 4"/>
          <p:cNvSpPr>
            <a:spLocks noGrp="1"/>
          </p:cNvSpPr>
          <p:nvPr>
            <p:ph idx="1"/>
          </p:nvPr>
        </p:nvSpPr>
        <p:spPr>
          <a:xfrm>
            <a:off x="838200" y="1825625"/>
            <a:ext cx="10515600" cy="2391507"/>
          </a:xfrm>
        </p:spPr>
        <p:txBody>
          <a:bodyPr>
            <a:normAutofit/>
          </a:bodyPr>
          <a:lstStyle/>
          <a:p>
            <a:r>
              <a:rPr lang="en-ZA" dirty="0"/>
              <a:t>(1) self-respect and appreciation by others. </a:t>
            </a:r>
          </a:p>
          <a:p>
            <a:r>
              <a:rPr lang="en-ZA" dirty="0"/>
              <a:t>(2) peak experiences. </a:t>
            </a:r>
          </a:p>
          <a:p>
            <a:r>
              <a:rPr lang="en-ZA" dirty="0"/>
              <a:t>(3) spontaneity, simplicity and naturalness. </a:t>
            </a:r>
          </a:p>
          <a:p>
            <a:r>
              <a:rPr lang="en-ZA" dirty="0"/>
              <a:t>(4) self-actualisation. </a:t>
            </a:r>
          </a:p>
          <a:p>
            <a:pPr marL="45720" indent="0">
              <a:buNone/>
            </a:pPr>
            <a:endParaRPr lang="en-ZA" dirty="0"/>
          </a:p>
          <a:p>
            <a:endParaRPr lang="en-ZA" dirty="0"/>
          </a:p>
        </p:txBody>
      </p:sp>
      <p:sp>
        <p:nvSpPr>
          <p:cNvPr id="6" name="Cloud 5"/>
          <p:cNvSpPr/>
          <p:nvPr/>
        </p:nvSpPr>
        <p:spPr>
          <a:xfrm>
            <a:off x="8329247" y="2497698"/>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 </a:t>
            </a:r>
          </a:p>
        </p:txBody>
      </p:sp>
      <p:sp>
        <p:nvSpPr>
          <p:cNvPr id="2" name="Rectangle 1"/>
          <p:cNvSpPr/>
          <p:nvPr/>
        </p:nvSpPr>
        <p:spPr>
          <a:xfrm>
            <a:off x="1477108" y="4698609"/>
            <a:ext cx="8693834" cy="147710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b="1" dirty="0"/>
              <a:t>Self-esteem is derived from a sense of efficacy or capability with regards to one’s own achievements as well as from recognition of one’s achievements by others.   Alternative (1) is therefore correct. </a:t>
            </a:r>
          </a:p>
        </p:txBody>
      </p:sp>
    </p:spTree>
    <p:extLst>
      <p:ext uri="{BB962C8B-B14F-4D97-AF65-F5344CB8AC3E}">
        <p14:creationId xmlns:p14="http://schemas.microsoft.com/office/powerpoint/2010/main" val="240716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80795"/>
          </a:xfrm>
        </p:spPr>
        <p:txBody>
          <a:bodyPr>
            <a:normAutofit fontScale="90000"/>
          </a:bodyPr>
          <a:lstStyle/>
          <a:p>
            <a:r>
              <a:rPr lang="en-ZA" sz="4000" dirty="0"/>
              <a:t>                                                                                                      </a:t>
            </a:r>
            <a:br>
              <a:rPr lang="en-ZA" sz="4000" dirty="0"/>
            </a:br>
            <a:br>
              <a:rPr lang="en-ZA" sz="4000" dirty="0"/>
            </a:br>
            <a:br>
              <a:rPr lang="en-ZA" sz="4000" dirty="0"/>
            </a:br>
            <a:r>
              <a:rPr lang="en-ZA" sz="4000" dirty="0"/>
              <a:t>Which one of the following statements correctly reflects Maslow’s view? </a:t>
            </a: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825625"/>
            <a:ext cx="10515600" cy="2391507"/>
          </a:xfrm>
        </p:spPr>
        <p:txBody>
          <a:bodyPr>
            <a:normAutofit fontScale="92500"/>
          </a:bodyPr>
          <a:lstStyle/>
          <a:p>
            <a:pPr marL="502920" indent="-457200">
              <a:buFont typeface="+mj-lt"/>
              <a:buAutoNum type="arabicPeriod"/>
            </a:pPr>
            <a:r>
              <a:rPr lang="en-ZA" dirty="0"/>
              <a:t> Self-actualisers are sociable people who like to have constant contact with other people. </a:t>
            </a:r>
          </a:p>
          <a:p>
            <a:pPr marL="502920" indent="-457200">
              <a:buFont typeface="+mj-lt"/>
              <a:buAutoNum type="arabicPeriod"/>
            </a:pPr>
            <a:r>
              <a:rPr lang="en-ZA" dirty="0"/>
              <a:t>Self-actualisers are achievers who will use any means to reach the high goals they have set themselves. </a:t>
            </a:r>
          </a:p>
          <a:p>
            <a:pPr marL="502920" indent="-457200">
              <a:buFont typeface="+mj-lt"/>
              <a:buAutoNum type="arabicPeriod"/>
            </a:pPr>
            <a:r>
              <a:rPr lang="en-ZA" dirty="0"/>
              <a:t> Self-actualisers function relatively independently of their physical and social environment. </a:t>
            </a:r>
          </a:p>
          <a:p>
            <a:pPr marL="502920" indent="-457200">
              <a:buFont typeface="+mj-lt"/>
              <a:buAutoNum type="arabicPeriod"/>
            </a:pPr>
            <a:r>
              <a:rPr lang="en-ZA" dirty="0"/>
              <a:t> Self-actualisers tend to be autocratic since they are functioning on a higher level than most people. </a:t>
            </a:r>
          </a:p>
          <a:p>
            <a:endParaRPr lang="en-ZA" dirty="0"/>
          </a:p>
        </p:txBody>
      </p:sp>
      <p:sp>
        <p:nvSpPr>
          <p:cNvPr id="6" name="Cloud 5"/>
          <p:cNvSpPr/>
          <p:nvPr/>
        </p:nvSpPr>
        <p:spPr>
          <a:xfrm>
            <a:off x="9249508" y="3923639"/>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
        <p:nvSpPr>
          <p:cNvPr id="2" name="Rectangle 1"/>
          <p:cNvSpPr/>
          <p:nvPr/>
        </p:nvSpPr>
        <p:spPr>
          <a:xfrm>
            <a:off x="264940" y="4768948"/>
            <a:ext cx="9174481" cy="176935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sz="1400" dirty="0"/>
              <a:t>Maslow stressed that self-actualising individuals are characterized by amongst others, the ability to observe reality more accurately. This means that, accurate observation assists them to make informed and accurate decision in reaching their goals, as opposed to using any means available to them as suggested by statement (2). Self-actualisers know when to disengage from social encounters and to enjoy isolation and privacy, as opposed to being in constant contact with other people as suggested by statement (1). Furthermore, self- </a:t>
            </a:r>
            <a:r>
              <a:rPr lang="en-ZA" sz="1400" dirty="0" err="1"/>
              <a:t>actualisers</a:t>
            </a:r>
            <a:r>
              <a:rPr lang="en-ZA" sz="1400" dirty="0"/>
              <a:t> are democratic in the widest sense of the word, which is in direct contrast with what statement (4) suggests. Yes, indeed, self-actualisers are described amongst others as individuals who function relatively independently of their physical and social environment and depend on their own potential to grow. Alternative (3) is therefore the correct option </a:t>
            </a:r>
            <a:r>
              <a:rPr lang="en-ZA" sz="1400" b="1" dirty="0"/>
              <a:t>. </a:t>
            </a:r>
          </a:p>
        </p:txBody>
      </p:sp>
    </p:spTree>
    <p:extLst>
      <p:ext uri="{BB962C8B-B14F-4D97-AF65-F5344CB8AC3E}">
        <p14:creationId xmlns:p14="http://schemas.microsoft.com/office/powerpoint/2010/main" val="62184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r>
              <a:rPr lang="en-ZA" sz="3200" dirty="0"/>
              <a:t>In terms of their interpersonal relationships, Maslow found that self-actualisers…</a:t>
            </a:r>
          </a:p>
        </p:txBody>
      </p:sp>
      <p:sp>
        <p:nvSpPr>
          <p:cNvPr id="3" name="Content Placeholder 2"/>
          <p:cNvSpPr>
            <a:spLocks noGrp="1"/>
          </p:cNvSpPr>
          <p:nvPr>
            <p:ph idx="1"/>
          </p:nvPr>
        </p:nvSpPr>
        <p:spPr>
          <a:xfrm>
            <a:off x="584616" y="2248525"/>
            <a:ext cx="10912840" cy="3117954"/>
          </a:xfrm>
        </p:spPr>
        <p:txBody>
          <a:bodyPr>
            <a:normAutofit/>
          </a:bodyPr>
          <a:lstStyle/>
          <a:p>
            <a:pPr marL="502920" indent="-457200" algn="just">
              <a:buFont typeface="+mj-lt"/>
              <a:buAutoNum type="arabicPeriod"/>
            </a:pPr>
            <a:r>
              <a:rPr lang="en-ZA" dirty="0"/>
              <a:t>Are exclusive and disengaged from any real involvement with others</a:t>
            </a:r>
          </a:p>
          <a:p>
            <a:pPr marL="502920" indent="-457200" algn="just">
              <a:buFont typeface="+mj-lt"/>
              <a:buAutoNum type="arabicPeriod"/>
            </a:pPr>
            <a:r>
              <a:rPr lang="en-ZA" dirty="0"/>
              <a:t> can be identified as cold and distant toward ordinary people</a:t>
            </a:r>
          </a:p>
          <a:p>
            <a:pPr marL="502920" indent="-457200" algn="just">
              <a:buFont typeface="+mj-lt"/>
              <a:buAutoNum type="arabicPeriod"/>
            </a:pPr>
            <a:r>
              <a:rPr lang="en-ZA" dirty="0"/>
              <a:t>Acquire admirers, followers and disciples who demand more from self-actualisers that they can offer</a:t>
            </a:r>
          </a:p>
          <a:p>
            <a:pPr marL="502920" indent="-457200" algn="just">
              <a:buFont typeface="+mj-lt"/>
              <a:buAutoNum type="arabicPeriod"/>
            </a:pPr>
            <a:r>
              <a:rPr lang="en-ZA" dirty="0"/>
              <a:t>Include in their close circle of friends each and every one irrespective of capacity, talent and level of growth</a:t>
            </a:r>
          </a:p>
        </p:txBody>
      </p:sp>
      <p:sp>
        <p:nvSpPr>
          <p:cNvPr id="4" name="Speech Bubble: Oval 3"/>
          <p:cNvSpPr/>
          <p:nvPr/>
        </p:nvSpPr>
        <p:spPr>
          <a:xfrm>
            <a:off x="9323882" y="5051685"/>
            <a:ext cx="2173574" cy="1044315"/>
          </a:xfrm>
          <a:prstGeom prst="wedgeEllipse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3 </a:t>
            </a:r>
          </a:p>
        </p:txBody>
      </p:sp>
    </p:spTree>
    <p:extLst>
      <p:ext uri="{BB962C8B-B14F-4D97-AF65-F5344CB8AC3E}">
        <p14:creationId xmlns:p14="http://schemas.microsoft.com/office/powerpoint/2010/main" val="279183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810" y="464465"/>
            <a:ext cx="11422380" cy="1135391"/>
          </a:xfrm>
        </p:spPr>
        <p:txBody>
          <a:bodyPr>
            <a:normAutofit fontScale="90000"/>
          </a:bodyPr>
          <a:lstStyle/>
          <a:p>
            <a:pPr algn="just"/>
            <a:r>
              <a:rPr lang="en-ZA" sz="4000" dirty="0"/>
              <a:t>                                                                                                      </a:t>
            </a:r>
            <a:br>
              <a:rPr lang="en-ZA" sz="4000" dirty="0"/>
            </a:br>
            <a:br>
              <a:rPr lang="en-ZA" sz="4000" dirty="0"/>
            </a:br>
            <a:br>
              <a:rPr lang="en-ZA" sz="4000" dirty="0"/>
            </a:br>
            <a:br>
              <a:rPr lang="en-ZA" sz="4000" dirty="0"/>
            </a:br>
            <a:br>
              <a:rPr lang="en-ZA" sz="4900" dirty="0"/>
            </a:br>
            <a:r>
              <a:rPr lang="en-ZA" sz="2200" dirty="0"/>
              <a:t>On the basis of biographical information he assembled about people who are highly self-actualising, Maslow set out to describe the characteristics of the optimally functioning person. Which of the following statements are accurate descriptions of some of these characteristics?</a:t>
            </a:r>
            <a:r>
              <a:rPr lang="en-ZA" sz="2700" dirty="0">
                <a:solidFill>
                  <a:schemeClr val="bg1"/>
                </a:solidFill>
              </a:rPr>
              <a:t>………………………………………</a:t>
            </a:r>
            <a:br>
              <a:rPr lang="en-ZA" sz="2000" dirty="0"/>
            </a:br>
            <a:r>
              <a:rPr lang="en-ZA" sz="2000" dirty="0"/>
              <a:t> </a:t>
            </a:r>
            <a:br>
              <a:rPr lang="en-ZA" sz="4000" dirty="0"/>
            </a:b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856935"/>
            <a:ext cx="10515600" cy="4483904"/>
          </a:xfrm>
        </p:spPr>
        <p:txBody>
          <a:bodyPr>
            <a:normAutofit fontScale="92500" lnSpcReduction="10000"/>
          </a:bodyPr>
          <a:lstStyle/>
          <a:p>
            <a:pPr marL="502920" indent="-457200" algn="just">
              <a:buFont typeface="+mj-lt"/>
              <a:buAutoNum type="alphaLcPeriod"/>
            </a:pPr>
            <a:r>
              <a:rPr lang="en-ZA" dirty="0">
                <a:latin typeface="Arial" panose="020B0604020202020204" pitchFamily="34" charset="0"/>
                <a:cs typeface="Arial" panose="020B0604020202020204" pitchFamily="34" charset="0"/>
              </a:rPr>
              <a:t>The behaviour of self-actualisers is spontaneous and without superficiality and pretence</a:t>
            </a:r>
          </a:p>
          <a:p>
            <a:pPr marL="502920" indent="-457200">
              <a:buFont typeface="+mj-lt"/>
              <a:buAutoNum type="alphaLcPeriod"/>
            </a:pPr>
            <a:r>
              <a:rPr lang="en-ZA" dirty="0">
                <a:latin typeface="Arial" panose="020B0604020202020204" pitchFamily="34" charset="0"/>
                <a:cs typeface="Arial" panose="020B0604020202020204" pitchFamily="34" charset="0"/>
              </a:rPr>
              <a:t>Self-actualisers become irritated by the deficiencies of ordinary people</a:t>
            </a:r>
          </a:p>
          <a:p>
            <a:pPr marL="502920" indent="-457200">
              <a:buFont typeface="+mj-lt"/>
              <a:buAutoNum type="alphaLcPeriod"/>
            </a:pPr>
            <a:r>
              <a:rPr lang="en-ZA" dirty="0">
                <a:latin typeface="Arial" panose="020B0604020202020204" pitchFamily="34" charset="0"/>
                <a:cs typeface="Arial" panose="020B0604020202020204" pitchFamily="34" charset="0"/>
              </a:rPr>
              <a:t>Without exception, self-actualisers are involved in a cause outside their own skins</a:t>
            </a:r>
          </a:p>
          <a:p>
            <a:pPr marL="502920" indent="-457200">
              <a:buFont typeface="+mj-lt"/>
              <a:buAutoNum type="alphaLcPeriod"/>
            </a:pPr>
            <a:r>
              <a:rPr lang="en-ZA" dirty="0">
                <a:latin typeface="Arial" panose="020B0604020202020204" pitchFamily="34" charset="0"/>
                <a:cs typeface="Arial" panose="020B0604020202020204" pitchFamily="34" charset="0"/>
              </a:rPr>
              <a:t>Self-actualisers sometimes tire of the simple and basic enjoyments of life</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dirty="0">
                <a:latin typeface="Arial" panose="020B0604020202020204" pitchFamily="34" charset="0"/>
                <a:cs typeface="Arial" panose="020B0604020202020204" pitchFamily="34" charset="0"/>
              </a:rPr>
              <a:t>(a), (b), (c) &amp; (d)</a:t>
            </a:r>
          </a:p>
          <a:p>
            <a:pPr marL="502920" indent="-457200">
              <a:buFont typeface="+mj-lt"/>
              <a:buAutoNum type="arabicParenR"/>
            </a:pPr>
            <a:r>
              <a:rPr lang="en-ZA" dirty="0">
                <a:latin typeface="Arial" panose="020B0604020202020204" pitchFamily="34" charset="0"/>
                <a:cs typeface="Arial" panose="020B0604020202020204" pitchFamily="34" charset="0"/>
              </a:rPr>
              <a:t>(a), (b) &amp; (c) </a:t>
            </a:r>
          </a:p>
          <a:p>
            <a:pPr marL="502920" indent="-457200">
              <a:buFont typeface="+mj-lt"/>
              <a:buAutoNum type="arabicParenR"/>
            </a:pPr>
            <a:r>
              <a:rPr lang="en-ZA" dirty="0">
                <a:latin typeface="Arial" panose="020B0604020202020204" pitchFamily="34" charset="0"/>
                <a:cs typeface="Arial" panose="020B0604020202020204" pitchFamily="34" charset="0"/>
              </a:rPr>
              <a:t>(a), (c) &amp; (d) </a:t>
            </a:r>
          </a:p>
          <a:p>
            <a:pPr marL="502920" indent="-457200">
              <a:buFont typeface="+mj-lt"/>
              <a:buAutoNum type="arabicParenR"/>
            </a:pPr>
            <a:r>
              <a:rPr lang="en-ZA" dirty="0">
                <a:latin typeface="Arial" panose="020B0604020202020204" pitchFamily="34" charset="0"/>
                <a:cs typeface="Arial" panose="020B0604020202020204" pitchFamily="34" charset="0"/>
              </a:rPr>
              <a:t>(a) &amp;(c) </a:t>
            </a:r>
          </a:p>
        </p:txBody>
      </p:sp>
      <p:sp>
        <p:nvSpPr>
          <p:cNvPr id="6" name="Cloud 5"/>
          <p:cNvSpPr/>
          <p:nvPr/>
        </p:nvSpPr>
        <p:spPr>
          <a:xfrm>
            <a:off x="8947215" y="4729282"/>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 </a:t>
            </a:r>
          </a:p>
        </p:txBody>
      </p:sp>
    </p:spTree>
    <p:extLst>
      <p:ext uri="{BB962C8B-B14F-4D97-AF65-F5344CB8AC3E}">
        <p14:creationId xmlns:p14="http://schemas.microsoft.com/office/powerpoint/2010/main" val="242037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810" y="464466"/>
            <a:ext cx="11422380" cy="956372"/>
          </a:xfrm>
        </p:spPr>
        <p:txBody>
          <a:bodyPr>
            <a:normAutofit fontScale="90000"/>
          </a:bodyPr>
          <a:lstStyle/>
          <a:p>
            <a:r>
              <a:rPr lang="en-ZA" sz="4000" dirty="0"/>
              <a:t>                                                                                                      </a:t>
            </a:r>
            <a:br>
              <a:rPr lang="en-ZA" sz="4000" dirty="0"/>
            </a:br>
            <a:br>
              <a:rPr lang="en-ZA" sz="4000" dirty="0"/>
            </a:br>
            <a:br>
              <a:rPr lang="en-ZA" sz="4000" dirty="0"/>
            </a:br>
            <a:br>
              <a:rPr lang="en-ZA" sz="4000" dirty="0"/>
            </a:br>
            <a:r>
              <a:rPr lang="en-ZA" sz="4000" dirty="0"/>
              <a:t>According to Maslow, the person who functions optimally </a:t>
            </a:r>
            <a:br>
              <a:rPr lang="en-ZA" sz="4000" dirty="0"/>
            </a:b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856935"/>
            <a:ext cx="10515600" cy="3376248"/>
          </a:xfrm>
        </p:spPr>
        <p:txBody>
          <a:bodyPr>
            <a:normAutofit fontScale="85000" lnSpcReduction="20000"/>
          </a:bodyPr>
          <a:lstStyle/>
          <a:p>
            <a:pPr marL="502920" indent="-457200">
              <a:buFont typeface="+mj-lt"/>
              <a:buAutoNum type="alphaLcPeriod"/>
            </a:pPr>
            <a:r>
              <a:rPr lang="en-ZA" dirty="0">
                <a:latin typeface="Arial" panose="020B0604020202020204" pitchFamily="34" charset="0"/>
                <a:cs typeface="Arial" panose="020B0604020202020204" pitchFamily="34" charset="0"/>
              </a:rPr>
              <a:t>can meet his or her deficiency needs regularly. </a:t>
            </a:r>
          </a:p>
          <a:p>
            <a:pPr marL="502920" indent="-457200">
              <a:buFont typeface="+mj-lt"/>
              <a:buAutoNum type="alphaLcPeriod"/>
            </a:pPr>
            <a:r>
              <a:rPr lang="en-ZA" dirty="0">
                <a:latin typeface="Arial" panose="020B0604020202020204" pitchFamily="34" charset="0"/>
                <a:cs typeface="Arial" panose="020B0604020202020204" pitchFamily="34" charset="0"/>
              </a:rPr>
              <a:t>has accepted the responsibility of self-actualisation. </a:t>
            </a:r>
          </a:p>
          <a:p>
            <a:pPr marL="502920" indent="-457200">
              <a:buFont typeface="+mj-lt"/>
              <a:buAutoNum type="alphaLcPeriod"/>
            </a:pPr>
            <a:r>
              <a:rPr lang="en-ZA" dirty="0">
                <a:latin typeface="Arial" panose="020B0604020202020204" pitchFamily="34" charset="0"/>
                <a:cs typeface="Arial" panose="020B0604020202020204" pitchFamily="34" charset="0"/>
              </a:rPr>
              <a:t>is functioning at the level of self-actualisation. </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dirty="0">
                <a:latin typeface="Arial" panose="020B0604020202020204" pitchFamily="34" charset="0"/>
                <a:cs typeface="Arial" panose="020B0604020202020204" pitchFamily="34" charset="0"/>
              </a:rPr>
              <a:t>(a) </a:t>
            </a:r>
          </a:p>
          <a:p>
            <a:pPr marL="502920" indent="-457200">
              <a:buFont typeface="+mj-lt"/>
              <a:buAutoNum type="arabicParenR"/>
            </a:pPr>
            <a:r>
              <a:rPr lang="en-ZA" dirty="0">
                <a:latin typeface="Arial" panose="020B0604020202020204" pitchFamily="34" charset="0"/>
                <a:cs typeface="Arial" panose="020B0604020202020204" pitchFamily="34" charset="0"/>
              </a:rPr>
              <a:t>(b) </a:t>
            </a:r>
          </a:p>
          <a:p>
            <a:pPr marL="502920" indent="-457200">
              <a:buFont typeface="+mj-lt"/>
              <a:buAutoNum type="arabicParenR"/>
            </a:pPr>
            <a:r>
              <a:rPr lang="en-ZA" dirty="0">
                <a:latin typeface="Arial" panose="020B0604020202020204" pitchFamily="34" charset="0"/>
                <a:cs typeface="Arial" panose="020B0604020202020204" pitchFamily="34" charset="0"/>
              </a:rPr>
              <a:t>(a) and (c) </a:t>
            </a:r>
          </a:p>
          <a:p>
            <a:pPr marL="502920" indent="-457200">
              <a:buFont typeface="+mj-lt"/>
              <a:buAutoNum type="arabicParenR"/>
            </a:pPr>
            <a:r>
              <a:rPr lang="en-ZA" dirty="0">
                <a:latin typeface="Arial" panose="020B0604020202020204" pitchFamily="34" charset="0"/>
                <a:cs typeface="Arial" panose="020B0604020202020204" pitchFamily="34" charset="0"/>
              </a:rPr>
              <a:t>(a), (b) and (c) </a:t>
            </a:r>
          </a:p>
        </p:txBody>
      </p:sp>
      <p:sp>
        <p:nvSpPr>
          <p:cNvPr id="6" name="Cloud 5"/>
          <p:cNvSpPr/>
          <p:nvPr/>
        </p:nvSpPr>
        <p:spPr>
          <a:xfrm>
            <a:off x="8992186" y="3545059"/>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 </a:t>
            </a:r>
          </a:p>
        </p:txBody>
      </p:sp>
      <p:sp>
        <p:nvSpPr>
          <p:cNvPr id="2" name="Rectangle 1"/>
          <p:cNvSpPr/>
          <p:nvPr/>
        </p:nvSpPr>
        <p:spPr>
          <a:xfrm>
            <a:off x="264940" y="5669280"/>
            <a:ext cx="10074814" cy="86902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sz="1600" dirty="0"/>
              <a:t>The description of an optimally developed person is outlined fully on pg. 347- 352, MMV. With that in mind, it is pretty obvious that all the above listed statements are correct. Alternative (4) is therefore the correct option. </a:t>
            </a:r>
            <a:endParaRPr lang="en-ZA" sz="1200" b="1" dirty="0"/>
          </a:p>
        </p:txBody>
      </p:sp>
    </p:spTree>
    <p:extLst>
      <p:ext uri="{BB962C8B-B14F-4D97-AF65-F5344CB8AC3E}">
        <p14:creationId xmlns:p14="http://schemas.microsoft.com/office/powerpoint/2010/main" val="15206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circle(in)">
                                      <p:cBhvr>
                                        <p:cTn id="39" dur="2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1000"/>
                                        <p:tgtEl>
                                          <p:spTgt spid="2"/>
                                        </p:tgtEl>
                                      </p:cBhvr>
                                    </p:animEffect>
                                    <p:anim calcmode="lin" valueType="num">
                                      <p:cBhvr>
                                        <p:cTn id="45" dur="1000" fill="hold"/>
                                        <p:tgtEl>
                                          <p:spTgt spid="2"/>
                                        </p:tgtEl>
                                        <p:attrNameLst>
                                          <p:attrName>ppt_x</p:attrName>
                                        </p:attrNameLst>
                                      </p:cBhvr>
                                      <p:tavLst>
                                        <p:tav tm="0">
                                          <p:val>
                                            <p:strVal val="#ppt_x"/>
                                          </p:val>
                                        </p:tav>
                                        <p:tav tm="100000">
                                          <p:val>
                                            <p:strVal val="#ppt_x"/>
                                          </p:val>
                                        </p:tav>
                                      </p:tavLst>
                                    </p:anim>
                                    <p:anim calcmode="lin" valueType="num">
                                      <p:cBhvr>
                                        <p:cTn id="4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810" y="464466"/>
            <a:ext cx="11422380" cy="956372"/>
          </a:xfrm>
        </p:spPr>
        <p:txBody>
          <a:bodyPr>
            <a:normAutofit fontScale="90000"/>
          </a:bodyPr>
          <a:lstStyle/>
          <a:p>
            <a:r>
              <a:rPr lang="en-ZA" sz="4000" dirty="0"/>
              <a:t>                                                                                                      </a:t>
            </a:r>
            <a:br>
              <a:rPr lang="en-ZA" sz="4000" dirty="0"/>
            </a:br>
            <a:br>
              <a:rPr lang="en-ZA" sz="4000" dirty="0"/>
            </a:br>
            <a:br>
              <a:rPr lang="en-ZA" sz="4000" dirty="0"/>
            </a:br>
            <a:br>
              <a:rPr lang="en-ZA" sz="4000" dirty="0"/>
            </a:br>
            <a:r>
              <a:rPr lang="en-ZA" sz="4000" dirty="0"/>
              <a:t>According to Maslow, the person who functions optimally is someone who </a:t>
            </a:r>
            <a:br>
              <a:rPr lang="en-ZA" sz="4000" dirty="0"/>
            </a:b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420838"/>
            <a:ext cx="10515600" cy="4800080"/>
          </a:xfrm>
        </p:spPr>
        <p:txBody>
          <a:bodyPr>
            <a:normAutofit fontScale="92500" lnSpcReduction="10000"/>
          </a:bodyPr>
          <a:lstStyle/>
          <a:p>
            <a:pPr marL="502920" indent="-457200">
              <a:buFont typeface="+mj-lt"/>
              <a:buAutoNum type="alphaLcPeriod"/>
            </a:pPr>
            <a:r>
              <a:rPr lang="en-ZA" dirty="0">
                <a:latin typeface="Arial" panose="020B0604020202020204" pitchFamily="34" charset="0"/>
                <a:cs typeface="Arial" panose="020B0604020202020204" pitchFamily="34" charset="0"/>
              </a:rPr>
              <a:t>Subjects his or her own needs for self-actualisation to the injunction to conform to the demands and prevailing norms of society</a:t>
            </a:r>
          </a:p>
          <a:p>
            <a:pPr marL="502920" indent="-457200">
              <a:buFont typeface="+mj-lt"/>
              <a:buAutoNum type="alphaLcPeriod"/>
            </a:pPr>
            <a:r>
              <a:rPr lang="en-ZA" dirty="0">
                <a:latin typeface="Arial" panose="020B0604020202020204" pitchFamily="34" charset="0"/>
                <a:cs typeface="Arial" panose="020B0604020202020204" pitchFamily="34" charset="0"/>
              </a:rPr>
              <a:t>Needs the rewards and recognition and acclaim of his or her social circle and of society at large in order to realise his or her potential</a:t>
            </a:r>
          </a:p>
          <a:p>
            <a:pPr marL="502920" indent="-457200">
              <a:buFont typeface="+mj-lt"/>
              <a:buAutoNum type="alphaLcPeriod"/>
            </a:pPr>
            <a:r>
              <a:rPr lang="en-ZA" dirty="0">
                <a:latin typeface="Arial" panose="020B0604020202020204" pitchFamily="34" charset="0"/>
                <a:cs typeface="Arial" panose="020B0604020202020204" pitchFamily="34" charset="0"/>
              </a:rPr>
              <a:t>Functions relatively independently of his or her physical and social environment</a:t>
            </a:r>
          </a:p>
          <a:p>
            <a:pPr marL="502920" indent="-457200">
              <a:buFont typeface="+mj-lt"/>
              <a:buAutoNum type="alphaLcPeriod"/>
            </a:pPr>
            <a:r>
              <a:rPr lang="en-ZA" dirty="0">
                <a:latin typeface="Arial" panose="020B0604020202020204" pitchFamily="34" charset="0"/>
                <a:cs typeface="Arial" panose="020B0604020202020204" pitchFamily="34" charset="0"/>
              </a:rPr>
              <a:t>Has accepted the responsibility of becoming the best that he or she can be</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dirty="0">
                <a:latin typeface="Arial" panose="020B0604020202020204" pitchFamily="34" charset="0"/>
                <a:cs typeface="Arial" panose="020B0604020202020204" pitchFamily="34" charset="0"/>
              </a:rPr>
              <a:t>(a) and (b)</a:t>
            </a:r>
          </a:p>
          <a:p>
            <a:pPr marL="502920" indent="-457200">
              <a:buFont typeface="+mj-lt"/>
              <a:buAutoNum type="arabicParenR"/>
            </a:pPr>
            <a:r>
              <a:rPr lang="en-ZA" dirty="0">
                <a:latin typeface="Arial" panose="020B0604020202020204" pitchFamily="34" charset="0"/>
                <a:cs typeface="Arial" panose="020B0604020202020204" pitchFamily="34" charset="0"/>
              </a:rPr>
              <a:t>(a) and (d) </a:t>
            </a:r>
          </a:p>
          <a:p>
            <a:pPr marL="502920" indent="-457200">
              <a:buFont typeface="+mj-lt"/>
              <a:buAutoNum type="arabicParenR"/>
            </a:pPr>
            <a:r>
              <a:rPr lang="en-ZA" dirty="0">
                <a:latin typeface="Arial" panose="020B0604020202020204" pitchFamily="34" charset="0"/>
                <a:cs typeface="Arial" panose="020B0604020202020204" pitchFamily="34" charset="0"/>
              </a:rPr>
              <a:t>(a), (b) and (d) </a:t>
            </a:r>
          </a:p>
          <a:p>
            <a:pPr marL="502920" indent="-457200">
              <a:buFont typeface="+mj-lt"/>
              <a:buAutoNum type="arabicParenR"/>
            </a:pPr>
            <a:r>
              <a:rPr lang="en-ZA" dirty="0">
                <a:latin typeface="Arial" panose="020B0604020202020204" pitchFamily="34" charset="0"/>
                <a:cs typeface="Arial" panose="020B0604020202020204" pitchFamily="34" charset="0"/>
              </a:rPr>
              <a:t>(c) and (d) </a:t>
            </a:r>
          </a:p>
        </p:txBody>
      </p:sp>
      <p:sp>
        <p:nvSpPr>
          <p:cNvPr id="6" name="Cloud 5"/>
          <p:cNvSpPr/>
          <p:nvPr/>
        </p:nvSpPr>
        <p:spPr>
          <a:xfrm>
            <a:off x="8992186" y="3545059"/>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 </a:t>
            </a:r>
          </a:p>
        </p:txBody>
      </p:sp>
    </p:spTree>
    <p:extLst>
      <p:ext uri="{BB962C8B-B14F-4D97-AF65-F5344CB8AC3E}">
        <p14:creationId xmlns:p14="http://schemas.microsoft.com/office/powerpoint/2010/main" val="339795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Read the following for the next 2 Q’s.</a:t>
            </a:r>
          </a:p>
        </p:txBody>
      </p:sp>
      <p:sp>
        <p:nvSpPr>
          <p:cNvPr id="3" name="Content Placeholder 2"/>
          <p:cNvSpPr>
            <a:spLocks noGrp="1"/>
          </p:cNvSpPr>
          <p:nvPr>
            <p:ph idx="1"/>
          </p:nvPr>
        </p:nvSpPr>
        <p:spPr/>
        <p:txBody>
          <a:bodyPr>
            <a:normAutofit lnSpcReduction="10000"/>
          </a:bodyPr>
          <a:lstStyle/>
          <a:p>
            <a:pPr marL="45720" indent="0" algn="just">
              <a:buNone/>
            </a:pPr>
            <a:r>
              <a:rPr lang="en-ZA" dirty="0"/>
              <a:t>Samuel is a teenage boy and an only child. Although his family did not have much, there was always food on the table and a roof over his head. His mother and father were loving and supportive parents who took good care of him. Samuel enjoyed school and had many friends. He was earning good grades and was recognised as the top performer in his class. </a:t>
            </a:r>
          </a:p>
          <a:p>
            <a:pPr marL="45720" indent="0" algn="just">
              <a:buNone/>
            </a:pPr>
            <a:r>
              <a:rPr lang="en-ZA" dirty="0"/>
              <a:t>Tragically, Samuel’s parents were killed in a car accident a few months ago. After the accident, Samuel was placed in foster care. A few months later, his grades started to drop and he started missing school regularly. </a:t>
            </a:r>
          </a:p>
          <a:p>
            <a:pPr marL="45720" indent="0" algn="just">
              <a:buNone/>
            </a:pPr>
            <a:r>
              <a:rPr lang="en-ZA" dirty="0"/>
              <a:t>Samuel told the social worker assigned to his case that, although he had a place to stay and food to eat, his foster parents were both very busy and had little time for him. He also told the social worker that he had joined a gang who understood him and what he was going through. </a:t>
            </a:r>
          </a:p>
        </p:txBody>
      </p:sp>
    </p:spTree>
    <p:extLst>
      <p:ext uri="{BB962C8B-B14F-4D97-AF65-F5344CB8AC3E}">
        <p14:creationId xmlns:p14="http://schemas.microsoft.com/office/powerpoint/2010/main" val="67476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717453"/>
            <a:ext cx="10515600" cy="5219114"/>
          </a:xfrm>
        </p:spPr>
        <p:txBody>
          <a:bodyPr>
            <a:normAutofit lnSpcReduction="10000"/>
          </a:bodyPr>
          <a:lstStyle/>
          <a:p>
            <a:pPr marL="45720" indent="0">
              <a:buNone/>
            </a:pPr>
            <a:r>
              <a:rPr lang="en-ZA" dirty="0"/>
              <a:t>According to Maslow’s theory, prior to the accident in which his parents were killed, Samuel was functioning at the level of ____________ needs. </a:t>
            </a:r>
          </a:p>
          <a:p>
            <a:pPr marL="502920" indent="-457200">
              <a:buFont typeface="+mj-lt"/>
              <a:buAutoNum type="alphaLcPeriod"/>
            </a:pPr>
            <a:r>
              <a:rPr lang="en-ZA" dirty="0"/>
              <a:t>physiological </a:t>
            </a:r>
          </a:p>
          <a:p>
            <a:pPr marL="502920" indent="-457200">
              <a:buFont typeface="+mj-lt"/>
              <a:buAutoNum type="alphaLcPeriod"/>
            </a:pPr>
            <a:r>
              <a:rPr lang="en-ZA" dirty="0"/>
              <a:t>self-esteem </a:t>
            </a:r>
          </a:p>
          <a:p>
            <a:pPr marL="502920" indent="-457200">
              <a:buFont typeface="+mj-lt"/>
              <a:buAutoNum type="alphaLcPeriod"/>
            </a:pPr>
            <a:r>
              <a:rPr lang="en-ZA" dirty="0"/>
              <a:t>affiliation and love </a:t>
            </a:r>
          </a:p>
          <a:p>
            <a:pPr marL="502920" indent="-457200">
              <a:buFont typeface="+mj-lt"/>
              <a:buAutoNum type="alphaLcPeriod"/>
            </a:pPr>
            <a:r>
              <a:rPr lang="en-ZA" dirty="0"/>
              <a:t>safety </a:t>
            </a:r>
          </a:p>
          <a:p>
            <a:pPr marL="45720" indent="0">
              <a:buNone/>
            </a:pPr>
            <a:endParaRPr lang="en-ZA" dirty="0"/>
          </a:p>
          <a:p>
            <a:pPr marL="45720" indent="0">
              <a:buNone/>
            </a:pPr>
            <a:r>
              <a:rPr lang="en-ZA" dirty="0"/>
              <a:t>The correct answer is: </a:t>
            </a:r>
          </a:p>
          <a:p>
            <a:pPr marL="514350" indent="-514350">
              <a:buFont typeface="+mj-lt"/>
              <a:buAutoNum type="arabicPeriod"/>
            </a:pPr>
            <a:r>
              <a:rPr lang="en-ZA" dirty="0"/>
              <a:t>(a) and (b) </a:t>
            </a:r>
          </a:p>
          <a:p>
            <a:pPr marL="514350" indent="-514350">
              <a:buFont typeface="+mj-lt"/>
              <a:buAutoNum type="arabicPeriod"/>
            </a:pPr>
            <a:r>
              <a:rPr lang="en-ZA" dirty="0"/>
              <a:t>(b) and (c) </a:t>
            </a:r>
          </a:p>
          <a:p>
            <a:pPr marL="514350" indent="-514350">
              <a:buFont typeface="+mj-lt"/>
              <a:buAutoNum type="arabicPeriod"/>
            </a:pPr>
            <a:r>
              <a:rPr lang="en-ZA" dirty="0"/>
              <a:t>(c) and (d) </a:t>
            </a:r>
          </a:p>
          <a:p>
            <a:pPr marL="514350" indent="-514350">
              <a:buFont typeface="+mj-lt"/>
              <a:buAutoNum type="arabicPeriod"/>
            </a:pPr>
            <a:r>
              <a:rPr lang="en-ZA" dirty="0"/>
              <a:t>(a) and (d) </a:t>
            </a:r>
          </a:p>
          <a:p>
            <a:endParaRPr lang="en-ZA" dirty="0"/>
          </a:p>
        </p:txBody>
      </p:sp>
      <p:sp>
        <p:nvSpPr>
          <p:cNvPr id="6" name="Cloud 5"/>
          <p:cNvSpPr/>
          <p:nvPr/>
        </p:nvSpPr>
        <p:spPr>
          <a:xfrm>
            <a:off x="7808743" y="3907642"/>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800" dirty="0"/>
              <a:t>2</a:t>
            </a:r>
            <a:r>
              <a:rPr lang="en-ZA" dirty="0"/>
              <a:t> </a:t>
            </a:r>
          </a:p>
        </p:txBody>
      </p:sp>
    </p:spTree>
    <p:extLst>
      <p:ext uri="{BB962C8B-B14F-4D97-AF65-F5344CB8AC3E}">
        <p14:creationId xmlns:p14="http://schemas.microsoft.com/office/powerpoint/2010/main" val="9710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 calcmode="lin" valueType="num">
                                      <p:cBhvr additive="base">
                                        <p:cTn id="2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 calcmode="lin" valueType="num">
                                      <p:cBhvr additive="base">
                                        <p:cTn id="3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 calcmode="lin" valueType="num">
                                      <p:cBhvr additive="base">
                                        <p:cTn id="3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xEl>
                                              <p:pRg st="9" end="9"/>
                                            </p:txEl>
                                          </p:spTgt>
                                        </p:tgtEl>
                                        <p:attrNameLst>
                                          <p:attrName>style.visibility</p:attrName>
                                        </p:attrNameLst>
                                      </p:cBhvr>
                                      <p:to>
                                        <p:strVal val="visible"/>
                                      </p:to>
                                    </p:set>
                                    <p:anim calcmode="lin" valueType="num">
                                      <p:cBhvr additive="base">
                                        <p:cTn id="45"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arn(inVertical)">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pPr algn="ctr"/>
            <a:r>
              <a:rPr lang="en-ZA" sz="3200" dirty="0"/>
              <a:t>Maslow selected representatives of the best in human nature that he could find, in order to elucidate his concept of                                           self-actualisation.  He concluded that:  </a:t>
            </a:r>
          </a:p>
        </p:txBody>
      </p:sp>
      <p:sp>
        <p:nvSpPr>
          <p:cNvPr id="3" name="Content Placeholder 2"/>
          <p:cNvSpPr>
            <a:spLocks noGrp="1"/>
          </p:cNvSpPr>
          <p:nvPr>
            <p:ph idx="1"/>
          </p:nvPr>
        </p:nvSpPr>
        <p:spPr>
          <a:xfrm>
            <a:off x="584616" y="2248525"/>
            <a:ext cx="10912840" cy="3117954"/>
          </a:xfrm>
        </p:spPr>
        <p:txBody>
          <a:bodyPr>
            <a:normAutofit/>
          </a:bodyPr>
          <a:lstStyle/>
          <a:p>
            <a:pPr marL="502920" indent="-457200" algn="just">
              <a:buFont typeface="+mj-lt"/>
              <a:buAutoNum type="arabicPeriod"/>
            </a:pPr>
            <a:r>
              <a:rPr lang="en-ZA" dirty="0"/>
              <a:t>The need for self-actualisation only operates in the lives of a small group of highly select people</a:t>
            </a:r>
          </a:p>
          <a:p>
            <a:pPr marL="502920" indent="-457200" algn="just">
              <a:buFont typeface="+mj-lt"/>
              <a:buAutoNum type="arabicPeriod"/>
            </a:pPr>
            <a:r>
              <a:rPr lang="en-ZA" dirty="0"/>
              <a:t>Self-actualisers have reached a level of human perfection</a:t>
            </a:r>
          </a:p>
          <a:p>
            <a:pPr marL="502920" indent="-457200" algn="just">
              <a:buFont typeface="+mj-lt"/>
              <a:buAutoNum type="arabicPeriod"/>
            </a:pPr>
            <a:r>
              <a:rPr lang="en-ZA" dirty="0"/>
              <a:t>Because they are so way above the average, ordinary people will not approach self-actualisers for support and advice</a:t>
            </a:r>
          </a:p>
          <a:p>
            <a:pPr marL="502920" indent="-457200" algn="just">
              <a:buFont typeface="+mj-lt"/>
              <a:buAutoNum type="arabicPeriod"/>
            </a:pPr>
            <a:r>
              <a:rPr lang="en-ZA" dirty="0"/>
              <a:t>Fallibility and human weakness remain part of human being, no matter what level for psychological growth is achieved</a:t>
            </a:r>
          </a:p>
        </p:txBody>
      </p:sp>
      <p:sp>
        <p:nvSpPr>
          <p:cNvPr id="4" name="Speech Bubble: Oval 3"/>
          <p:cNvSpPr/>
          <p:nvPr/>
        </p:nvSpPr>
        <p:spPr>
          <a:xfrm>
            <a:off x="9323882" y="5051685"/>
            <a:ext cx="2173574" cy="1044315"/>
          </a:xfrm>
          <a:prstGeom prst="wedgeEllipse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 </a:t>
            </a:r>
          </a:p>
        </p:txBody>
      </p:sp>
    </p:spTree>
    <p:extLst>
      <p:ext uri="{BB962C8B-B14F-4D97-AF65-F5344CB8AC3E}">
        <p14:creationId xmlns:p14="http://schemas.microsoft.com/office/powerpoint/2010/main" val="393203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80795"/>
          </a:xfrm>
        </p:spPr>
        <p:txBody>
          <a:bodyPr>
            <a:normAutofit fontScale="90000"/>
          </a:bodyPr>
          <a:lstStyle/>
          <a:p>
            <a:r>
              <a:rPr lang="en-ZA" sz="4000" dirty="0"/>
              <a:t>                                                                                                      </a:t>
            </a:r>
            <a:br>
              <a:rPr lang="en-ZA" sz="4000" dirty="0"/>
            </a:br>
            <a:br>
              <a:rPr lang="en-ZA" sz="4000" dirty="0"/>
            </a:br>
            <a:br>
              <a:rPr lang="en-ZA" sz="4000" dirty="0"/>
            </a:br>
            <a:br>
              <a:rPr lang="en-ZA" sz="4000" dirty="0"/>
            </a:br>
            <a:r>
              <a:rPr lang="en-ZA" sz="4000" dirty="0"/>
              <a:t>Which of the following statements about the need for self-esteem in Maslow’s hierarchy is/are correct?</a:t>
            </a:r>
            <a:br>
              <a:rPr lang="en-ZA" sz="4000" dirty="0"/>
            </a:b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856934"/>
            <a:ext cx="10515600" cy="4348993"/>
          </a:xfrm>
        </p:spPr>
        <p:txBody>
          <a:bodyPr>
            <a:normAutofit fontScale="85000" lnSpcReduction="20000"/>
          </a:bodyPr>
          <a:lstStyle/>
          <a:p>
            <a:pPr marL="502920" indent="-457200" algn="just">
              <a:buFont typeface="+mj-lt"/>
              <a:buAutoNum type="alphaLcPeriod"/>
            </a:pPr>
            <a:r>
              <a:rPr lang="en-ZA" dirty="0">
                <a:latin typeface="Arial" panose="020B0604020202020204" pitchFamily="34" charset="0"/>
                <a:cs typeface="Arial" panose="020B0604020202020204" pitchFamily="34" charset="0"/>
              </a:rPr>
              <a:t>It matters less how one achieves the respect one needs than the fact that one receives it</a:t>
            </a:r>
          </a:p>
          <a:p>
            <a:pPr marL="502920" indent="-457200" algn="just">
              <a:buFont typeface="+mj-lt"/>
              <a:buAutoNum type="alphaLcPeriod"/>
            </a:pPr>
            <a:r>
              <a:rPr lang="en-ZA" dirty="0">
                <a:latin typeface="Arial" panose="020B0604020202020204" pitchFamily="34" charset="0"/>
                <a:cs typeface="Arial" panose="020B0604020202020204" pitchFamily="34" charset="0"/>
              </a:rPr>
              <a:t>In order to be solid one’s self-esteem should be based on one’s actual worth and not on the opinions of others</a:t>
            </a:r>
          </a:p>
          <a:p>
            <a:pPr marL="502920" indent="-457200" algn="just">
              <a:buFont typeface="+mj-lt"/>
              <a:buAutoNum type="alphaLcPeriod"/>
            </a:pPr>
            <a:r>
              <a:rPr lang="en-ZA" dirty="0">
                <a:latin typeface="Arial" panose="020B0604020202020204" pitchFamily="34" charset="0"/>
                <a:cs typeface="Arial" panose="020B0604020202020204" pitchFamily="34" charset="0"/>
              </a:rPr>
              <a:t>The need occurs after the need for safety and before the needs for love and affiliation in the hierarchy</a:t>
            </a:r>
          </a:p>
          <a:p>
            <a:pPr marL="502920" indent="-457200" algn="just">
              <a:buFont typeface="+mj-lt"/>
              <a:buAutoNum type="alphaLcPeriod"/>
            </a:pPr>
            <a:r>
              <a:rPr lang="en-ZA" dirty="0">
                <a:latin typeface="Arial" panose="020B0604020202020204" pitchFamily="34" charset="0"/>
                <a:cs typeface="Arial" panose="020B0604020202020204" pitchFamily="34" charset="0"/>
              </a:rPr>
              <a:t>When a person’s need for self-esteem is unfulfilled he/she may feel inferior, weak and helpless</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u="sng" dirty="0">
                <a:latin typeface="Arial" panose="020B0604020202020204" pitchFamily="34" charset="0"/>
                <a:cs typeface="Arial" panose="020B0604020202020204" pitchFamily="34" charset="0"/>
              </a:rPr>
              <a:t>The correct answer is</a:t>
            </a:r>
            <a:r>
              <a:rPr lang="en-ZA" dirty="0">
                <a:latin typeface="Arial" panose="020B0604020202020204" pitchFamily="34" charset="0"/>
                <a:cs typeface="Arial" panose="020B0604020202020204" pitchFamily="34" charset="0"/>
              </a:rPr>
              <a:t>: </a:t>
            </a:r>
          </a:p>
          <a:p>
            <a:pPr marL="502920" indent="-457200">
              <a:buFont typeface="+mj-lt"/>
              <a:buAutoNum type="arabicParenR"/>
            </a:pPr>
            <a:r>
              <a:rPr lang="en-ZA" dirty="0">
                <a:latin typeface="Arial" panose="020B0604020202020204" pitchFamily="34" charset="0"/>
                <a:cs typeface="Arial" panose="020B0604020202020204" pitchFamily="34" charset="0"/>
              </a:rPr>
              <a:t>(a)  &amp; (c) </a:t>
            </a:r>
          </a:p>
          <a:p>
            <a:pPr marL="502920" indent="-457200">
              <a:buFont typeface="+mj-lt"/>
              <a:buAutoNum type="arabicParenR"/>
            </a:pPr>
            <a:r>
              <a:rPr lang="en-ZA" dirty="0">
                <a:latin typeface="Arial" panose="020B0604020202020204" pitchFamily="34" charset="0"/>
                <a:cs typeface="Arial" panose="020B0604020202020204" pitchFamily="34" charset="0"/>
              </a:rPr>
              <a:t>(b) &amp; (d)</a:t>
            </a:r>
          </a:p>
          <a:p>
            <a:pPr marL="502920" indent="-457200">
              <a:buFont typeface="+mj-lt"/>
              <a:buAutoNum type="arabicParenR"/>
            </a:pPr>
            <a:r>
              <a:rPr lang="en-ZA" dirty="0">
                <a:latin typeface="Arial" panose="020B0604020202020204" pitchFamily="34" charset="0"/>
                <a:cs typeface="Arial" panose="020B0604020202020204" pitchFamily="34" charset="0"/>
              </a:rPr>
              <a:t>(a) &amp; (d) </a:t>
            </a:r>
          </a:p>
          <a:p>
            <a:pPr marL="502920" indent="-457200">
              <a:buFont typeface="+mj-lt"/>
              <a:buAutoNum type="arabicParenR"/>
            </a:pPr>
            <a:r>
              <a:rPr lang="en-ZA" dirty="0">
                <a:latin typeface="Arial" panose="020B0604020202020204" pitchFamily="34" charset="0"/>
                <a:cs typeface="Arial" panose="020B0604020202020204" pitchFamily="34" charset="0"/>
              </a:rPr>
              <a:t>(b), (c) and (d) </a:t>
            </a:r>
          </a:p>
        </p:txBody>
      </p:sp>
      <p:sp>
        <p:nvSpPr>
          <p:cNvPr id="6" name="Cloud 5"/>
          <p:cNvSpPr/>
          <p:nvPr/>
        </p:nvSpPr>
        <p:spPr>
          <a:xfrm>
            <a:off x="8992186" y="4985895"/>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Tree>
    <p:extLst>
      <p:ext uri="{BB962C8B-B14F-4D97-AF65-F5344CB8AC3E}">
        <p14:creationId xmlns:p14="http://schemas.microsoft.com/office/powerpoint/2010/main" val="122418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735" y="365125"/>
            <a:ext cx="11407514" cy="1280795"/>
          </a:xfrm>
        </p:spPr>
        <p:txBody>
          <a:bodyPr>
            <a:normAutofit fontScale="90000"/>
          </a:bodyPr>
          <a:lstStyle/>
          <a:p>
            <a:r>
              <a:rPr lang="en-ZA" sz="4000" dirty="0"/>
              <a:t>                                                                                                      </a:t>
            </a:r>
            <a:br>
              <a:rPr lang="en-ZA" sz="4000" dirty="0"/>
            </a:br>
            <a:br>
              <a:rPr lang="en-ZA" sz="4000" dirty="0"/>
            </a:br>
            <a:br>
              <a:rPr lang="en-ZA" sz="4000" dirty="0"/>
            </a:br>
            <a:br>
              <a:rPr lang="en-ZA" sz="4000" dirty="0"/>
            </a:br>
            <a:r>
              <a:rPr lang="en-ZA" sz="4000" dirty="0"/>
              <a:t>According to Maslow, the person who functions optimally is someone who:</a:t>
            </a:r>
            <a:br>
              <a:rPr lang="en-ZA" sz="4000" dirty="0"/>
            </a:br>
            <a:br>
              <a:rPr lang="en-ZA" sz="4000" dirty="0"/>
            </a:br>
            <a:br>
              <a:rPr lang="en-ZA" sz="4000" dirty="0"/>
            </a:br>
            <a:br>
              <a:rPr lang="en-ZA" dirty="0"/>
            </a:br>
            <a:endParaRPr lang="en-ZA" dirty="0"/>
          </a:p>
        </p:txBody>
      </p:sp>
      <p:sp>
        <p:nvSpPr>
          <p:cNvPr id="5" name="Content Placeholder 4"/>
          <p:cNvSpPr>
            <a:spLocks noGrp="1"/>
          </p:cNvSpPr>
          <p:nvPr>
            <p:ph idx="1"/>
          </p:nvPr>
        </p:nvSpPr>
        <p:spPr>
          <a:xfrm>
            <a:off x="504679" y="1364104"/>
            <a:ext cx="11052737" cy="5336499"/>
          </a:xfrm>
        </p:spPr>
        <p:txBody>
          <a:bodyPr>
            <a:normAutofit fontScale="92500" lnSpcReduction="10000"/>
          </a:bodyPr>
          <a:lstStyle/>
          <a:p>
            <a:pPr marL="502920" indent="-457200" algn="just">
              <a:buFont typeface="+mj-lt"/>
              <a:buAutoNum type="alphaLcPeriod"/>
            </a:pPr>
            <a:endParaRPr lang="en-ZA" sz="2000" dirty="0">
              <a:latin typeface="Arial" panose="020B0604020202020204" pitchFamily="34" charset="0"/>
              <a:cs typeface="Arial" panose="020B0604020202020204" pitchFamily="34" charset="0"/>
            </a:endParaRPr>
          </a:p>
          <a:p>
            <a:pPr marL="502920" indent="-457200" algn="just">
              <a:buFont typeface="+mj-lt"/>
              <a:buAutoNum type="alphaLcPeriod"/>
            </a:pPr>
            <a:r>
              <a:rPr lang="en-ZA" sz="2000" dirty="0">
                <a:latin typeface="Arial" panose="020B0604020202020204" pitchFamily="34" charset="0"/>
                <a:cs typeface="Arial" panose="020B0604020202020204" pitchFamily="34" charset="0"/>
              </a:rPr>
              <a:t>Has overcome the restrictions of the environment and is able to satisfy his or her needs on all four lower levels of the hierarchy on a regular basis.</a:t>
            </a:r>
          </a:p>
          <a:p>
            <a:pPr marL="502920" indent="-457200">
              <a:buFont typeface="+mj-lt"/>
              <a:buAutoNum type="alphaLcPeriod"/>
            </a:pPr>
            <a:r>
              <a:rPr lang="en-ZA" sz="2000" dirty="0">
                <a:latin typeface="Arial" panose="020B0604020202020204" pitchFamily="34" charset="0"/>
                <a:cs typeface="Arial" panose="020B0604020202020204" pitchFamily="34" charset="0"/>
              </a:rPr>
              <a:t>Does not pay particular attention to the moral and ethical codes of society but abides by his or her own rules</a:t>
            </a:r>
          </a:p>
          <a:p>
            <a:pPr marL="502920" indent="-457200">
              <a:buFont typeface="+mj-lt"/>
              <a:buAutoNum type="alphaLcPeriod"/>
            </a:pPr>
            <a:r>
              <a:rPr lang="en-ZA" sz="2000" dirty="0">
                <a:latin typeface="Arial" panose="020B0604020202020204" pitchFamily="34" charset="0"/>
                <a:cs typeface="Arial" panose="020B0604020202020204" pitchFamily="34" charset="0"/>
              </a:rPr>
              <a:t>Has accepted the responsibility of self-actualisation and has become the best person that he or she can be</a:t>
            </a:r>
          </a:p>
          <a:p>
            <a:pPr marL="502920" indent="-457200">
              <a:buFont typeface="+mj-lt"/>
              <a:buAutoNum type="alphaLcPeriod"/>
            </a:pPr>
            <a:r>
              <a:rPr lang="en-ZA" sz="2000" dirty="0">
                <a:latin typeface="Arial" panose="020B0604020202020204" pitchFamily="34" charset="0"/>
                <a:cs typeface="Arial" panose="020B0604020202020204" pitchFamily="34" charset="0"/>
              </a:rPr>
              <a:t>Has self-knowledge and self-insight, and observes and recognises reality for what it is.  </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dirty="0">
                <a:latin typeface="Arial" panose="020B0604020202020204" pitchFamily="34" charset="0"/>
                <a:cs typeface="Arial" panose="020B0604020202020204" pitchFamily="34" charset="0"/>
              </a:rPr>
              <a:t>All of the above</a:t>
            </a:r>
          </a:p>
          <a:p>
            <a:pPr marL="502920" indent="-457200">
              <a:buFont typeface="+mj-lt"/>
              <a:buAutoNum type="arabicParenR"/>
            </a:pPr>
            <a:r>
              <a:rPr lang="en-ZA" dirty="0">
                <a:latin typeface="Arial" panose="020B0604020202020204" pitchFamily="34" charset="0"/>
                <a:cs typeface="Arial" panose="020B0604020202020204" pitchFamily="34" charset="0"/>
              </a:rPr>
              <a:t>(d) </a:t>
            </a:r>
          </a:p>
          <a:p>
            <a:pPr marL="502920" indent="-457200">
              <a:buFont typeface="+mj-lt"/>
              <a:buAutoNum type="arabicParenR"/>
            </a:pPr>
            <a:r>
              <a:rPr lang="en-ZA" dirty="0">
                <a:latin typeface="Arial" panose="020B0604020202020204" pitchFamily="34" charset="0"/>
                <a:cs typeface="Arial" panose="020B0604020202020204" pitchFamily="34" charset="0"/>
              </a:rPr>
              <a:t>(a), (c) and (d) </a:t>
            </a:r>
          </a:p>
          <a:p>
            <a:pPr marL="502920" indent="-457200">
              <a:buFont typeface="+mj-lt"/>
              <a:buAutoNum type="arabicParenR"/>
            </a:pPr>
            <a:r>
              <a:rPr lang="en-ZA" dirty="0">
                <a:latin typeface="Arial" panose="020B0604020202020204" pitchFamily="34" charset="0"/>
                <a:cs typeface="Arial" panose="020B0604020202020204" pitchFamily="34" charset="0"/>
              </a:rPr>
              <a:t>(a), (b) and (c) </a:t>
            </a:r>
          </a:p>
        </p:txBody>
      </p:sp>
      <p:sp>
        <p:nvSpPr>
          <p:cNvPr id="6" name="Cloud 5"/>
          <p:cNvSpPr/>
          <p:nvPr/>
        </p:nvSpPr>
        <p:spPr>
          <a:xfrm>
            <a:off x="8658665" y="442947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 </a:t>
            </a:r>
          </a:p>
        </p:txBody>
      </p:sp>
    </p:spTree>
    <p:extLst>
      <p:ext uri="{BB962C8B-B14F-4D97-AF65-F5344CB8AC3E}">
        <p14:creationId xmlns:p14="http://schemas.microsoft.com/office/powerpoint/2010/main" val="136819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735" y="365125"/>
            <a:ext cx="11407514" cy="1280795"/>
          </a:xfrm>
        </p:spPr>
        <p:txBody>
          <a:bodyPr>
            <a:normAutofit fontScale="90000"/>
          </a:bodyPr>
          <a:lstStyle/>
          <a:p>
            <a:r>
              <a:rPr lang="en-ZA" sz="4000" dirty="0"/>
              <a:t>                                                                                                      </a:t>
            </a:r>
            <a:br>
              <a:rPr lang="en-ZA" sz="4000" dirty="0"/>
            </a:br>
            <a:br>
              <a:rPr lang="en-ZA" sz="4000" dirty="0"/>
            </a:br>
            <a:br>
              <a:rPr lang="en-ZA" sz="4000" dirty="0"/>
            </a:br>
            <a:r>
              <a:rPr lang="en-ZA" sz="4000" dirty="0"/>
              <a:t>Which of the following statements most accurately describe Maslow’s view on psychopathology?</a:t>
            </a: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645920"/>
            <a:ext cx="10849121" cy="4784859"/>
          </a:xfrm>
        </p:spPr>
        <p:txBody>
          <a:bodyPr>
            <a:normAutofit fontScale="92500" lnSpcReduction="10000"/>
          </a:bodyPr>
          <a:lstStyle/>
          <a:p>
            <a:pPr marL="502920" indent="-457200" algn="just">
              <a:buFont typeface="+mj-lt"/>
              <a:buAutoNum type="alphaLcPeriod"/>
            </a:pPr>
            <a:r>
              <a:rPr lang="en-ZA" sz="2000" dirty="0">
                <a:latin typeface="Arial" panose="020B0604020202020204" pitchFamily="34" charset="0"/>
                <a:cs typeface="Arial" panose="020B0604020202020204" pitchFamily="34" charset="0"/>
              </a:rPr>
              <a:t>Psychopathology results from the failure of the environment to provide for an individual’s basic needs</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Unfulfilled basic needs will reach pathological levels only in a person to whom these needs represent some form of deficiency in their lives</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Over-gratification of needs can lead to pathology</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Unfulfilled meta-needs could lead to pathological conditions called meta-pathologies.</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dirty="0">
                <a:latin typeface="Arial" panose="020B0604020202020204" pitchFamily="34" charset="0"/>
                <a:cs typeface="Arial" panose="020B0604020202020204" pitchFamily="34" charset="0"/>
              </a:rPr>
              <a:t>All of the above</a:t>
            </a:r>
          </a:p>
          <a:p>
            <a:pPr marL="502920" indent="-457200">
              <a:buFont typeface="+mj-lt"/>
              <a:buAutoNum type="arabicParenR"/>
            </a:pPr>
            <a:r>
              <a:rPr lang="en-ZA" dirty="0">
                <a:latin typeface="Arial" panose="020B0604020202020204" pitchFamily="34" charset="0"/>
                <a:cs typeface="Arial" panose="020B0604020202020204" pitchFamily="34" charset="0"/>
              </a:rPr>
              <a:t>(a), (c) and (d) </a:t>
            </a:r>
          </a:p>
          <a:p>
            <a:pPr marL="502920" indent="-457200">
              <a:buFont typeface="+mj-lt"/>
              <a:buAutoNum type="arabicParenR"/>
            </a:pPr>
            <a:r>
              <a:rPr lang="en-ZA" dirty="0">
                <a:latin typeface="Arial" panose="020B0604020202020204" pitchFamily="34" charset="0"/>
                <a:cs typeface="Arial" panose="020B0604020202020204" pitchFamily="34" charset="0"/>
              </a:rPr>
              <a:t>(a) &amp; (b)</a:t>
            </a:r>
          </a:p>
          <a:p>
            <a:pPr marL="502920" indent="-457200">
              <a:buFont typeface="+mj-lt"/>
              <a:buAutoNum type="arabicParenR"/>
            </a:pPr>
            <a:r>
              <a:rPr lang="en-ZA" dirty="0">
                <a:latin typeface="Arial" panose="020B0604020202020204" pitchFamily="34" charset="0"/>
                <a:cs typeface="Arial" panose="020B0604020202020204" pitchFamily="34" charset="0"/>
              </a:rPr>
              <a:t>(c) &amp; (d) </a:t>
            </a:r>
          </a:p>
        </p:txBody>
      </p:sp>
      <p:sp>
        <p:nvSpPr>
          <p:cNvPr id="6" name="Cloud 5"/>
          <p:cNvSpPr/>
          <p:nvPr/>
        </p:nvSpPr>
        <p:spPr>
          <a:xfrm>
            <a:off x="8658665" y="442947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 </a:t>
            </a:r>
          </a:p>
        </p:txBody>
      </p:sp>
    </p:spTree>
    <p:extLst>
      <p:ext uri="{BB962C8B-B14F-4D97-AF65-F5344CB8AC3E}">
        <p14:creationId xmlns:p14="http://schemas.microsoft.com/office/powerpoint/2010/main" val="400992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735" y="365125"/>
            <a:ext cx="11407514" cy="1280795"/>
          </a:xfrm>
        </p:spPr>
        <p:txBody>
          <a:bodyPr>
            <a:normAutofit fontScale="90000"/>
          </a:bodyPr>
          <a:lstStyle/>
          <a:p>
            <a:r>
              <a:rPr lang="en-ZA" sz="4000" dirty="0"/>
              <a:t>                                                                                                      </a:t>
            </a:r>
            <a:br>
              <a:rPr lang="en-ZA" sz="4000" dirty="0"/>
            </a:br>
            <a:br>
              <a:rPr lang="en-ZA" sz="4000" dirty="0"/>
            </a:br>
            <a:br>
              <a:rPr lang="en-ZA" sz="4000" dirty="0"/>
            </a:br>
            <a:r>
              <a:rPr lang="en-ZA" sz="4000" dirty="0"/>
              <a:t>In order to prevent psychopathology in society, Maslow believed that…</a:t>
            </a:r>
            <a:br>
              <a:rPr lang="en-ZA" sz="4000" dirty="0"/>
            </a:br>
            <a:br>
              <a:rPr lang="en-ZA" sz="4000" dirty="0"/>
            </a:br>
            <a:br>
              <a:rPr lang="en-ZA" dirty="0"/>
            </a:br>
            <a:endParaRPr lang="en-ZA" dirty="0"/>
          </a:p>
        </p:txBody>
      </p:sp>
      <p:sp>
        <p:nvSpPr>
          <p:cNvPr id="5" name="Content Placeholder 4"/>
          <p:cNvSpPr>
            <a:spLocks noGrp="1"/>
          </p:cNvSpPr>
          <p:nvPr>
            <p:ph idx="1"/>
          </p:nvPr>
        </p:nvSpPr>
        <p:spPr>
          <a:xfrm>
            <a:off x="838200" y="1645920"/>
            <a:ext cx="10849121" cy="4784859"/>
          </a:xfrm>
        </p:spPr>
        <p:txBody>
          <a:bodyPr>
            <a:normAutofit/>
          </a:bodyPr>
          <a:lstStyle/>
          <a:p>
            <a:pPr marL="502920" indent="-457200" algn="just">
              <a:buFont typeface="+mj-lt"/>
              <a:buAutoNum type="alphaLcPeriod"/>
            </a:pPr>
            <a:r>
              <a:rPr lang="en-ZA" sz="2000" dirty="0">
                <a:latin typeface="Arial" panose="020B0604020202020204" pitchFamily="34" charset="0"/>
                <a:cs typeface="Arial" panose="020B0604020202020204" pitchFamily="34" charset="0"/>
              </a:rPr>
              <a:t>Ample provision should be made for the gratification of the basic needs of people</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The fulfilment of meta-needs of people should be deemed important</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There should be respect for the dignity and rights of every person</a:t>
            </a:r>
          </a:p>
          <a:p>
            <a:pPr marL="502920" indent="-457200" algn="just">
              <a:buFont typeface="+mj-lt"/>
              <a:buAutoNum type="alphaLcPeriod"/>
            </a:pPr>
            <a:r>
              <a:rPr lang="en-ZA" sz="2000" dirty="0">
                <a:latin typeface="Arial" panose="020B0604020202020204" pitchFamily="34" charset="0"/>
                <a:cs typeface="Arial" panose="020B0604020202020204" pitchFamily="34" charset="0"/>
              </a:rPr>
              <a:t>The over-gratification of needs should be encouraged to ensure the optimal mental health of people</a:t>
            </a:r>
          </a:p>
          <a:p>
            <a:pPr marL="45720" indent="0">
              <a:buNone/>
            </a:pPr>
            <a:endParaRPr lang="en-ZA" dirty="0">
              <a:latin typeface="Arial" panose="020B0604020202020204" pitchFamily="34" charset="0"/>
              <a:cs typeface="Arial" panose="020B0604020202020204" pitchFamily="34" charset="0"/>
            </a:endParaRPr>
          </a:p>
          <a:p>
            <a:pPr marL="45720" indent="0">
              <a:buNone/>
            </a:pPr>
            <a:r>
              <a:rPr lang="en-ZA" sz="1800" u="sng" dirty="0">
                <a:latin typeface="Arial" panose="020B0604020202020204" pitchFamily="34" charset="0"/>
                <a:cs typeface="Arial" panose="020B0604020202020204" pitchFamily="34" charset="0"/>
              </a:rPr>
              <a:t>The correct answer is: </a:t>
            </a:r>
          </a:p>
          <a:p>
            <a:pPr marL="502920" indent="-457200">
              <a:buFont typeface="+mj-lt"/>
              <a:buAutoNum type="arabicParenR"/>
            </a:pPr>
            <a:r>
              <a:rPr lang="en-ZA" sz="1800" dirty="0">
                <a:latin typeface="Arial" panose="020B0604020202020204" pitchFamily="34" charset="0"/>
                <a:cs typeface="Arial" panose="020B0604020202020204" pitchFamily="34" charset="0"/>
              </a:rPr>
              <a:t>(a), (b) and (d) </a:t>
            </a:r>
          </a:p>
          <a:p>
            <a:pPr marL="502920" indent="-457200">
              <a:buFont typeface="+mj-lt"/>
              <a:buAutoNum type="arabicParenR"/>
            </a:pPr>
            <a:r>
              <a:rPr lang="en-ZA" sz="1800" dirty="0">
                <a:latin typeface="Arial" panose="020B0604020202020204" pitchFamily="34" charset="0"/>
                <a:cs typeface="Arial" panose="020B0604020202020204" pitchFamily="34" charset="0"/>
              </a:rPr>
              <a:t>(a), (b) and (d)</a:t>
            </a:r>
          </a:p>
          <a:p>
            <a:pPr marL="502920" indent="-457200">
              <a:buFont typeface="+mj-lt"/>
              <a:buAutoNum type="arabicParenR"/>
            </a:pPr>
            <a:r>
              <a:rPr lang="en-ZA" sz="1800" dirty="0">
                <a:latin typeface="Arial" panose="020B0604020202020204" pitchFamily="34" charset="0"/>
                <a:cs typeface="Arial" panose="020B0604020202020204" pitchFamily="34" charset="0"/>
              </a:rPr>
              <a:t>(a) &amp; (b)</a:t>
            </a:r>
          </a:p>
          <a:p>
            <a:pPr marL="502920" indent="-457200">
              <a:buFont typeface="+mj-lt"/>
              <a:buAutoNum type="arabicParenR"/>
            </a:pPr>
            <a:r>
              <a:rPr lang="en-ZA" sz="1800" dirty="0">
                <a:latin typeface="Arial" panose="020B0604020202020204" pitchFamily="34" charset="0"/>
                <a:cs typeface="Arial" panose="020B0604020202020204" pitchFamily="34" charset="0"/>
              </a:rPr>
              <a:t>(b), (c) &amp; (d) </a:t>
            </a:r>
            <a:endParaRPr lang="en-ZA" dirty="0">
              <a:latin typeface="Arial" panose="020B0604020202020204" pitchFamily="34" charset="0"/>
              <a:cs typeface="Arial" panose="020B0604020202020204" pitchFamily="34" charset="0"/>
            </a:endParaRPr>
          </a:p>
        </p:txBody>
      </p:sp>
      <p:sp>
        <p:nvSpPr>
          <p:cNvPr id="6" name="Cloud 5"/>
          <p:cNvSpPr/>
          <p:nvPr/>
        </p:nvSpPr>
        <p:spPr>
          <a:xfrm>
            <a:off x="8658665" y="442947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Tree>
    <p:extLst>
      <p:ext uri="{BB962C8B-B14F-4D97-AF65-F5344CB8AC3E}">
        <p14:creationId xmlns:p14="http://schemas.microsoft.com/office/powerpoint/2010/main" val="250295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circle(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ZA" sz="4000" dirty="0"/>
              <a:t>                                                                                                      </a:t>
            </a:r>
            <a:br>
              <a:rPr lang="en-ZA" sz="4000" dirty="0"/>
            </a:br>
            <a:br>
              <a:rPr lang="en-ZA" sz="4000" dirty="0"/>
            </a:br>
            <a:br>
              <a:rPr lang="en-ZA" sz="4000" dirty="0"/>
            </a:br>
            <a:br>
              <a:rPr lang="en-ZA" sz="4000" dirty="0"/>
            </a:br>
            <a:r>
              <a:rPr lang="en-ZA" dirty="0"/>
              <a:t>According to Maslow, self-actualisation is not always attained because </a:t>
            </a:r>
            <a:br>
              <a:rPr lang="en-ZA" sz="4000" dirty="0"/>
            </a:br>
            <a:br>
              <a:rPr lang="en-ZA" sz="4000" dirty="0"/>
            </a:br>
            <a:br>
              <a:rPr lang="en-ZA" sz="4000" dirty="0"/>
            </a:br>
            <a:br>
              <a:rPr lang="en-ZA" dirty="0"/>
            </a:br>
            <a:endParaRPr lang="en-ZA" dirty="0"/>
          </a:p>
        </p:txBody>
      </p:sp>
      <p:sp>
        <p:nvSpPr>
          <p:cNvPr id="5" name="Content Placeholder 4"/>
          <p:cNvSpPr>
            <a:spLocks noGrp="1"/>
          </p:cNvSpPr>
          <p:nvPr>
            <p:ph sz="half" idx="1"/>
          </p:nvPr>
        </p:nvSpPr>
        <p:spPr>
          <a:xfrm>
            <a:off x="1143000" y="2057399"/>
            <a:ext cx="5722034" cy="3611881"/>
          </a:xfrm>
        </p:spPr>
        <p:txBody>
          <a:bodyPr>
            <a:normAutofit fontScale="92500" lnSpcReduction="20000"/>
          </a:bodyPr>
          <a:lstStyle/>
          <a:p>
            <a:pPr marL="502920" indent="-457200" algn="just">
              <a:buFont typeface="+mj-lt"/>
              <a:buAutoNum type="alphaLcPeriod"/>
            </a:pPr>
            <a:r>
              <a:rPr lang="en-ZA" dirty="0"/>
              <a:t>most people evade responsibilities and shy away from the challenge to realise their talents and work towards self-actualisation. </a:t>
            </a:r>
          </a:p>
          <a:p>
            <a:pPr marL="502920" indent="-457200" algn="just">
              <a:buFont typeface="+mj-lt"/>
              <a:buAutoNum type="alphaLcPeriod"/>
            </a:pPr>
            <a:r>
              <a:rPr lang="en-ZA" dirty="0"/>
              <a:t>the social environment can place obstructions in the way of a person’s growth towards                          self-actualisation. </a:t>
            </a:r>
          </a:p>
          <a:p>
            <a:pPr marL="502920" indent="-457200" algn="just">
              <a:buFont typeface="+mj-lt"/>
              <a:buAutoNum type="alphaLcPeriod"/>
            </a:pPr>
            <a:r>
              <a:rPr lang="en-ZA" dirty="0"/>
              <a:t>it is a developmental achievement which only exceptional people attain. The ordinary person does not feel the need to function on the higher levels of self-actualisation. </a:t>
            </a:r>
          </a:p>
          <a:p>
            <a:pPr marL="502920" indent="-457200" algn="just">
              <a:buFont typeface="+mj-lt"/>
              <a:buAutoNum type="alphaLcPeriod"/>
            </a:pPr>
            <a:r>
              <a:rPr lang="en-ZA" dirty="0"/>
              <a:t>most people have poor self-knowledge and do not know what they are capable of and consequently fail to realise their potential. </a:t>
            </a:r>
            <a:endParaRPr lang="en-ZA" dirty="0">
              <a:latin typeface="Arial" panose="020B0604020202020204" pitchFamily="34" charset="0"/>
              <a:cs typeface="Arial" panose="020B0604020202020204" pitchFamily="34" charset="0"/>
            </a:endParaRPr>
          </a:p>
        </p:txBody>
      </p:sp>
      <p:sp>
        <p:nvSpPr>
          <p:cNvPr id="3" name="Content Placeholder 2"/>
          <p:cNvSpPr>
            <a:spLocks noGrp="1"/>
          </p:cNvSpPr>
          <p:nvPr>
            <p:ph sz="half" idx="2"/>
          </p:nvPr>
        </p:nvSpPr>
        <p:spPr>
          <a:xfrm>
            <a:off x="7244862" y="2057400"/>
            <a:ext cx="3773658" cy="2331720"/>
          </a:xfrm>
        </p:spPr>
        <p:txBody>
          <a:bodyPr/>
          <a:lstStyle/>
          <a:p>
            <a:pPr marL="45720" indent="0">
              <a:buNone/>
            </a:pPr>
            <a:r>
              <a:rPr lang="en-ZA" dirty="0"/>
              <a:t>The correct answer is: </a:t>
            </a:r>
          </a:p>
          <a:p>
            <a:pPr marL="502920" indent="-457200">
              <a:buFont typeface="+mj-lt"/>
              <a:buAutoNum type="arabicPeriod"/>
            </a:pPr>
            <a:r>
              <a:rPr lang="en-ZA" dirty="0"/>
              <a:t>All of the above </a:t>
            </a:r>
          </a:p>
          <a:p>
            <a:pPr marL="502920" indent="-457200">
              <a:buFont typeface="+mj-lt"/>
              <a:buAutoNum type="arabicPeriod"/>
            </a:pPr>
            <a:r>
              <a:rPr lang="en-ZA" dirty="0"/>
              <a:t>(a), (b) &amp; (d) </a:t>
            </a:r>
          </a:p>
          <a:p>
            <a:pPr marL="502920" indent="-457200">
              <a:buFont typeface="+mj-lt"/>
              <a:buAutoNum type="arabicPeriod"/>
            </a:pPr>
            <a:r>
              <a:rPr lang="en-ZA" dirty="0"/>
              <a:t>(b), (c) &amp; (d) </a:t>
            </a:r>
          </a:p>
          <a:p>
            <a:pPr marL="502920" indent="-457200">
              <a:buFont typeface="+mj-lt"/>
              <a:buAutoNum type="arabicPeriod"/>
            </a:pPr>
            <a:r>
              <a:rPr lang="en-ZA" dirty="0"/>
              <a:t>(c) &amp; (d) </a:t>
            </a:r>
          </a:p>
        </p:txBody>
      </p:sp>
      <p:sp>
        <p:nvSpPr>
          <p:cNvPr id="6" name="Cloud 5"/>
          <p:cNvSpPr/>
          <p:nvPr/>
        </p:nvSpPr>
        <p:spPr>
          <a:xfrm>
            <a:off x="8992186" y="4146794"/>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
        <p:nvSpPr>
          <p:cNvPr id="2" name="Rectangle 1"/>
          <p:cNvSpPr/>
          <p:nvPr/>
        </p:nvSpPr>
        <p:spPr>
          <a:xfrm>
            <a:off x="369569" y="5648520"/>
            <a:ext cx="11422381" cy="90067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sz="1600" dirty="0"/>
              <a:t>Maslow emphasized that it is every individual’s ultimate goal to reach his or her true potential Furthermore, the tendency towards self-actualisation is the tendency that underlies all </a:t>
            </a:r>
            <a:r>
              <a:rPr lang="en-ZA" sz="1600" dirty="0" err="1"/>
              <a:t>behavior</a:t>
            </a:r>
            <a:r>
              <a:rPr lang="en-ZA" sz="1600" dirty="0"/>
              <a:t>. It is then not true to say that ordinary people do not have the need to function on the higher level of self-actualisation. Read pg. 346, MMV to get more clarity on why statements (a), (b) and (d) are correct. </a:t>
            </a:r>
            <a:endParaRPr lang="en-ZA" sz="1100" b="1" dirty="0"/>
          </a:p>
        </p:txBody>
      </p:sp>
    </p:spTree>
    <p:extLst>
      <p:ext uri="{BB962C8B-B14F-4D97-AF65-F5344CB8AC3E}">
        <p14:creationId xmlns:p14="http://schemas.microsoft.com/office/powerpoint/2010/main" val="7876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ZA" sz="4000" dirty="0"/>
              <a:t>                                                                                                      </a:t>
            </a:r>
            <a:br>
              <a:rPr lang="en-ZA" sz="4000" dirty="0"/>
            </a:br>
            <a:br>
              <a:rPr lang="en-ZA" sz="4000" dirty="0"/>
            </a:br>
            <a:br>
              <a:rPr lang="en-ZA" sz="4000" dirty="0"/>
            </a:br>
            <a:br>
              <a:rPr lang="en-ZA" sz="4000" dirty="0"/>
            </a:br>
            <a:r>
              <a:rPr lang="en-ZA" dirty="0"/>
              <a:t>Maslow believes that meta-needs: </a:t>
            </a:r>
            <a:br>
              <a:rPr lang="en-ZA" dirty="0"/>
            </a:br>
            <a:br>
              <a:rPr lang="en-ZA" sz="4000" dirty="0"/>
            </a:br>
            <a:br>
              <a:rPr lang="en-ZA" sz="4000" dirty="0"/>
            </a:br>
            <a:br>
              <a:rPr lang="en-ZA" sz="4000" dirty="0"/>
            </a:br>
            <a:br>
              <a:rPr lang="en-ZA" dirty="0"/>
            </a:br>
            <a:endParaRPr lang="en-ZA" dirty="0"/>
          </a:p>
        </p:txBody>
      </p:sp>
      <p:sp>
        <p:nvSpPr>
          <p:cNvPr id="5" name="Content Placeholder 4"/>
          <p:cNvSpPr>
            <a:spLocks noGrp="1"/>
          </p:cNvSpPr>
          <p:nvPr>
            <p:ph sz="half" idx="1"/>
          </p:nvPr>
        </p:nvSpPr>
        <p:spPr>
          <a:xfrm>
            <a:off x="1143000" y="1679330"/>
            <a:ext cx="5722034" cy="2486466"/>
          </a:xfrm>
        </p:spPr>
        <p:txBody>
          <a:bodyPr>
            <a:normAutofit/>
          </a:bodyPr>
          <a:lstStyle/>
          <a:p>
            <a:pPr marL="502920" indent="-457200">
              <a:buFont typeface="+mj-lt"/>
              <a:buAutoNum type="alphaLcParenR"/>
            </a:pPr>
            <a:r>
              <a:rPr lang="en-ZA" dirty="0"/>
              <a:t>must be fulfilled to ensure maximal growth. </a:t>
            </a:r>
          </a:p>
          <a:p>
            <a:pPr marL="502920" indent="-457200">
              <a:buFont typeface="+mj-lt"/>
              <a:buAutoNum type="alphaLcParenR"/>
            </a:pPr>
            <a:r>
              <a:rPr lang="en-ZA" dirty="0"/>
              <a:t>unlike basic needs, are not innate. </a:t>
            </a:r>
          </a:p>
          <a:p>
            <a:pPr marL="502920" indent="-457200">
              <a:buFont typeface="+mj-lt"/>
              <a:buAutoNum type="alphaLcParenR"/>
            </a:pPr>
            <a:r>
              <a:rPr lang="en-ZA" dirty="0"/>
              <a:t>if unfulfilled, can also lead to pathological conditions. </a:t>
            </a:r>
          </a:p>
          <a:p>
            <a:pPr marL="502920" indent="-457200">
              <a:buFont typeface="+mj-lt"/>
              <a:buAutoNum type="alphaLcParenR"/>
            </a:pPr>
            <a:r>
              <a:rPr lang="en-ZA" dirty="0"/>
              <a:t>refer to self-actualisation. </a:t>
            </a:r>
          </a:p>
        </p:txBody>
      </p:sp>
      <p:sp>
        <p:nvSpPr>
          <p:cNvPr id="3" name="Content Placeholder 2"/>
          <p:cNvSpPr>
            <a:spLocks noGrp="1"/>
          </p:cNvSpPr>
          <p:nvPr>
            <p:ph sz="half" idx="2"/>
          </p:nvPr>
        </p:nvSpPr>
        <p:spPr>
          <a:xfrm>
            <a:off x="7244862" y="1675984"/>
            <a:ext cx="3773658" cy="2331720"/>
          </a:xfrm>
        </p:spPr>
        <p:txBody>
          <a:bodyPr/>
          <a:lstStyle/>
          <a:p>
            <a:pPr marL="45720" indent="0">
              <a:buNone/>
            </a:pPr>
            <a:r>
              <a:rPr lang="en-ZA" dirty="0"/>
              <a:t>The correct answer is: </a:t>
            </a:r>
          </a:p>
          <a:p>
            <a:pPr marL="502920" indent="-457200">
              <a:buFont typeface="+mj-lt"/>
              <a:buAutoNum type="arabicPeriod"/>
            </a:pPr>
            <a:r>
              <a:rPr lang="en-ZA" dirty="0"/>
              <a:t>All of the above </a:t>
            </a:r>
          </a:p>
          <a:p>
            <a:pPr marL="502920" indent="-457200">
              <a:buFont typeface="+mj-lt"/>
              <a:buAutoNum type="arabicPeriod"/>
            </a:pPr>
            <a:r>
              <a:rPr lang="en-ZA" dirty="0"/>
              <a:t>(a), (c) &amp; (d) </a:t>
            </a:r>
          </a:p>
          <a:p>
            <a:pPr marL="502920" indent="-457200">
              <a:buFont typeface="+mj-lt"/>
              <a:buAutoNum type="arabicPeriod"/>
            </a:pPr>
            <a:r>
              <a:rPr lang="en-ZA" dirty="0"/>
              <a:t>(b), &amp; (d) </a:t>
            </a:r>
          </a:p>
          <a:p>
            <a:pPr marL="502920" indent="-457200">
              <a:buFont typeface="+mj-lt"/>
              <a:buAutoNum type="arabicPeriod"/>
            </a:pPr>
            <a:r>
              <a:rPr lang="en-ZA" dirty="0"/>
              <a:t>(b) &amp; (d) </a:t>
            </a:r>
          </a:p>
        </p:txBody>
      </p:sp>
      <p:sp>
        <p:nvSpPr>
          <p:cNvPr id="6" name="Cloud 5"/>
          <p:cNvSpPr/>
          <p:nvPr/>
        </p:nvSpPr>
        <p:spPr>
          <a:xfrm>
            <a:off x="9096815" y="371772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
        <p:nvSpPr>
          <p:cNvPr id="2" name="Rectangle 1"/>
          <p:cNvSpPr/>
          <p:nvPr/>
        </p:nvSpPr>
        <p:spPr>
          <a:xfrm>
            <a:off x="369569" y="5345723"/>
            <a:ext cx="11422381" cy="120347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dirty="0"/>
              <a:t>Maslow stated very clearly that meta-needs are innate, just like basic needs and they also need to be fulfilled to ensure maximal growth. Self-actualization encompasses the meta-needs and when these needs are not met or fulfilled, they may lead to pathological conditions. In line with this explanation, all the above listed statements are correct except for statement (b). Therefore, (2) is the correct alternative. </a:t>
            </a:r>
            <a:r>
              <a:rPr lang="en-ZA" sz="1600" dirty="0"/>
              <a:t>. </a:t>
            </a:r>
            <a:endParaRPr lang="en-ZA" sz="1100" b="1" dirty="0"/>
          </a:p>
        </p:txBody>
      </p:sp>
    </p:spTree>
    <p:extLst>
      <p:ext uri="{BB962C8B-B14F-4D97-AF65-F5344CB8AC3E}">
        <p14:creationId xmlns:p14="http://schemas.microsoft.com/office/powerpoint/2010/main" val="196473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5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circle(in)">
                                      <p:cBhvr>
                                        <p:cTn id="48" dur="20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1000"/>
                                        <p:tgtEl>
                                          <p:spTgt spid="2"/>
                                        </p:tgtEl>
                                      </p:cBhvr>
                                    </p:animEffect>
                                    <p:anim calcmode="lin" valueType="num">
                                      <p:cBhvr>
                                        <p:cTn id="54" dur="1000" fill="hold"/>
                                        <p:tgtEl>
                                          <p:spTgt spid="2"/>
                                        </p:tgtEl>
                                        <p:attrNameLst>
                                          <p:attrName>ppt_x</p:attrName>
                                        </p:attrNameLst>
                                      </p:cBhvr>
                                      <p:tavLst>
                                        <p:tav tm="0">
                                          <p:val>
                                            <p:strVal val="#ppt_x"/>
                                          </p:val>
                                        </p:tav>
                                        <p:tav tm="100000">
                                          <p:val>
                                            <p:strVal val="#ppt_x"/>
                                          </p:val>
                                        </p:tav>
                                      </p:tavLst>
                                    </p:anim>
                                    <p:anim calcmode="lin" valueType="num">
                                      <p:cBhvr>
                                        <p:cTn id="5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build="p"/>
      <p:bldP spid="6"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970671"/>
            <a:ext cx="10515600" cy="854954"/>
          </a:xfrm>
        </p:spPr>
        <p:txBody>
          <a:bodyPr>
            <a:normAutofit fontScale="90000"/>
          </a:bodyPr>
          <a:lstStyle/>
          <a:p>
            <a:pPr algn="just"/>
            <a:r>
              <a:rPr lang="en-ZA" sz="4000" dirty="0"/>
              <a:t>                                                                                                      </a:t>
            </a:r>
            <a:br>
              <a:rPr lang="en-ZA" sz="4000" dirty="0"/>
            </a:br>
            <a:br>
              <a:rPr lang="en-ZA" sz="4000" dirty="0"/>
            </a:br>
            <a:r>
              <a:rPr lang="en-ZA" sz="2200" dirty="0"/>
              <a:t>Joining a gang who understood the challenges he faced since the death of his loving parents indicates that Samuel has regressed to the level of ____________ needs in the hierarchy</a:t>
            </a:r>
            <a:r>
              <a:rPr lang="en-ZA" sz="4000" dirty="0"/>
              <a:t>. </a:t>
            </a:r>
            <a:br>
              <a:rPr lang="en-ZA" sz="4000" dirty="0"/>
            </a:br>
            <a:br>
              <a:rPr lang="en-ZA" dirty="0"/>
            </a:br>
            <a:endParaRPr lang="en-ZA" dirty="0"/>
          </a:p>
        </p:txBody>
      </p:sp>
      <p:sp>
        <p:nvSpPr>
          <p:cNvPr id="5" name="Content Placeholder 4"/>
          <p:cNvSpPr>
            <a:spLocks noGrp="1"/>
          </p:cNvSpPr>
          <p:nvPr>
            <p:ph idx="1"/>
          </p:nvPr>
        </p:nvSpPr>
        <p:spPr>
          <a:xfrm>
            <a:off x="838200" y="2036641"/>
            <a:ext cx="10515600" cy="3013662"/>
          </a:xfrm>
        </p:spPr>
        <p:txBody>
          <a:bodyPr>
            <a:normAutofit/>
          </a:bodyPr>
          <a:lstStyle/>
          <a:p>
            <a:pPr marL="502920" indent="-457200">
              <a:buFont typeface="+mj-lt"/>
              <a:buAutoNum type="arabicPeriod"/>
            </a:pPr>
            <a:r>
              <a:rPr lang="en-ZA" dirty="0"/>
              <a:t>physiological </a:t>
            </a:r>
          </a:p>
          <a:p>
            <a:pPr marL="502920" indent="-457200">
              <a:buFont typeface="+mj-lt"/>
              <a:buAutoNum type="arabicPeriod"/>
            </a:pPr>
            <a:r>
              <a:rPr lang="en-ZA" dirty="0"/>
              <a:t>self-esteem </a:t>
            </a:r>
          </a:p>
          <a:p>
            <a:pPr marL="502920" indent="-457200">
              <a:buFont typeface="+mj-lt"/>
              <a:buAutoNum type="arabicPeriod"/>
            </a:pPr>
            <a:r>
              <a:rPr lang="en-ZA" dirty="0"/>
              <a:t>affiliation and love </a:t>
            </a:r>
          </a:p>
          <a:p>
            <a:pPr marL="502920" indent="-457200">
              <a:buFont typeface="+mj-lt"/>
              <a:buAutoNum type="arabicPeriod"/>
            </a:pPr>
            <a:r>
              <a:rPr lang="en-ZA" dirty="0"/>
              <a:t>safety </a:t>
            </a:r>
          </a:p>
          <a:p>
            <a:pPr marL="45720" indent="0">
              <a:buNone/>
            </a:pPr>
            <a:endParaRPr lang="en-ZA" dirty="0"/>
          </a:p>
          <a:p>
            <a:endParaRPr lang="en-ZA" dirty="0"/>
          </a:p>
        </p:txBody>
      </p:sp>
      <p:sp>
        <p:nvSpPr>
          <p:cNvPr id="6" name="Cloud 5"/>
          <p:cNvSpPr/>
          <p:nvPr/>
        </p:nvSpPr>
        <p:spPr>
          <a:xfrm>
            <a:off x="8455856" y="2940148"/>
            <a:ext cx="3024553" cy="18991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800" dirty="0"/>
              <a:t>3</a:t>
            </a:r>
            <a:r>
              <a:rPr lang="en-ZA" dirty="0"/>
              <a:t> </a:t>
            </a:r>
          </a:p>
        </p:txBody>
      </p:sp>
      <p:sp>
        <p:nvSpPr>
          <p:cNvPr id="7" name="Rectangle 6"/>
          <p:cNvSpPr/>
          <p:nvPr/>
        </p:nvSpPr>
        <p:spPr>
          <a:xfrm>
            <a:off x="534572" y="5050302"/>
            <a:ext cx="10170942" cy="147710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n-ZA" sz="1400" dirty="0">
                <a:latin typeface="Arial" panose="020B0604020202020204" pitchFamily="34" charset="0"/>
                <a:cs typeface="Arial" panose="020B0604020202020204" pitchFamily="34" charset="0"/>
              </a:rPr>
              <a:t>Samuel was placed in foster care where there was food on the table and a roof over his head. Thus, his physiological needs and safety needs were being met. Samuel maintains that his foster parents did not have time for him. His needs for affiliation and love were therefore not being met. He thus regressed from functioning at the level of self-esteem to a lower level because, after losing the support and love of his parents, he was motivated by the need for love and affiliation. By joining the gang, he was looking to satisfy his needs for love and affiliation. </a:t>
            </a:r>
            <a:endParaRPr lang="en-ZA"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715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r="1973"/>
          <a:stretch/>
        </p:blipFill>
        <p:spPr>
          <a:xfrm>
            <a:off x="362708" y="761608"/>
            <a:ext cx="11494512" cy="5324399"/>
          </a:xfrm>
          <a:prstGeom prst="rect">
            <a:avLst/>
          </a:prstGeom>
        </p:spPr>
      </p:pic>
    </p:spTree>
    <p:extLst>
      <p:ext uri="{BB962C8B-B14F-4D97-AF65-F5344CB8AC3E}">
        <p14:creationId xmlns:p14="http://schemas.microsoft.com/office/powerpoint/2010/main" val="3056520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71466" r="1973"/>
          <a:stretch/>
        </p:blipFill>
        <p:spPr>
          <a:xfrm>
            <a:off x="526378" y="614598"/>
            <a:ext cx="11255890" cy="1004340"/>
          </a:xfrm>
          <a:prstGeom prst="rect">
            <a:avLst/>
          </a:prstGeom>
        </p:spPr>
      </p:pic>
      <p:graphicFrame>
        <p:nvGraphicFramePr>
          <p:cNvPr id="8" name="Content Placeholder 7"/>
          <p:cNvGraphicFramePr>
            <a:graphicFrameLocks noGrp="1"/>
          </p:cNvGraphicFramePr>
          <p:nvPr>
            <p:ph sz="half" idx="1"/>
            <p:extLst>
              <p:ext uri="{D42A27DB-BD31-4B8C-83A1-F6EECF244321}">
                <p14:modId xmlns:p14="http://schemas.microsoft.com/office/powerpoint/2010/main" val="1276433981"/>
              </p:ext>
            </p:extLst>
          </p:nvPr>
        </p:nvGraphicFramePr>
        <p:xfrm>
          <a:off x="736240" y="1933809"/>
          <a:ext cx="10836165" cy="2908012"/>
        </p:xfrm>
        <a:graphic>
          <a:graphicData uri="http://schemas.openxmlformats.org/drawingml/2006/table">
            <a:tbl>
              <a:tblPr firstRow="1" bandRow="1">
                <a:tableStyleId>{5940675A-B579-460E-94D1-54222C63F5DA}</a:tableStyleId>
              </a:tblPr>
              <a:tblGrid>
                <a:gridCol w="373031">
                  <a:extLst>
                    <a:ext uri="{9D8B030D-6E8A-4147-A177-3AD203B41FA5}">
                      <a16:colId xmlns:a16="http://schemas.microsoft.com/office/drawing/2014/main" val="3379231299"/>
                    </a:ext>
                  </a:extLst>
                </a:gridCol>
                <a:gridCol w="4653015">
                  <a:extLst>
                    <a:ext uri="{9D8B030D-6E8A-4147-A177-3AD203B41FA5}">
                      <a16:colId xmlns:a16="http://schemas.microsoft.com/office/drawing/2014/main" val="3901775696"/>
                    </a:ext>
                  </a:extLst>
                </a:gridCol>
                <a:gridCol w="5810119">
                  <a:extLst>
                    <a:ext uri="{9D8B030D-6E8A-4147-A177-3AD203B41FA5}">
                      <a16:colId xmlns:a16="http://schemas.microsoft.com/office/drawing/2014/main" val="1685860079"/>
                    </a:ext>
                  </a:extLst>
                </a:gridCol>
              </a:tblGrid>
              <a:tr h="727003">
                <a:tc>
                  <a:txBody>
                    <a:bodyPr/>
                    <a:lstStyle/>
                    <a:p>
                      <a:pPr algn="ctr"/>
                      <a:r>
                        <a:rPr lang="en-ZA" dirty="0"/>
                        <a:t>1</a:t>
                      </a:r>
                    </a:p>
                  </a:txBody>
                  <a:tcPr/>
                </a:tc>
                <a:tc>
                  <a:txBody>
                    <a:bodyPr/>
                    <a:lstStyle/>
                    <a:p>
                      <a:pPr marL="342900" indent="-342900" algn="just">
                        <a:buFont typeface="+mj-lt"/>
                        <a:buAutoNum type="alphaLcPeriod"/>
                      </a:pPr>
                      <a:r>
                        <a:rPr lang="en-ZA" dirty="0"/>
                        <a:t>spontaneity, simplicity and naturalness</a:t>
                      </a:r>
                    </a:p>
                  </a:txBody>
                  <a:tcPr/>
                </a:tc>
                <a:tc>
                  <a:txBody>
                    <a:bodyPr/>
                    <a:lstStyle/>
                    <a:p>
                      <a:pPr marL="342900" indent="-342900" algn="just">
                        <a:buFont typeface="+mj-lt"/>
                        <a:buAutoNum type="alphaLcPeriod" startAt="2"/>
                      </a:pPr>
                      <a:r>
                        <a:rPr lang="en-ZA" dirty="0"/>
                        <a:t>he is able to see past the barriers his captors erect</a:t>
                      </a:r>
                    </a:p>
                    <a:p>
                      <a:pPr marL="0" indent="0" algn="just">
                        <a:buFont typeface="+mj-lt"/>
                        <a:buNone/>
                      </a:pPr>
                      <a:endParaRPr lang="en-ZA" dirty="0"/>
                    </a:p>
                  </a:txBody>
                  <a:tcPr/>
                </a:tc>
                <a:extLst>
                  <a:ext uri="{0D108BD9-81ED-4DB2-BD59-A6C34878D82A}">
                    <a16:rowId xmlns:a16="http://schemas.microsoft.com/office/drawing/2014/main" val="3549001505"/>
                  </a:ext>
                </a:extLst>
              </a:tr>
              <a:tr h="727003">
                <a:tc>
                  <a:txBody>
                    <a:bodyPr/>
                    <a:lstStyle/>
                    <a:p>
                      <a:pPr algn="ctr"/>
                      <a:r>
                        <a:rPr lang="en-ZA" dirty="0"/>
                        <a:t>2</a:t>
                      </a:r>
                    </a:p>
                  </a:txBody>
                  <a:tcPr/>
                </a:tc>
                <a:tc>
                  <a:txBody>
                    <a:bodyPr/>
                    <a:lstStyle/>
                    <a:p>
                      <a:pPr marL="342900" indent="-342900" algn="just">
                        <a:buAutoNum type="alphaLcPeriod"/>
                      </a:pPr>
                      <a:r>
                        <a:rPr lang="en-ZA" dirty="0"/>
                        <a:t>the consistent renewal of appreciation</a:t>
                      </a:r>
                    </a:p>
                    <a:p>
                      <a:pPr marL="0" indent="0" algn="just">
                        <a:buNone/>
                      </a:pPr>
                      <a:endParaRPr lang="en-ZA" dirty="0"/>
                    </a:p>
                  </a:txBody>
                  <a:tcPr/>
                </a:tc>
                <a:tc>
                  <a:txBody>
                    <a:bodyPr/>
                    <a:lstStyle/>
                    <a:p>
                      <a:pPr marL="342900" indent="-342900" algn="just">
                        <a:buAutoNum type="alphaLcPeriod" startAt="2"/>
                      </a:pPr>
                      <a:r>
                        <a:rPr lang="en-ZA" dirty="0"/>
                        <a:t>his appreciation of their humanity shows that he does not tire of the simple, basic enjoyments of life</a:t>
                      </a:r>
                    </a:p>
                  </a:txBody>
                  <a:tcPr/>
                </a:tc>
                <a:extLst>
                  <a:ext uri="{0D108BD9-81ED-4DB2-BD59-A6C34878D82A}">
                    <a16:rowId xmlns:a16="http://schemas.microsoft.com/office/drawing/2014/main" val="585331010"/>
                  </a:ext>
                </a:extLst>
              </a:tr>
              <a:tr h="727003">
                <a:tc>
                  <a:txBody>
                    <a:bodyPr/>
                    <a:lstStyle/>
                    <a:p>
                      <a:pPr algn="ctr"/>
                      <a:r>
                        <a:rPr lang="en-ZA" dirty="0"/>
                        <a:t>3</a:t>
                      </a:r>
                    </a:p>
                  </a:txBody>
                  <a:tcPr/>
                </a:tc>
                <a:tc>
                  <a:txBody>
                    <a:bodyPr/>
                    <a:lstStyle/>
                    <a:p>
                      <a:pPr marL="342900" indent="-342900" algn="just">
                        <a:buAutoNum type="alphaLcPeriod"/>
                      </a:pPr>
                      <a:r>
                        <a:rPr lang="en-ZA" dirty="0"/>
                        <a:t>discriminating between means and goals</a:t>
                      </a:r>
                    </a:p>
                    <a:p>
                      <a:pPr marL="0" indent="0" algn="just">
                        <a:buNone/>
                      </a:pPr>
                      <a:endParaRPr lang="en-ZA" dirty="0"/>
                    </a:p>
                  </a:txBody>
                  <a:tcPr/>
                </a:tc>
                <a:tc>
                  <a:txBody>
                    <a:bodyPr/>
                    <a:lstStyle/>
                    <a:p>
                      <a:pPr marL="342900" indent="-342900" algn="just">
                        <a:buAutoNum type="alphaLcPeriod" startAt="2"/>
                      </a:pPr>
                      <a:r>
                        <a:rPr lang="en-ZA" dirty="0"/>
                        <a:t>he has a strong moral code and knows the difference between right and wrong, good and evil</a:t>
                      </a:r>
                    </a:p>
                  </a:txBody>
                  <a:tcPr/>
                </a:tc>
                <a:extLst>
                  <a:ext uri="{0D108BD9-81ED-4DB2-BD59-A6C34878D82A}">
                    <a16:rowId xmlns:a16="http://schemas.microsoft.com/office/drawing/2014/main" val="894819973"/>
                  </a:ext>
                </a:extLst>
              </a:tr>
              <a:tr h="727003">
                <a:tc>
                  <a:txBody>
                    <a:bodyPr/>
                    <a:lstStyle/>
                    <a:p>
                      <a:pPr algn="ctr"/>
                      <a:r>
                        <a:rPr lang="en-ZA" dirty="0"/>
                        <a:t>4</a:t>
                      </a:r>
                    </a:p>
                  </a:txBody>
                  <a:tcPr/>
                </a:tc>
                <a:tc>
                  <a:txBody>
                    <a:bodyPr/>
                    <a:lstStyle/>
                    <a:p>
                      <a:pPr marL="342900" indent="-342900" algn="just">
                        <a:buAutoNum type="alphaLcPeriod"/>
                      </a:pPr>
                      <a:r>
                        <a:rPr lang="en-ZA" dirty="0"/>
                        <a:t>social feelings</a:t>
                      </a:r>
                    </a:p>
                    <a:p>
                      <a:pPr marL="0" indent="0" algn="just">
                        <a:buNone/>
                      </a:pPr>
                      <a:endParaRPr lang="en-ZA" dirty="0"/>
                    </a:p>
                  </a:txBody>
                  <a:tcPr/>
                </a:tc>
                <a:tc>
                  <a:txBody>
                    <a:bodyPr/>
                    <a:lstStyle/>
                    <a:p>
                      <a:pPr marL="342900" indent="-342900" algn="just">
                        <a:buAutoNum type="alphaLcPeriod" startAt="2"/>
                      </a:pPr>
                      <a:r>
                        <a:rPr lang="en-ZA" dirty="0"/>
                        <a:t>he is able to demonstrate a concern for humankind in general</a:t>
                      </a:r>
                    </a:p>
                  </a:txBody>
                  <a:tcPr/>
                </a:tc>
                <a:extLst>
                  <a:ext uri="{0D108BD9-81ED-4DB2-BD59-A6C34878D82A}">
                    <a16:rowId xmlns:a16="http://schemas.microsoft.com/office/drawing/2014/main" val="280032058"/>
                  </a:ext>
                </a:extLst>
              </a:tr>
            </a:tbl>
          </a:graphicData>
        </a:graphic>
      </p:graphicFrame>
      <p:sp>
        <p:nvSpPr>
          <p:cNvPr id="9" name="Wave 8"/>
          <p:cNvSpPr/>
          <p:nvPr/>
        </p:nvSpPr>
        <p:spPr>
          <a:xfrm>
            <a:off x="8109679" y="5186597"/>
            <a:ext cx="3028013" cy="1154242"/>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p>
        </p:txBody>
      </p:sp>
    </p:spTree>
    <p:extLst>
      <p:ext uri="{BB962C8B-B14F-4D97-AF65-F5344CB8AC3E}">
        <p14:creationId xmlns:p14="http://schemas.microsoft.com/office/powerpoint/2010/main" val="166266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86365" y="1262132"/>
            <a:ext cx="11169172" cy="4194287"/>
          </a:xfrm>
          <a:prstGeom prst="rect">
            <a:avLst/>
          </a:prstGeom>
          <a:ln w="38100">
            <a:solidFill>
              <a:srgbClr val="00B050"/>
            </a:solidFill>
          </a:ln>
        </p:spPr>
      </p:pic>
    </p:spTree>
    <p:extLst>
      <p:ext uri="{BB962C8B-B14F-4D97-AF65-F5344CB8AC3E}">
        <p14:creationId xmlns:p14="http://schemas.microsoft.com/office/powerpoint/2010/main" val="1317722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Wave 8"/>
          <p:cNvSpPr/>
          <p:nvPr/>
        </p:nvSpPr>
        <p:spPr>
          <a:xfrm>
            <a:off x="8109679" y="5186597"/>
            <a:ext cx="3028013" cy="1154242"/>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4</a:t>
            </a:r>
          </a:p>
        </p:txBody>
      </p:sp>
      <p:sp>
        <p:nvSpPr>
          <p:cNvPr id="4" name="Title 3"/>
          <p:cNvSpPr>
            <a:spLocks noGrp="1"/>
          </p:cNvSpPr>
          <p:nvPr>
            <p:ph type="title"/>
          </p:nvPr>
        </p:nvSpPr>
        <p:spPr/>
        <p:txBody>
          <a:bodyPr>
            <a:noAutofit/>
          </a:bodyPr>
          <a:lstStyle/>
          <a:p>
            <a:pPr algn="just"/>
            <a:r>
              <a:rPr lang="en-ZA" sz="2800" dirty="0"/>
              <a:t>According to Maslow’s views on self-actualisation, which one of the following statements  would most accurately describe Jane’s and Emily’s equal success at school?</a:t>
            </a:r>
          </a:p>
        </p:txBody>
      </p:sp>
      <p:sp>
        <p:nvSpPr>
          <p:cNvPr id="5" name="Content Placeholder 4"/>
          <p:cNvSpPr>
            <a:spLocks noGrp="1"/>
          </p:cNvSpPr>
          <p:nvPr>
            <p:ph idx="1"/>
          </p:nvPr>
        </p:nvSpPr>
        <p:spPr/>
        <p:txBody>
          <a:bodyPr/>
          <a:lstStyle/>
          <a:p>
            <a:pPr marL="502920" indent="-457200">
              <a:buAutoNum type="arabicPeriod"/>
            </a:pPr>
            <a:r>
              <a:rPr lang="en-ZA" dirty="0"/>
              <a:t>Emily is functioning below her potential, as her favourable home circumstances should lead her to achieve more than Jane</a:t>
            </a:r>
          </a:p>
          <a:p>
            <a:pPr marL="502920" indent="-457200" algn="just">
              <a:buAutoNum type="arabicPeriod"/>
            </a:pPr>
            <a:r>
              <a:rPr lang="en-ZA" dirty="0"/>
              <a:t>While successful, Jane is still not realising her true talents, as her lower order needs are not being regularly satisfied</a:t>
            </a:r>
          </a:p>
          <a:p>
            <a:pPr marL="502920" indent="-457200" algn="just">
              <a:buAutoNum type="arabicPeriod"/>
            </a:pPr>
            <a:r>
              <a:rPr lang="en-ZA" dirty="0"/>
              <a:t>Jane’s ability to perform as well as Emily, despite her difficult home circumstances, indicates that she is functioning at the level of self-actualisation</a:t>
            </a:r>
          </a:p>
          <a:p>
            <a:pPr marL="502920" indent="-457200" algn="just">
              <a:buAutoNum type="arabicPeriod"/>
            </a:pPr>
            <a:r>
              <a:rPr lang="en-ZA" dirty="0"/>
              <a:t>None of the above</a:t>
            </a:r>
          </a:p>
        </p:txBody>
      </p:sp>
    </p:spTree>
    <p:extLst>
      <p:ext uri="{BB962C8B-B14F-4D97-AF65-F5344CB8AC3E}">
        <p14:creationId xmlns:p14="http://schemas.microsoft.com/office/powerpoint/2010/main" val="167017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ipe(down)">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ipe(down)">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ipe(down)">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mph" presetSubtype="0" fill="hold" grpId="0" nodeType="clickEffect">
                                  <p:stCondLst>
                                    <p:cond delay="0"/>
                                  </p:stCondLst>
                                  <p:childTnLst>
                                    <p:anim calcmode="discrete" valueType="str">
                                      <p:cBhvr override="childStyle">
                                        <p:cTn id="31" dur="2000" fill="hold"/>
                                        <p:tgtEl>
                                          <p:spTgt spid="9"/>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Wave 8"/>
          <p:cNvSpPr/>
          <p:nvPr/>
        </p:nvSpPr>
        <p:spPr>
          <a:xfrm>
            <a:off x="8109679" y="5186597"/>
            <a:ext cx="3028013" cy="1154242"/>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1</a:t>
            </a:r>
          </a:p>
        </p:txBody>
      </p:sp>
      <p:sp>
        <p:nvSpPr>
          <p:cNvPr id="4" name="Title 3"/>
          <p:cNvSpPr>
            <a:spLocks noGrp="1"/>
          </p:cNvSpPr>
          <p:nvPr>
            <p:ph type="title"/>
          </p:nvPr>
        </p:nvSpPr>
        <p:spPr>
          <a:xfrm>
            <a:off x="599607" y="609600"/>
            <a:ext cx="11002779" cy="1356360"/>
          </a:xfrm>
          <a:ln>
            <a:solidFill>
              <a:srgbClr val="92D050"/>
            </a:solidFill>
          </a:ln>
        </p:spPr>
        <p:txBody>
          <a:bodyPr>
            <a:noAutofit/>
          </a:bodyPr>
          <a:lstStyle/>
          <a:p>
            <a:pPr algn="just"/>
            <a:r>
              <a:rPr lang="en-ZA" sz="2800" dirty="0"/>
              <a:t>According to Maslow’s views on self-actualisation, which one of the following statements  about Jane’s and Emily’s fathers would you consider the most accurate?</a:t>
            </a:r>
          </a:p>
        </p:txBody>
      </p:sp>
      <p:sp>
        <p:nvSpPr>
          <p:cNvPr id="5" name="Content Placeholder 4"/>
          <p:cNvSpPr>
            <a:spLocks noGrp="1"/>
          </p:cNvSpPr>
          <p:nvPr>
            <p:ph idx="1"/>
          </p:nvPr>
        </p:nvSpPr>
        <p:spPr>
          <a:xfrm>
            <a:off x="1143000" y="2057401"/>
            <a:ext cx="10459387" cy="2679492"/>
          </a:xfrm>
        </p:spPr>
        <p:txBody>
          <a:bodyPr>
            <a:normAutofit fontScale="92500" lnSpcReduction="20000"/>
          </a:bodyPr>
          <a:lstStyle/>
          <a:p>
            <a:pPr marL="502920" indent="-457200">
              <a:buFont typeface="+mj-lt"/>
              <a:buAutoNum type="alphaLcPeriod"/>
            </a:pPr>
            <a:r>
              <a:rPr lang="en-ZA" dirty="0"/>
              <a:t>Jane’s fathers’ willingness to take the advise of his friends rather than follow his own course is a sign of the trusting nature of the self-actualiser</a:t>
            </a:r>
          </a:p>
          <a:p>
            <a:pPr marL="502920" indent="-457200" algn="just">
              <a:buFont typeface="+mj-lt"/>
              <a:buAutoNum type="alphaLcPeriod"/>
            </a:pPr>
            <a:r>
              <a:rPr lang="en-ZA" dirty="0"/>
              <a:t>Emily’s father’s courage to take a risk and start a new business is regarded as necessary for self-actualisation to occur</a:t>
            </a:r>
          </a:p>
          <a:p>
            <a:pPr marL="502920" indent="-457200" algn="just">
              <a:buFont typeface="+mj-lt"/>
              <a:buAutoNum type="alphaLcPeriod"/>
            </a:pPr>
            <a:r>
              <a:rPr lang="en-ZA" dirty="0"/>
              <a:t>Janes’ father’s following of the cultural stereotype that men can only grieve by losing themselves in their work is an example of the lack of integration that prevents                                        self-actualisation</a:t>
            </a:r>
          </a:p>
          <a:p>
            <a:pPr marL="502920" indent="-457200" algn="just">
              <a:buFont typeface="+mj-lt"/>
              <a:buAutoNum type="alphaLcPeriod"/>
            </a:pPr>
            <a:r>
              <a:rPr lang="en-ZA" dirty="0"/>
              <a:t>Emily’s father’s decision to use all his pension money to start the new business seriously threatened his esteem needs, thereby blocking the path to self-actualisation.</a:t>
            </a:r>
          </a:p>
        </p:txBody>
      </p:sp>
      <p:sp>
        <p:nvSpPr>
          <p:cNvPr id="2" name="TextBox 1"/>
          <p:cNvSpPr txBox="1"/>
          <p:nvPr/>
        </p:nvSpPr>
        <p:spPr>
          <a:xfrm>
            <a:off x="734518" y="4828334"/>
            <a:ext cx="5456420" cy="1477328"/>
          </a:xfrm>
          <a:prstGeom prst="rect">
            <a:avLst/>
          </a:prstGeom>
          <a:noFill/>
        </p:spPr>
        <p:txBody>
          <a:bodyPr wrap="square" rtlCol="0">
            <a:spAutoFit/>
          </a:bodyPr>
          <a:lstStyle/>
          <a:p>
            <a:r>
              <a:rPr lang="en-ZA" u="sng" dirty="0"/>
              <a:t>The correct answer is</a:t>
            </a:r>
            <a:r>
              <a:rPr lang="en-ZA" dirty="0"/>
              <a:t>:</a:t>
            </a:r>
          </a:p>
          <a:p>
            <a:pPr marL="342900" indent="-342900">
              <a:buAutoNum type="arabicPeriod"/>
            </a:pPr>
            <a:r>
              <a:rPr lang="en-ZA" dirty="0"/>
              <a:t>(b) &amp; (c)</a:t>
            </a:r>
          </a:p>
          <a:p>
            <a:pPr marL="342900" indent="-342900">
              <a:buAutoNum type="arabicPeriod"/>
            </a:pPr>
            <a:r>
              <a:rPr lang="en-ZA" dirty="0"/>
              <a:t>(a) &amp; (b)</a:t>
            </a:r>
          </a:p>
          <a:p>
            <a:pPr marL="342900" indent="-342900">
              <a:buAutoNum type="arabicPeriod"/>
            </a:pPr>
            <a:r>
              <a:rPr lang="en-ZA" dirty="0"/>
              <a:t>(c) &amp; (d)</a:t>
            </a:r>
          </a:p>
          <a:p>
            <a:pPr marL="342900" indent="-342900">
              <a:buAutoNum type="arabicPeriod"/>
            </a:pPr>
            <a:r>
              <a:rPr lang="en-ZA" dirty="0"/>
              <a:t>(a) &amp; (d)</a:t>
            </a:r>
          </a:p>
        </p:txBody>
      </p:sp>
    </p:spTree>
    <p:extLst>
      <p:ext uri="{BB962C8B-B14F-4D97-AF65-F5344CB8AC3E}">
        <p14:creationId xmlns:p14="http://schemas.microsoft.com/office/powerpoint/2010/main" val="422102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ipe(down)">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ipe(down)">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ipe(down)">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fade">
                                      <p:cBhvr>
                                        <p:cTn id="32" dur="1000"/>
                                        <p:tgtEl>
                                          <p:spTgt spid="2">
                                            <p:txEl>
                                              <p:pRg st="0" end="0"/>
                                            </p:txEl>
                                          </p:spTgt>
                                        </p:tgtEl>
                                      </p:cBhvr>
                                    </p:animEffect>
                                    <p:anim calcmode="lin" valueType="num">
                                      <p:cBhvr>
                                        <p:cTn id="3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animEffect transition="in" filter="fade">
                                      <p:cBhvr>
                                        <p:cTn id="39" dur="1000"/>
                                        <p:tgtEl>
                                          <p:spTgt spid="2">
                                            <p:txEl>
                                              <p:pRg st="1" end="1"/>
                                            </p:txEl>
                                          </p:spTgt>
                                        </p:tgtEl>
                                      </p:cBhvr>
                                    </p:animEffect>
                                    <p:anim calcmode="lin" valueType="num">
                                      <p:cBhvr>
                                        <p:cTn id="4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xEl>
                                              <p:pRg st="2" end="2"/>
                                            </p:txEl>
                                          </p:spTgt>
                                        </p:tgtEl>
                                        <p:attrNameLst>
                                          <p:attrName>style.visibility</p:attrName>
                                        </p:attrNameLst>
                                      </p:cBhvr>
                                      <p:to>
                                        <p:strVal val="visible"/>
                                      </p:to>
                                    </p:set>
                                    <p:animEffect transition="in" filter="fade">
                                      <p:cBhvr>
                                        <p:cTn id="46" dur="1000"/>
                                        <p:tgtEl>
                                          <p:spTgt spid="2">
                                            <p:txEl>
                                              <p:pRg st="2" end="2"/>
                                            </p:txEl>
                                          </p:spTgt>
                                        </p:tgtEl>
                                      </p:cBhvr>
                                    </p:animEffect>
                                    <p:anim calcmode="lin" valueType="num">
                                      <p:cBhvr>
                                        <p:cTn id="4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
                                            <p:txEl>
                                              <p:pRg st="3" end="3"/>
                                            </p:txEl>
                                          </p:spTgt>
                                        </p:tgtEl>
                                        <p:attrNameLst>
                                          <p:attrName>style.visibility</p:attrName>
                                        </p:attrNameLst>
                                      </p:cBhvr>
                                      <p:to>
                                        <p:strVal val="visible"/>
                                      </p:to>
                                    </p:set>
                                    <p:animEffect transition="in" filter="fade">
                                      <p:cBhvr>
                                        <p:cTn id="53" dur="1000"/>
                                        <p:tgtEl>
                                          <p:spTgt spid="2">
                                            <p:txEl>
                                              <p:pRg st="3" end="3"/>
                                            </p:txEl>
                                          </p:spTgt>
                                        </p:tgtEl>
                                      </p:cBhvr>
                                    </p:animEffect>
                                    <p:anim calcmode="lin" valueType="num">
                                      <p:cBhvr>
                                        <p:cTn id="5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
                                            <p:txEl>
                                              <p:pRg st="4" end="4"/>
                                            </p:txEl>
                                          </p:spTgt>
                                        </p:tgtEl>
                                        <p:attrNameLst>
                                          <p:attrName>style.visibility</p:attrName>
                                        </p:attrNameLst>
                                      </p:cBhvr>
                                      <p:to>
                                        <p:strVal val="visible"/>
                                      </p:to>
                                    </p:set>
                                    <p:animEffect transition="in" filter="fade">
                                      <p:cBhvr>
                                        <p:cTn id="60" dur="1000"/>
                                        <p:tgtEl>
                                          <p:spTgt spid="2">
                                            <p:txEl>
                                              <p:pRg st="4" end="4"/>
                                            </p:txEl>
                                          </p:spTgt>
                                        </p:tgtEl>
                                      </p:cBhvr>
                                    </p:animEffect>
                                    <p:anim calcmode="lin" valueType="num">
                                      <p:cBhvr>
                                        <p:cTn id="6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mph" presetSubtype="0" fill="hold" grpId="0" nodeType="clickEffect">
                                  <p:stCondLst>
                                    <p:cond delay="0"/>
                                  </p:stCondLst>
                                  <p:childTnLst>
                                    <p:anim calcmode="discrete" valueType="str">
                                      <p:cBhvr override="childStyle">
                                        <p:cTn id="66" dur="2000" fill="hold"/>
                                        <p:tgtEl>
                                          <p:spTgt spid="9"/>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build="p"/>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78" y="322538"/>
            <a:ext cx="9875520" cy="1356360"/>
          </a:xfrm>
        </p:spPr>
        <p:txBody>
          <a:bodyPr/>
          <a:lstStyle/>
          <a:p>
            <a:r>
              <a:rPr lang="en-ZA" dirty="0"/>
              <a:t>Read the following story</a:t>
            </a:r>
          </a:p>
        </p:txBody>
      </p:sp>
      <p:pic>
        <p:nvPicPr>
          <p:cNvPr id="4" name="Content Placeholder 3"/>
          <p:cNvPicPr>
            <a:picLocks noGrp="1" noChangeAspect="1"/>
          </p:cNvPicPr>
          <p:nvPr>
            <p:ph idx="1"/>
          </p:nvPr>
        </p:nvPicPr>
        <p:blipFill>
          <a:blip r:embed="rId2">
            <a:grayscl/>
            <a:lum contrast="40000"/>
          </a:blip>
          <a:stretch>
            <a:fillRect/>
          </a:stretch>
        </p:blipFill>
        <p:spPr>
          <a:xfrm>
            <a:off x="525778" y="1514008"/>
            <a:ext cx="10851756" cy="4751882"/>
          </a:xfrm>
          <a:prstGeom prst="rect">
            <a:avLst/>
          </a:prstGeom>
        </p:spPr>
      </p:pic>
    </p:spTree>
    <p:extLst>
      <p:ext uri="{BB962C8B-B14F-4D97-AF65-F5344CB8AC3E}">
        <p14:creationId xmlns:p14="http://schemas.microsoft.com/office/powerpoint/2010/main" val="334996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r>
              <a:rPr lang="en-ZA" sz="3200" dirty="0"/>
              <a:t>According to Maslow’s hierarchy of needs, which level are the children functioning on while living on the streets and why?</a:t>
            </a:r>
          </a:p>
        </p:txBody>
      </p:sp>
      <p:sp>
        <p:nvSpPr>
          <p:cNvPr id="3" name="Content Placeholder 2"/>
          <p:cNvSpPr>
            <a:spLocks noGrp="1"/>
          </p:cNvSpPr>
          <p:nvPr>
            <p:ph idx="1"/>
          </p:nvPr>
        </p:nvSpPr>
        <p:spPr>
          <a:xfrm>
            <a:off x="479686" y="2057400"/>
            <a:ext cx="10536186" cy="4038600"/>
          </a:xfrm>
        </p:spPr>
        <p:txBody>
          <a:bodyPr/>
          <a:lstStyle/>
          <a:p>
            <a:pPr marL="502920" indent="-457200" algn="just">
              <a:buFont typeface="+mj-lt"/>
              <a:buAutoNum type="arabicPeriod"/>
            </a:pPr>
            <a:r>
              <a:rPr lang="en-ZA" dirty="0"/>
              <a:t>The </a:t>
            </a:r>
            <a:r>
              <a:rPr lang="en-ZA" i="1" dirty="0"/>
              <a:t>affiliation and love</a:t>
            </a:r>
            <a:r>
              <a:rPr lang="en-ZA" dirty="0"/>
              <a:t> needs level, as their physiological and safety needs are so frustrated that they turn to each other for support</a:t>
            </a:r>
          </a:p>
          <a:p>
            <a:pPr marL="502920" indent="-457200" algn="just">
              <a:buFont typeface="+mj-lt"/>
              <a:buAutoNum type="arabicPeriod"/>
            </a:pPr>
            <a:r>
              <a:rPr lang="en-ZA" dirty="0"/>
              <a:t>The </a:t>
            </a:r>
            <a:r>
              <a:rPr lang="en-ZA" i="1" dirty="0"/>
              <a:t>safety </a:t>
            </a:r>
            <a:r>
              <a:rPr lang="en-ZA" dirty="0"/>
              <a:t>needs level, as they have to risk being caught and possibly locked up on a regular basis</a:t>
            </a:r>
          </a:p>
          <a:p>
            <a:pPr marL="502920" indent="-457200" algn="just">
              <a:buFont typeface="+mj-lt"/>
              <a:buAutoNum type="arabicPeriod"/>
            </a:pPr>
            <a:r>
              <a:rPr lang="en-ZA" dirty="0"/>
              <a:t>The </a:t>
            </a:r>
            <a:r>
              <a:rPr lang="en-ZA" i="1" dirty="0"/>
              <a:t>physiological </a:t>
            </a:r>
            <a:r>
              <a:rPr lang="en-ZA" dirty="0"/>
              <a:t>needs level, as they spend most of their time looking for something to eat and a place to sleep</a:t>
            </a:r>
          </a:p>
          <a:p>
            <a:pPr marL="502920" indent="-457200" algn="just">
              <a:buFont typeface="+mj-lt"/>
              <a:buAutoNum type="arabicPeriod"/>
            </a:pPr>
            <a:r>
              <a:rPr lang="en-ZA" dirty="0"/>
              <a:t>The </a:t>
            </a:r>
            <a:r>
              <a:rPr lang="en-ZA" i="1" dirty="0"/>
              <a:t>self-actualization </a:t>
            </a:r>
            <a:r>
              <a:rPr lang="en-ZA" dirty="0"/>
              <a:t>need level, as their hardship makes them determined to succeed</a:t>
            </a:r>
          </a:p>
        </p:txBody>
      </p:sp>
      <p:sp>
        <p:nvSpPr>
          <p:cNvPr id="4" name="Speech Bubble: Oval 3"/>
          <p:cNvSpPr/>
          <p:nvPr/>
        </p:nvSpPr>
        <p:spPr>
          <a:xfrm>
            <a:off x="8154649" y="5051685"/>
            <a:ext cx="2173574" cy="104431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Tree>
    <p:extLst>
      <p:ext uri="{BB962C8B-B14F-4D97-AF65-F5344CB8AC3E}">
        <p14:creationId xmlns:p14="http://schemas.microsoft.com/office/powerpoint/2010/main" val="290965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r>
              <a:rPr lang="en-ZA" sz="3200" dirty="0"/>
              <a:t>According to Maslow the children’s effort to find food to eat and a place to sleep is a…..</a:t>
            </a:r>
          </a:p>
        </p:txBody>
      </p:sp>
      <p:sp>
        <p:nvSpPr>
          <p:cNvPr id="3" name="Content Placeholder 2"/>
          <p:cNvSpPr>
            <a:spLocks noGrp="1"/>
          </p:cNvSpPr>
          <p:nvPr>
            <p:ph idx="1"/>
          </p:nvPr>
        </p:nvSpPr>
        <p:spPr>
          <a:xfrm>
            <a:off x="479686" y="2057400"/>
            <a:ext cx="10536186" cy="1959964"/>
          </a:xfrm>
        </p:spPr>
        <p:txBody>
          <a:bodyPr/>
          <a:lstStyle/>
          <a:p>
            <a:pPr marL="502920" indent="-457200" algn="just">
              <a:buFont typeface="+mj-lt"/>
              <a:buAutoNum type="arabicPeriod"/>
            </a:pPr>
            <a:r>
              <a:rPr lang="en-ZA" dirty="0"/>
              <a:t>Deficiency motive, as it will result in an increase of tension</a:t>
            </a:r>
          </a:p>
          <a:p>
            <a:pPr marL="502920" indent="-457200" algn="just">
              <a:buFont typeface="+mj-lt"/>
              <a:buAutoNum type="arabicPeriod"/>
            </a:pPr>
            <a:r>
              <a:rPr lang="en-ZA" dirty="0"/>
              <a:t>Growth motive, as the aim is to evade an unpleasant circumstance</a:t>
            </a:r>
          </a:p>
          <a:p>
            <a:pPr marL="502920" indent="-457200" algn="just">
              <a:buFont typeface="+mj-lt"/>
              <a:buAutoNum type="arabicPeriod"/>
            </a:pPr>
            <a:r>
              <a:rPr lang="en-ZA" dirty="0"/>
              <a:t>Deficiency motive, as it relates to their basic survival needs</a:t>
            </a:r>
          </a:p>
          <a:p>
            <a:pPr marL="502920" indent="-457200" algn="just">
              <a:buFont typeface="+mj-lt"/>
              <a:buAutoNum type="arabicPeriod"/>
            </a:pPr>
            <a:r>
              <a:rPr lang="en-ZA" dirty="0"/>
              <a:t>Growth motive, as it demands satisfaction on a regular basis</a:t>
            </a:r>
          </a:p>
        </p:txBody>
      </p:sp>
      <p:sp>
        <p:nvSpPr>
          <p:cNvPr id="4" name="Speech Bubble: Oval 3"/>
          <p:cNvSpPr/>
          <p:nvPr/>
        </p:nvSpPr>
        <p:spPr>
          <a:xfrm>
            <a:off x="8949127" y="4616971"/>
            <a:ext cx="2173574" cy="104431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Tree>
    <p:extLst>
      <p:ext uri="{BB962C8B-B14F-4D97-AF65-F5344CB8AC3E}">
        <p14:creationId xmlns:p14="http://schemas.microsoft.com/office/powerpoint/2010/main" val="92425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r>
              <a:rPr lang="en-ZA" sz="3200" dirty="0"/>
              <a:t>According to Maslow’s hierarchy of needs, when Peter and Tracey move into the Centre and John remains on the street, it can be expected that:</a:t>
            </a:r>
          </a:p>
        </p:txBody>
      </p:sp>
      <p:sp>
        <p:nvSpPr>
          <p:cNvPr id="3" name="Content Placeholder 2"/>
          <p:cNvSpPr>
            <a:spLocks noGrp="1"/>
          </p:cNvSpPr>
          <p:nvPr>
            <p:ph idx="1"/>
          </p:nvPr>
        </p:nvSpPr>
        <p:spPr>
          <a:xfrm>
            <a:off x="584616" y="2441147"/>
            <a:ext cx="10536186" cy="2370695"/>
          </a:xfrm>
        </p:spPr>
        <p:txBody>
          <a:bodyPr>
            <a:normAutofit lnSpcReduction="10000"/>
          </a:bodyPr>
          <a:lstStyle/>
          <a:p>
            <a:pPr marL="502920" indent="-457200" algn="just">
              <a:buFont typeface="+mj-lt"/>
              <a:buAutoNum type="arabicPeriod"/>
            </a:pPr>
            <a:r>
              <a:rPr lang="en-ZA" dirty="0"/>
              <a:t>Peter and Tracey will begin to function on a higher level than John, as they are having more of their needs met regularly</a:t>
            </a:r>
          </a:p>
          <a:p>
            <a:pPr marL="502920" indent="-457200" algn="just">
              <a:buFont typeface="+mj-lt"/>
              <a:buAutoNum type="arabicPeriod"/>
            </a:pPr>
            <a:r>
              <a:rPr lang="en-ZA" dirty="0"/>
              <a:t>John will continue to function on a higher level that Peter and Tracey, as he is older</a:t>
            </a:r>
          </a:p>
          <a:p>
            <a:pPr marL="502920" indent="-457200" algn="just">
              <a:buFont typeface="+mj-lt"/>
              <a:buAutoNum type="arabicPeriod"/>
            </a:pPr>
            <a:r>
              <a:rPr lang="en-ZA" dirty="0"/>
              <a:t>Tracey will being to function on  higher level that John and Peter, as girls generally develop faster than boys in the right environment</a:t>
            </a:r>
          </a:p>
          <a:p>
            <a:pPr marL="502920" indent="-457200" algn="just">
              <a:buFont typeface="+mj-lt"/>
              <a:buAutoNum type="arabicPeriod"/>
            </a:pPr>
            <a:r>
              <a:rPr lang="en-ZA" dirty="0"/>
              <a:t>All of them will continue to function on the same level for at least the 1</a:t>
            </a:r>
            <a:r>
              <a:rPr lang="en-ZA" baseline="30000" dirty="0"/>
              <a:t>st</a:t>
            </a:r>
            <a:r>
              <a:rPr lang="en-ZA" dirty="0"/>
              <a:t> year.</a:t>
            </a:r>
          </a:p>
        </p:txBody>
      </p:sp>
      <p:sp>
        <p:nvSpPr>
          <p:cNvPr id="4" name="Speech Bubble: Oval 3"/>
          <p:cNvSpPr/>
          <p:nvPr/>
        </p:nvSpPr>
        <p:spPr>
          <a:xfrm>
            <a:off x="8947228" y="5006714"/>
            <a:ext cx="2173574" cy="104431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1 </a:t>
            </a:r>
          </a:p>
        </p:txBody>
      </p:sp>
    </p:spTree>
    <p:extLst>
      <p:ext uri="{BB962C8B-B14F-4D97-AF65-F5344CB8AC3E}">
        <p14:creationId xmlns:p14="http://schemas.microsoft.com/office/powerpoint/2010/main" val="376546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609600"/>
            <a:ext cx="11332564" cy="1356360"/>
          </a:xfrm>
        </p:spPr>
        <p:txBody>
          <a:bodyPr>
            <a:noAutofit/>
          </a:bodyPr>
          <a:lstStyle/>
          <a:p>
            <a:r>
              <a:rPr lang="en-ZA" sz="3200" dirty="0"/>
              <a:t>According to Maslow’s hierarchy of needs, we can expect that when Peter and Tracey move into the Centre they will:</a:t>
            </a:r>
          </a:p>
        </p:txBody>
      </p:sp>
      <p:sp>
        <p:nvSpPr>
          <p:cNvPr id="3" name="Content Placeholder 2"/>
          <p:cNvSpPr>
            <a:spLocks noGrp="1"/>
          </p:cNvSpPr>
          <p:nvPr>
            <p:ph idx="1"/>
          </p:nvPr>
        </p:nvSpPr>
        <p:spPr>
          <a:xfrm>
            <a:off x="584616" y="2248525"/>
            <a:ext cx="10912840" cy="3117954"/>
          </a:xfrm>
        </p:spPr>
        <p:txBody>
          <a:bodyPr>
            <a:normAutofit/>
          </a:bodyPr>
          <a:lstStyle/>
          <a:p>
            <a:pPr marL="502920" indent="-457200" algn="just">
              <a:buFont typeface="+mj-lt"/>
              <a:buAutoNum type="arabicPeriod"/>
            </a:pPr>
            <a:r>
              <a:rPr lang="en-ZA" dirty="0"/>
              <a:t>No longer experience their lower order needs as their affiliation and love needs will be met</a:t>
            </a:r>
          </a:p>
          <a:p>
            <a:pPr marL="502920" indent="-457200" algn="just">
              <a:buFont typeface="+mj-lt"/>
              <a:buAutoNum type="arabicPeriod"/>
            </a:pPr>
            <a:r>
              <a:rPr lang="en-ZA" dirty="0"/>
              <a:t>Struggle for longer than other children their age to move beyond their physiological need level, as they have been deprived for so long</a:t>
            </a:r>
          </a:p>
          <a:p>
            <a:pPr marL="502920" indent="-457200" algn="just">
              <a:buFont typeface="+mj-lt"/>
              <a:buAutoNum type="arabicPeriod"/>
            </a:pPr>
            <a:r>
              <a:rPr lang="en-ZA" dirty="0"/>
              <a:t>Still need to have their lower order needs regularly satisfied, even though they may begin to experience needs higher up in the hierarchy</a:t>
            </a:r>
          </a:p>
          <a:p>
            <a:pPr marL="502920" indent="-457200" algn="just">
              <a:buFont typeface="+mj-lt"/>
              <a:buAutoNum type="arabicPeriod"/>
            </a:pPr>
            <a:r>
              <a:rPr lang="en-ZA" dirty="0"/>
              <a:t>Now will be able to move up the hierarchy in accordance with their specified developmental stage, as their environment is more nurturing.</a:t>
            </a:r>
          </a:p>
        </p:txBody>
      </p:sp>
      <p:sp>
        <p:nvSpPr>
          <p:cNvPr id="4" name="Speech Bubble: Oval 3"/>
          <p:cNvSpPr/>
          <p:nvPr/>
        </p:nvSpPr>
        <p:spPr>
          <a:xfrm>
            <a:off x="9323882" y="5051685"/>
            <a:ext cx="2173574" cy="104431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Tree>
    <p:extLst>
      <p:ext uri="{BB962C8B-B14F-4D97-AF65-F5344CB8AC3E}">
        <p14:creationId xmlns:p14="http://schemas.microsoft.com/office/powerpoint/2010/main" val="47342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ZA" sz="4000" dirty="0"/>
              <a:t>                                                                                                      </a:t>
            </a:r>
            <a:br>
              <a:rPr lang="en-ZA" sz="4000" dirty="0"/>
            </a:br>
            <a:br>
              <a:rPr lang="en-ZA" sz="4000" dirty="0"/>
            </a:br>
            <a:br>
              <a:rPr lang="en-ZA" sz="4000" dirty="0"/>
            </a:br>
            <a:br>
              <a:rPr lang="en-ZA" sz="4000" dirty="0"/>
            </a:br>
            <a:r>
              <a:rPr lang="en-ZA" dirty="0"/>
              <a:t>Maslow believes that meta-needs: </a:t>
            </a:r>
            <a:br>
              <a:rPr lang="en-ZA" dirty="0"/>
            </a:br>
            <a:br>
              <a:rPr lang="en-ZA" sz="4000" dirty="0"/>
            </a:br>
            <a:br>
              <a:rPr lang="en-ZA" sz="4000" dirty="0"/>
            </a:br>
            <a:br>
              <a:rPr lang="en-ZA" sz="4000" dirty="0"/>
            </a:br>
            <a:br>
              <a:rPr lang="en-ZA" dirty="0"/>
            </a:br>
            <a:endParaRPr lang="en-ZA" dirty="0"/>
          </a:p>
        </p:txBody>
      </p:sp>
      <p:sp>
        <p:nvSpPr>
          <p:cNvPr id="5" name="Content Placeholder 4"/>
          <p:cNvSpPr>
            <a:spLocks noGrp="1"/>
          </p:cNvSpPr>
          <p:nvPr>
            <p:ph sz="half" idx="1"/>
          </p:nvPr>
        </p:nvSpPr>
        <p:spPr>
          <a:xfrm>
            <a:off x="1143000" y="1679330"/>
            <a:ext cx="5722034" cy="2486466"/>
          </a:xfrm>
        </p:spPr>
        <p:txBody>
          <a:bodyPr>
            <a:normAutofit/>
          </a:bodyPr>
          <a:lstStyle/>
          <a:p>
            <a:pPr marL="502920" indent="-457200">
              <a:buFont typeface="+mj-lt"/>
              <a:buAutoNum type="alphaLcParenR"/>
            </a:pPr>
            <a:r>
              <a:rPr lang="en-ZA" dirty="0"/>
              <a:t>must be fulfilled to ensure maximal growth. </a:t>
            </a:r>
          </a:p>
          <a:p>
            <a:pPr marL="502920" indent="-457200">
              <a:buFont typeface="+mj-lt"/>
              <a:buAutoNum type="alphaLcParenR"/>
            </a:pPr>
            <a:r>
              <a:rPr lang="en-ZA" dirty="0"/>
              <a:t>are known as growth motivations</a:t>
            </a:r>
          </a:p>
          <a:p>
            <a:pPr marL="502920" indent="-457200">
              <a:buFont typeface="+mj-lt"/>
              <a:buAutoNum type="alphaLcParenR"/>
            </a:pPr>
            <a:r>
              <a:rPr lang="en-ZA" dirty="0"/>
              <a:t>emerge at the self-actualisation level. </a:t>
            </a:r>
          </a:p>
          <a:p>
            <a:pPr marL="502920" indent="-457200">
              <a:buFont typeface="+mj-lt"/>
              <a:buAutoNum type="alphaLcParenR"/>
            </a:pPr>
            <a:r>
              <a:rPr lang="en-ZA" dirty="0"/>
              <a:t>are innate</a:t>
            </a:r>
          </a:p>
        </p:txBody>
      </p:sp>
      <p:sp>
        <p:nvSpPr>
          <p:cNvPr id="3" name="Content Placeholder 2"/>
          <p:cNvSpPr>
            <a:spLocks noGrp="1"/>
          </p:cNvSpPr>
          <p:nvPr>
            <p:ph sz="half" idx="2"/>
          </p:nvPr>
        </p:nvSpPr>
        <p:spPr>
          <a:xfrm>
            <a:off x="1143000" y="3982914"/>
            <a:ext cx="3773658" cy="2331720"/>
          </a:xfrm>
        </p:spPr>
        <p:txBody>
          <a:bodyPr/>
          <a:lstStyle/>
          <a:p>
            <a:pPr marL="45720" indent="0">
              <a:buNone/>
            </a:pPr>
            <a:r>
              <a:rPr lang="en-ZA" dirty="0"/>
              <a:t>The correct answer is: </a:t>
            </a:r>
          </a:p>
          <a:p>
            <a:pPr marL="502920" indent="-457200">
              <a:buFont typeface="+mj-lt"/>
              <a:buAutoNum type="arabicPeriod"/>
            </a:pPr>
            <a:r>
              <a:rPr lang="en-ZA" dirty="0"/>
              <a:t>All of the above </a:t>
            </a:r>
          </a:p>
          <a:p>
            <a:pPr marL="502920" indent="-457200">
              <a:buFont typeface="+mj-lt"/>
              <a:buAutoNum type="arabicPeriod"/>
            </a:pPr>
            <a:r>
              <a:rPr lang="en-ZA" dirty="0"/>
              <a:t>(b), (c) &amp; (d) </a:t>
            </a:r>
          </a:p>
          <a:p>
            <a:pPr marL="502920" indent="-457200">
              <a:buFont typeface="+mj-lt"/>
              <a:buAutoNum type="arabicPeriod"/>
            </a:pPr>
            <a:r>
              <a:rPr lang="en-ZA" dirty="0"/>
              <a:t>(b), &amp; (d) </a:t>
            </a:r>
          </a:p>
          <a:p>
            <a:pPr marL="502920" indent="-457200">
              <a:buFont typeface="+mj-lt"/>
              <a:buAutoNum type="arabicPeriod"/>
            </a:pPr>
            <a:r>
              <a:rPr lang="en-ZA" dirty="0"/>
              <a:t>(a) &amp; (c) </a:t>
            </a:r>
          </a:p>
        </p:txBody>
      </p:sp>
      <p:sp>
        <p:nvSpPr>
          <p:cNvPr id="6" name="Cloud 5"/>
          <p:cNvSpPr/>
          <p:nvPr/>
        </p:nvSpPr>
        <p:spPr>
          <a:xfrm>
            <a:off x="7228057" y="3982914"/>
            <a:ext cx="3427439" cy="174600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Answer:  1 </a:t>
            </a:r>
          </a:p>
        </p:txBody>
      </p:sp>
    </p:spTree>
    <p:extLst>
      <p:ext uri="{BB962C8B-B14F-4D97-AF65-F5344CB8AC3E}">
        <p14:creationId xmlns:p14="http://schemas.microsoft.com/office/powerpoint/2010/main" val="140360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5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circle(in)">
                                      <p:cBhvr>
                                        <p:cTn id="4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build="p"/>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9569" y="466106"/>
            <a:ext cx="11408897" cy="954731"/>
          </a:xfrm>
        </p:spPr>
        <p:txBody>
          <a:bodyPr>
            <a:normAutofit fontScale="90000"/>
          </a:bodyPr>
          <a:lstStyle/>
          <a:p>
            <a:r>
              <a:rPr lang="en-ZA" sz="4000" dirty="0"/>
              <a:t>                                                                                                      </a:t>
            </a:r>
            <a:br>
              <a:rPr lang="en-ZA" sz="4000" dirty="0"/>
            </a:br>
            <a:br>
              <a:rPr lang="en-ZA" sz="4000" dirty="0"/>
            </a:br>
            <a:br>
              <a:rPr lang="en-ZA" sz="4000" dirty="0"/>
            </a:br>
            <a:br>
              <a:rPr lang="en-ZA" sz="4000" dirty="0"/>
            </a:br>
            <a:br>
              <a:rPr lang="en-ZA" sz="4000" dirty="0"/>
            </a:br>
            <a:r>
              <a:rPr lang="en-ZA" sz="3100" dirty="0"/>
              <a:t>Wh</a:t>
            </a:r>
            <a:r>
              <a:rPr lang="en-ZA" sz="2700" dirty="0"/>
              <a:t>ich one of the following statements relating to Maslow’s conceptualisation of                   self- actualisation, is </a:t>
            </a:r>
            <a:r>
              <a:rPr lang="en-ZA" sz="2700" b="1" dirty="0"/>
              <a:t>INCORRECT</a:t>
            </a:r>
            <a:r>
              <a:rPr lang="en-ZA" sz="2700" dirty="0"/>
              <a:t>? </a:t>
            </a:r>
            <a:br>
              <a:rPr lang="en-ZA" dirty="0"/>
            </a:br>
            <a:br>
              <a:rPr lang="en-ZA" sz="4000" dirty="0"/>
            </a:br>
            <a:br>
              <a:rPr lang="en-ZA" sz="4000" dirty="0"/>
            </a:br>
            <a:br>
              <a:rPr lang="en-ZA" sz="4000" dirty="0"/>
            </a:br>
            <a:br>
              <a:rPr lang="en-ZA" dirty="0"/>
            </a:br>
            <a:endParaRPr lang="en-ZA" dirty="0"/>
          </a:p>
        </p:txBody>
      </p:sp>
      <p:sp>
        <p:nvSpPr>
          <p:cNvPr id="5" name="Content Placeholder 4"/>
          <p:cNvSpPr>
            <a:spLocks noGrp="1"/>
          </p:cNvSpPr>
          <p:nvPr>
            <p:ph sz="half" idx="1"/>
          </p:nvPr>
        </p:nvSpPr>
        <p:spPr>
          <a:xfrm>
            <a:off x="618978" y="1657208"/>
            <a:ext cx="10844432" cy="2486466"/>
          </a:xfrm>
        </p:spPr>
        <p:txBody>
          <a:bodyPr>
            <a:normAutofit/>
          </a:bodyPr>
          <a:lstStyle/>
          <a:p>
            <a:pPr marL="502920" indent="-457200">
              <a:buFont typeface="+mj-lt"/>
              <a:buAutoNum type="arabicPeriod"/>
            </a:pPr>
            <a:r>
              <a:rPr lang="en-ZA" dirty="0"/>
              <a:t>The fulfilment of basic needs will lead to the next step, namely, the achievement of                   self- actualisation. </a:t>
            </a:r>
          </a:p>
          <a:p>
            <a:pPr marL="502920" indent="-457200">
              <a:buFont typeface="+mj-lt"/>
              <a:buAutoNum type="arabicPeriod"/>
            </a:pPr>
            <a:r>
              <a:rPr lang="en-ZA" dirty="0"/>
              <a:t>Self-actualisation is a growth need which leads to fully-functioning, goal oriented being. </a:t>
            </a:r>
          </a:p>
          <a:p>
            <a:pPr marL="502920" indent="-457200">
              <a:buFont typeface="+mj-lt"/>
              <a:buAutoNum type="arabicPeriod"/>
            </a:pPr>
            <a:r>
              <a:rPr lang="en-ZA" dirty="0"/>
              <a:t>Even though self-actualisation has been achieved, a severe set-back in life may cause regression to a lower level of need. </a:t>
            </a:r>
          </a:p>
          <a:p>
            <a:pPr marL="502920" indent="-457200">
              <a:buFont typeface="+mj-lt"/>
              <a:buAutoNum type="arabicPeriod"/>
            </a:pPr>
            <a:r>
              <a:rPr lang="en-ZA" dirty="0"/>
              <a:t>A person may have fulfilled every deficiency need, yet feel restless and unhappy. </a:t>
            </a:r>
          </a:p>
        </p:txBody>
      </p:sp>
      <p:sp>
        <p:nvSpPr>
          <p:cNvPr id="6" name="Cloud 5"/>
          <p:cNvSpPr/>
          <p:nvPr/>
        </p:nvSpPr>
        <p:spPr>
          <a:xfrm rot="714211">
            <a:off x="9694348" y="4356313"/>
            <a:ext cx="2206749" cy="139022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1</a:t>
            </a:r>
            <a:r>
              <a:rPr lang="en-ZA" dirty="0"/>
              <a:t> </a:t>
            </a:r>
          </a:p>
        </p:txBody>
      </p:sp>
      <p:sp>
        <p:nvSpPr>
          <p:cNvPr id="2" name="Rectangle 1"/>
          <p:cNvSpPr/>
          <p:nvPr/>
        </p:nvSpPr>
        <p:spPr>
          <a:xfrm>
            <a:off x="369569" y="4436315"/>
            <a:ext cx="8727246" cy="1906857"/>
          </a:xfrm>
          <a:prstGeom prst="rect">
            <a:avLst/>
          </a:prstGeom>
          <a:ln w="28575">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just"/>
            <a:r>
              <a:rPr lang="en-ZA" sz="1600" dirty="0"/>
              <a:t>Maslow acknowledges that fulfilment of basic needs </a:t>
            </a:r>
            <a:r>
              <a:rPr lang="en-ZA" sz="1600" b="1" dirty="0"/>
              <a:t>is a step towards </a:t>
            </a:r>
            <a:r>
              <a:rPr lang="en-ZA" sz="1600" dirty="0"/>
              <a:t>self-actualization, it does not automatically ensure fulfilment of meta-needs. Gratification of the basic needs does not automatically solve all life challenges. This means that gratification of needs is not a given that one will achieve self-actualization, a lot needs to be in place, for example there are additional life tasks that need to be taken care of. Compared to other statements, alternative (1) is partially correct. However, given the explanation provided above, it is ruled out in terms of Maslow’s idea of self-actualization. Since you were requested to identify the incorrect statement, alternative (1) is then the correct option</a:t>
            </a:r>
            <a:r>
              <a:rPr lang="en-ZA" sz="1400" dirty="0"/>
              <a:t>. </a:t>
            </a:r>
            <a:endParaRPr lang="en-ZA" sz="1100" b="1" dirty="0"/>
          </a:p>
        </p:txBody>
      </p:sp>
    </p:spTree>
    <p:extLst>
      <p:ext uri="{BB962C8B-B14F-4D97-AF65-F5344CB8AC3E}">
        <p14:creationId xmlns:p14="http://schemas.microsoft.com/office/powerpoint/2010/main" val="192621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7461" t="47383" r="2731" b="29536"/>
          <a:stretch/>
        </p:blipFill>
        <p:spPr>
          <a:xfrm>
            <a:off x="464234" y="393895"/>
            <a:ext cx="11408897" cy="3390314"/>
          </a:xfrm>
          <a:prstGeom prst="rect">
            <a:avLst/>
          </a:prstGeom>
        </p:spPr>
      </p:pic>
      <p:sp>
        <p:nvSpPr>
          <p:cNvPr id="3" name="Cloud 2"/>
          <p:cNvSpPr/>
          <p:nvPr/>
        </p:nvSpPr>
        <p:spPr>
          <a:xfrm rot="714211">
            <a:off x="8737120" y="266184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3</a:t>
            </a:r>
            <a:r>
              <a:rPr lang="en-ZA" dirty="0"/>
              <a:t> </a:t>
            </a:r>
          </a:p>
        </p:txBody>
      </p:sp>
      <p:pic>
        <p:nvPicPr>
          <p:cNvPr id="5" name="Picture 4"/>
          <p:cNvPicPr>
            <a:picLocks noChangeAspect="1"/>
          </p:cNvPicPr>
          <p:nvPr/>
        </p:nvPicPr>
        <p:blipFill rotWithShape="1">
          <a:blip r:embed="rId3"/>
          <a:srcRect l="57231" t="40627" r="4269" b="42222"/>
          <a:stretch/>
        </p:blipFill>
        <p:spPr>
          <a:xfrm>
            <a:off x="464235" y="4145565"/>
            <a:ext cx="11408896" cy="2215282"/>
          </a:xfrm>
          <a:prstGeom prst="rect">
            <a:avLst/>
          </a:prstGeom>
        </p:spPr>
      </p:pic>
    </p:spTree>
    <p:extLst>
      <p:ext uri="{BB962C8B-B14F-4D97-AF65-F5344CB8AC3E}">
        <p14:creationId xmlns:p14="http://schemas.microsoft.com/office/powerpoint/2010/main" val="247958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7692" t="28502" r="4346" b="44818"/>
          <a:stretch/>
        </p:blipFill>
        <p:spPr>
          <a:xfrm>
            <a:off x="309489" y="379828"/>
            <a:ext cx="11493305" cy="4403188"/>
          </a:xfrm>
          <a:prstGeom prst="rect">
            <a:avLst/>
          </a:prstGeom>
        </p:spPr>
      </p:pic>
      <p:pic>
        <p:nvPicPr>
          <p:cNvPr id="4" name="Picture 3"/>
          <p:cNvPicPr>
            <a:picLocks noChangeAspect="1"/>
          </p:cNvPicPr>
          <p:nvPr/>
        </p:nvPicPr>
        <p:blipFill rotWithShape="1">
          <a:blip r:embed="rId2"/>
          <a:srcRect l="58366" t="58313" r="5657" b="28536"/>
          <a:stretch/>
        </p:blipFill>
        <p:spPr>
          <a:xfrm>
            <a:off x="309488" y="4918841"/>
            <a:ext cx="9913803" cy="1655380"/>
          </a:xfrm>
          <a:prstGeom prst="rect">
            <a:avLst/>
          </a:prstGeom>
          <a:ln w="19050">
            <a:solidFill>
              <a:srgbClr val="92D050"/>
            </a:solidFill>
          </a:ln>
        </p:spPr>
      </p:pic>
      <p:sp>
        <p:nvSpPr>
          <p:cNvPr id="3" name="Cloud 2"/>
          <p:cNvSpPr/>
          <p:nvPr/>
        </p:nvSpPr>
        <p:spPr>
          <a:xfrm rot="714211">
            <a:off x="9211502" y="3366387"/>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2</a:t>
            </a:r>
            <a:r>
              <a:rPr lang="en-ZA" dirty="0"/>
              <a:t> </a:t>
            </a:r>
          </a:p>
        </p:txBody>
      </p:sp>
    </p:spTree>
    <p:extLst>
      <p:ext uri="{BB962C8B-B14F-4D97-AF65-F5344CB8AC3E}">
        <p14:creationId xmlns:p14="http://schemas.microsoft.com/office/powerpoint/2010/main" val="396871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7541" t="47213" r="4713" b="38791"/>
          <a:stretch/>
        </p:blipFill>
        <p:spPr>
          <a:xfrm>
            <a:off x="265441" y="4287187"/>
            <a:ext cx="11531817" cy="2188565"/>
          </a:xfrm>
          <a:prstGeom prst="rect">
            <a:avLst/>
          </a:prstGeom>
          <a:ln>
            <a:solidFill>
              <a:srgbClr val="92D050"/>
            </a:solidFill>
          </a:ln>
        </p:spPr>
      </p:pic>
      <p:pic>
        <p:nvPicPr>
          <p:cNvPr id="5" name="Picture 4"/>
          <p:cNvPicPr>
            <a:picLocks noChangeAspect="1"/>
          </p:cNvPicPr>
          <p:nvPr/>
        </p:nvPicPr>
        <p:blipFill rotWithShape="1">
          <a:blip r:embed="rId2"/>
          <a:srcRect l="57826" t="28536" r="4443" b="55147"/>
          <a:stretch/>
        </p:blipFill>
        <p:spPr>
          <a:xfrm>
            <a:off x="265442" y="350539"/>
            <a:ext cx="11666727" cy="2836699"/>
          </a:xfrm>
          <a:prstGeom prst="rect">
            <a:avLst/>
          </a:prstGeom>
        </p:spPr>
      </p:pic>
      <p:sp>
        <p:nvSpPr>
          <p:cNvPr id="6" name="Cloud 5"/>
          <p:cNvSpPr/>
          <p:nvPr/>
        </p:nvSpPr>
        <p:spPr>
          <a:xfrm rot="714211">
            <a:off x="9118424" y="3021691"/>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3</a:t>
            </a:r>
            <a:r>
              <a:rPr lang="en-ZA" dirty="0"/>
              <a:t> </a:t>
            </a:r>
          </a:p>
        </p:txBody>
      </p:sp>
    </p:spTree>
    <p:extLst>
      <p:ext uri="{BB962C8B-B14F-4D97-AF65-F5344CB8AC3E}">
        <p14:creationId xmlns:p14="http://schemas.microsoft.com/office/powerpoint/2010/main" val="351729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8155" t="55084" r="4836" b="27202"/>
          <a:stretch/>
        </p:blipFill>
        <p:spPr>
          <a:xfrm>
            <a:off x="434715" y="4437088"/>
            <a:ext cx="10972800" cy="2113613"/>
          </a:xfrm>
          <a:prstGeom prst="rect">
            <a:avLst/>
          </a:prstGeom>
          <a:ln>
            <a:solidFill>
              <a:srgbClr val="00B050"/>
            </a:solidFill>
          </a:ln>
        </p:spPr>
      </p:pic>
      <p:pic>
        <p:nvPicPr>
          <p:cNvPr id="4" name="Picture 3"/>
          <p:cNvPicPr>
            <a:picLocks noChangeAspect="1"/>
          </p:cNvPicPr>
          <p:nvPr/>
        </p:nvPicPr>
        <p:blipFill rotWithShape="1">
          <a:blip r:embed="rId2"/>
          <a:srcRect l="57766" t="29169" r="5226" b="47795"/>
          <a:stretch/>
        </p:blipFill>
        <p:spPr>
          <a:xfrm>
            <a:off x="434715" y="434715"/>
            <a:ext cx="11167672" cy="3813777"/>
          </a:xfrm>
          <a:prstGeom prst="rect">
            <a:avLst/>
          </a:prstGeom>
        </p:spPr>
      </p:pic>
      <p:sp>
        <p:nvSpPr>
          <p:cNvPr id="5" name="Cloud 4"/>
          <p:cNvSpPr/>
          <p:nvPr/>
        </p:nvSpPr>
        <p:spPr>
          <a:xfrm rot="714211">
            <a:off x="8788644" y="2554878"/>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4</a:t>
            </a:r>
            <a:r>
              <a:rPr lang="en-ZA" dirty="0"/>
              <a:t> </a:t>
            </a:r>
          </a:p>
        </p:txBody>
      </p:sp>
    </p:spTree>
    <p:extLst>
      <p:ext uri="{BB962C8B-B14F-4D97-AF65-F5344CB8AC3E}">
        <p14:creationId xmlns:p14="http://schemas.microsoft.com/office/powerpoint/2010/main" val="235052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7910" t="28186" r="5205" b="41198"/>
          <a:stretch/>
        </p:blipFill>
        <p:spPr>
          <a:xfrm>
            <a:off x="374753" y="389744"/>
            <a:ext cx="11317575" cy="4886794"/>
          </a:xfrm>
          <a:prstGeom prst="rect">
            <a:avLst/>
          </a:prstGeom>
        </p:spPr>
      </p:pic>
      <p:sp>
        <p:nvSpPr>
          <p:cNvPr id="4" name="Cloud 3"/>
          <p:cNvSpPr/>
          <p:nvPr/>
        </p:nvSpPr>
        <p:spPr>
          <a:xfrm rot="714211">
            <a:off x="8084106" y="4203797"/>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2</a:t>
            </a:r>
            <a:r>
              <a:rPr lang="en-ZA" dirty="0"/>
              <a:t> </a:t>
            </a:r>
          </a:p>
        </p:txBody>
      </p:sp>
    </p:spTree>
    <p:extLst>
      <p:ext uri="{BB962C8B-B14F-4D97-AF65-F5344CB8AC3E}">
        <p14:creationId xmlns:p14="http://schemas.microsoft.com/office/powerpoint/2010/main" val="330742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751" y="420284"/>
            <a:ext cx="11447488" cy="1754326"/>
          </a:xfrm>
          <a:prstGeom prst="rect">
            <a:avLst/>
          </a:prstGeom>
        </p:spPr>
        <p:txBody>
          <a:bodyPr wrap="square">
            <a:spAutoFit/>
          </a:bodyPr>
          <a:lstStyle/>
          <a:p>
            <a:pPr algn="just"/>
            <a:r>
              <a:rPr lang="en-ZA" dirty="0">
                <a:solidFill>
                  <a:srgbClr val="000000"/>
                </a:solidFill>
                <a:latin typeface="Arial" panose="020B0604020202020204" pitchFamily="34" charset="0"/>
              </a:rPr>
              <a:t>Ben has been in the same job for the same company for most of his working life. He works late hours, saves every possible cent of his income, and keeps telling his wife that she should be grateful for the security he is providing for his family. She feels that his many savings accounts and insurance policies do not make up for the little time he spends with his family, his restlessness, impatience and constant complaints about the children’s untidiness and the lack of order in the home. According to Maslow’s theory, which of the following statements may be applicable to Ben’s life? </a:t>
            </a:r>
            <a:endParaRPr lang="en-ZA" dirty="0"/>
          </a:p>
        </p:txBody>
      </p:sp>
      <p:sp>
        <p:nvSpPr>
          <p:cNvPr id="3" name="Rectangle 2"/>
          <p:cNvSpPr/>
          <p:nvPr/>
        </p:nvSpPr>
        <p:spPr>
          <a:xfrm>
            <a:off x="379751" y="2422349"/>
            <a:ext cx="11342557" cy="2031325"/>
          </a:xfrm>
          <a:prstGeom prst="rect">
            <a:avLst/>
          </a:prstGeom>
          <a:ln>
            <a:solidFill>
              <a:schemeClr val="accent1"/>
            </a:solidFill>
          </a:ln>
        </p:spPr>
        <p:txBody>
          <a:bodyPr wrap="square">
            <a:spAutoFit/>
          </a:bodyPr>
          <a:lstStyle/>
          <a:p>
            <a:pPr marL="342900" indent="-342900">
              <a:buFont typeface="+mj-lt"/>
              <a:buAutoNum type="alphaLcPeriod"/>
            </a:pPr>
            <a:r>
              <a:rPr lang="en-ZA" dirty="0">
                <a:solidFill>
                  <a:srgbClr val="000000"/>
                </a:solidFill>
                <a:latin typeface="Arial" panose="020B0604020202020204" pitchFamily="34" charset="0"/>
              </a:rPr>
              <a:t>Ben has achieved the level of self-actualisation at the expense of the happiness of his family. </a:t>
            </a:r>
          </a:p>
          <a:p>
            <a:pPr marL="342900" indent="-342900" algn="just">
              <a:buFont typeface="+mj-lt"/>
              <a:buAutoNum type="alphaLcPeriod"/>
            </a:pPr>
            <a:r>
              <a:rPr lang="en-ZA" dirty="0">
                <a:solidFill>
                  <a:srgbClr val="000000"/>
                </a:solidFill>
                <a:latin typeface="Arial" panose="020B0604020202020204" pitchFamily="34" charset="0"/>
              </a:rPr>
              <a:t>Ben has not successfully progressed to the level where he can express and receive love and bond in an intimate way. </a:t>
            </a:r>
          </a:p>
          <a:p>
            <a:pPr marL="342900" indent="-342900" algn="just">
              <a:buFont typeface="+mj-lt"/>
              <a:buAutoNum type="alphaLcPeriod"/>
            </a:pPr>
            <a:r>
              <a:rPr lang="en-ZA" dirty="0">
                <a:solidFill>
                  <a:srgbClr val="000000"/>
                </a:solidFill>
                <a:latin typeface="Arial" panose="020B0604020202020204" pitchFamily="34" charset="0"/>
              </a:rPr>
              <a:t>As a child, Ben’s safety needs may have remained acutely unfulfilled, resulting in him directing all his energies towards achieving security and stability in life. </a:t>
            </a:r>
          </a:p>
          <a:p>
            <a:pPr marL="342900" indent="-342900" algn="just">
              <a:buFont typeface="+mj-lt"/>
              <a:buAutoNum type="alphaLcPeriod"/>
            </a:pPr>
            <a:r>
              <a:rPr lang="en-ZA" dirty="0">
                <a:solidFill>
                  <a:srgbClr val="000000"/>
                </a:solidFill>
                <a:latin typeface="Arial" panose="020B0604020202020204" pitchFamily="34" charset="0"/>
              </a:rPr>
              <a:t>Ben has most probably never realised his true talents nor become the kind of person he could have been had he not been so excessively concerned with achieving security and stability in his life. </a:t>
            </a:r>
            <a:endParaRPr lang="en-ZA" dirty="0"/>
          </a:p>
        </p:txBody>
      </p:sp>
      <p:sp>
        <p:nvSpPr>
          <p:cNvPr id="4" name="Rectangle 3"/>
          <p:cNvSpPr/>
          <p:nvPr/>
        </p:nvSpPr>
        <p:spPr>
          <a:xfrm>
            <a:off x="544643" y="4701413"/>
            <a:ext cx="6096000" cy="1477328"/>
          </a:xfrm>
          <a:prstGeom prst="rect">
            <a:avLst/>
          </a:prstGeom>
        </p:spPr>
        <p:txBody>
          <a:bodyPr>
            <a:spAutoFit/>
          </a:bodyPr>
          <a:lstStyle/>
          <a:p>
            <a:r>
              <a:rPr lang="en-ZA" dirty="0">
                <a:solidFill>
                  <a:srgbClr val="000000"/>
                </a:solidFill>
                <a:latin typeface="Arial" panose="020B0604020202020204" pitchFamily="34" charset="0"/>
              </a:rPr>
              <a:t>The correct answer is: </a:t>
            </a:r>
          </a:p>
          <a:p>
            <a:pPr marL="342900" indent="-342900">
              <a:buFont typeface="+mj-lt"/>
              <a:buAutoNum type="arabicPeriod"/>
            </a:pPr>
            <a:r>
              <a:rPr lang="en-ZA" dirty="0">
                <a:solidFill>
                  <a:srgbClr val="000000"/>
                </a:solidFill>
                <a:latin typeface="Arial" panose="020B0604020202020204" pitchFamily="34" charset="0"/>
              </a:rPr>
              <a:t>(a), (b) &amp; (c) </a:t>
            </a:r>
          </a:p>
          <a:p>
            <a:pPr marL="342900" indent="-342900">
              <a:buFont typeface="+mj-lt"/>
              <a:buAutoNum type="arabicPeriod"/>
            </a:pPr>
            <a:r>
              <a:rPr lang="en-ZA" dirty="0">
                <a:solidFill>
                  <a:srgbClr val="000000"/>
                </a:solidFill>
                <a:latin typeface="Arial" panose="020B0604020202020204" pitchFamily="34" charset="0"/>
              </a:rPr>
              <a:t>(b), (c) &amp; (d) </a:t>
            </a:r>
          </a:p>
          <a:p>
            <a:pPr marL="342900" indent="-342900">
              <a:buFont typeface="+mj-lt"/>
              <a:buAutoNum type="arabicPeriod"/>
            </a:pPr>
            <a:r>
              <a:rPr lang="en-ZA" dirty="0">
                <a:solidFill>
                  <a:srgbClr val="000000"/>
                </a:solidFill>
                <a:latin typeface="Arial" panose="020B0604020202020204" pitchFamily="34" charset="0"/>
              </a:rPr>
              <a:t>(a) &amp; (b) </a:t>
            </a:r>
          </a:p>
          <a:p>
            <a:pPr marL="342900" indent="-342900">
              <a:buFont typeface="+mj-lt"/>
              <a:buAutoNum type="arabicPeriod"/>
            </a:pPr>
            <a:r>
              <a:rPr lang="en-ZA" dirty="0">
                <a:solidFill>
                  <a:srgbClr val="000000"/>
                </a:solidFill>
                <a:latin typeface="Arial" panose="020B0604020202020204" pitchFamily="34" charset="0"/>
              </a:rPr>
              <a:t>(a) &amp; (c) </a:t>
            </a:r>
            <a:endParaRPr lang="en-ZA" dirty="0"/>
          </a:p>
        </p:txBody>
      </p:sp>
      <p:sp>
        <p:nvSpPr>
          <p:cNvPr id="5" name="Cloud 4"/>
          <p:cNvSpPr/>
          <p:nvPr/>
        </p:nvSpPr>
        <p:spPr>
          <a:xfrm rot="714211">
            <a:off x="7754322" y="4724555"/>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a:t>
            </a:r>
            <a:r>
              <a:rPr lang="en-ZA" sz="2000" b="1" dirty="0"/>
              <a:t>2</a:t>
            </a:r>
            <a:r>
              <a:rPr lang="en-ZA" dirty="0"/>
              <a:t> </a:t>
            </a:r>
          </a:p>
        </p:txBody>
      </p:sp>
    </p:spTree>
    <p:extLst>
      <p:ext uri="{BB962C8B-B14F-4D97-AF65-F5344CB8AC3E}">
        <p14:creationId xmlns:p14="http://schemas.microsoft.com/office/powerpoint/2010/main" val="134085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anim calcmode="lin" valueType="num">
                                      <p:cBhvr additive="base">
                                        <p:cTn id="11"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 calcmode="lin" valueType="num">
                                      <p:cBhvr additive="base">
                                        <p:cTn id="4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 calcmode="lin" valueType="num">
                                      <p:cBhvr additive="base">
                                        <p:cTn id="4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anim calcmode="lin" valueType="num">
                                      <p:cBhvr additive="base">
                                        <p:cTn id="5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 calcmode="lin" valueType="num">
                                      <p:cBhvr additive="base">
                                        <p:cTn id="5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
                                            <p:txEl>
                                              <p:pRg st="4" end="4"/>
                                            </p:txEl>
                                          </p:spTgt>
                                        </p:tgtEl>
                                        <p:attrNameLst>
                                          <p:attrName>style.visibility</p:attrName>
                                        </p:attrNameLst>
                                      </p:cBhvr>
                                      <p:to>
                                        <p:strVal val="visible"/>
                                      </p:to>
                                    </p:set>
                                    <p:anim calcmode="lin" valueType="num">
                                      <p:cBhvr additive="base">
                                        <p:cTn id="6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down)">
                                      <p:cBhvr>
                                        <p:cTn id="71" dur="580">
                                          <p:stCondLst>
                                            <p:cond delay="0"/>
                                          </p:stCondLst>
                                        </p:cTn>
                                        <p:tgtEl>
                                          <p:spTgt spid="5"/>
                                        </p:tgtEl>
                                      </p:cBhvr>
                                    </p:animEffect>
                                    <p:anim calcmode="lin" valueType="num">
                                      <p:cBhvr>
                                        <p:cTn id="7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7" dur="26">
                                          <p:stCondLst>
                                            <p:cond delay="650"/>
                                          </p:stCondLst>
                                        </p:cTn>
                                        <p:tgtEl>
                                          <p:spTgt spid="5"/>
                                        </p:tgtEl>
                                      </p:cBhvr>
                                      <p:to x="100000" y="60000"/>
                                    </p:animScale>
                                    <p:animScale>
                                      <p:cBhvr>
                                        <p:cTn id="78" dur="166" decel="50000">
                                          <p:stCondLst>
                                            <p:cond delay="676"/>
                                          </p:stCondLst>
                                        </p:cTn>
                                        <p:tgtEl>
                                          <p:spTgt spid="5"/>
                                        </p:tgtEl>
                                      </p:cBhvr>
                                      <p:to x="100000" y="100000"/>
                                    </p:animScale>
                                    <p:animScale>
                                      <p:cBhvr>
                                        <p:cTn id="79" dur="26">
                                          <p:stCondLst>
                                            <p:cond delay="1312"/>
                                          </p:stCondLst>
                                        </p:cTn>
                                        <p:tgtEl>
                                          <p:spTgt spid="5"/>
                                        </p:tgtEl>
                                      </p:cBhvr>
                                      <p:to x="100000" y="80000"/>
                                    </p:animScale>
                                    <p:animScale>
                                      <p:cBhvr>
                                        <p:cTn id="80" dur="166" decel="50000">
                                          <p:stCondLst>
                                            <p:cond delay="1338"/>
                                          </p:stCondLst>
                                        </p:cTn>
                                        <p:tgtEl>
                                          <p:spTgt spid="5"/>
                                        </p:tgtEl>
                                      </p:cBhvr>
                                      <p:to x="100000" y="100000"/>
                                    </p:animScale>
                                    <p:animScale>
                                      <p:cBhvr>
                                        <p:cTn id="81" dur="26">
                                          <p:stCondLst>
                                            <p:cond delay="1642"/>
                                          </p:stCondLst>
                                        </p:cTn>
                                        <p:tgtEl>
                                          <p:spTgt spid="5"/>
                                        </p:tgtEl>
                                      </p:cBhvr>
                                      <p:to x="100000" y="90000"/>
                                    </p:animScale>
                                    <p:animScale>
                                      <p:cBhvr>
                                        <p:cTn id="82" dur="166" decel="50000">
                                          <p:stCondLst>
                                            <p:cond delay="1668"/>
                                          </p:stCondLst>
                                        </p:cTn>
                                        <p:tgtEl>
                                          <p:spTgt spid="5"/>
                                        </p:tgtEl>
                                      </p:cBhvr>
                                      <p:to x="100000" y="100000"/>
                                    </p:animScale>
                                    <p:animScale>
                                      <p:cBhvr>
                                        <p:cTn id="83" dur="26">
                                          <p:stCondLst>
                                            <p:cond delay="1808"/>
                                          </p:stCondLst>
                                        </p:cTn>
                                        <p:tgtEl>
                                          <p:spTgt spid="5"/>
                                        </p:tgtEl>
                                      </p:cBhvr>
                                      <p:to x="100000" y="95000"/>
                                    </p:animScale>
                                    <p:animScale>
                                      <p:cBhvr>
                                        <p:cTn id="8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751" y="304360"/>
            <a:ext cx="11447488" cy="2308324"/>
          </a:xfrm>
          <a:prstGeom prst="rect">
            <a:avLst/>
          </a:prstGeom>
        </p:spPr>
        <p:txBody>
          <a:bodyPr wrap="square">
            <a:spAutoFit/>
          </a:bodyPr>
          <a:lstStyle/>
          <a:p>
            <a:pPr algn="just"/>
            <a:r>
              <a:rPr lang="en-ZA" sz="2400" dirty="0"/>
              <a:t>Walter, a child of a poor family, loved to draw and used whatever he could find to make little works of art. When he was old enough to work, he did not try and get a well-paying job like his brothers did but decided to do what he felt he was destined to be, namely, an artist. Doing odd jobs, he spent most of his money to buy the paints and art materials he needed. Even though he often went hungry, he took great delight in doing what he loved doing, namely, to make works of art. According to Maslow’s theory, this scenario </a:t>
            </a:r>
          </a:p>
        </p:txBody>
      </p:sp>
      <p:sp>
        <p:nvSpPr>
          <p:cNvPr id="3" name="Rectangle 2"/>
          <p:cNvSpPr/>
          <p:nvPr/>
        </p:nvSpPr>
        <p:spPr>
          <a:xfrm>
            <a:off x="379751" y="2817930"/>
            <a:ext cx="11342557" cy="2677656"/>
          </a:xfrm>
          <a:prstGeom prst="rect">
            <a:avLst/>
          </a:prstGeom>
          <a:ln>
            <a:solidFill>
              <a:schemeClr val="accent1"/>
            </a:solidFill>
          </a:ln>
        </p:spPr>
        <p:txBody>
          <a:bodyPr wrap="square">
            <a:spAutoFit/>
          </a:bodyPr>
          <a:lstStyle/>
          <a:p>
            <a:pPr marL="342900" indent="-342900">
              <a:buFont typeface="+mj-lt"/>
              <a:buAutoNum type="alphaLcPeriod"/>
            </a:pPr>
            <a:r>
              <a:rPr lang="en-ZA" sz="2400" dirty="0"/>
              <a:t>is impossible since self-actualisation only becomes possible when deficiency needs have been met. </a:t>
            </a:r>
          </a:p>
          <a:p>
            <a:pPr marL="342900" indent="-342900">
              <a:buFont typeface="+mj-lt"/>
              <a:buAutoNum type="alphaLcPeriod"/>
            </a:pPr>
            <a:r>
              <a:rPr lang="en-ZA" sz="2400" dirty="0"/>
              <a:t>is very likely since self-actualisation is a stronger and more dominant need than the deficiency needs. </a:t>
            </a:r>
          </a:p>
          <a:p>
            <a:pPr marL="342900" indent="-342900">
              <a:buFont typeface="+mj-lt"/>
              <a:buAutoNum type="alphaLcPeriod"/>
            </a:pPr>
            <a:r>
              <a:rPr lang="en-ZA" sz="2400" dirty="0"/>
              <a:t>demonstrates the fact that higher needs may sometimes motivate behaviour even when lower needs have not been gratified. </a:t>
            </a:r>
          </a:p>
          <a:p>
            <a:pPr marL="342900" indent="-342900">
              <a:buFont typeface="+mj-lt"/>
              <a:buAutoNum type="alphaLcPeriod"/>
            </a:pPr>
            <a:r>
              <a:rPr lang="en-ZA" sz="2400" dirty="0"/>
              <a:t>is foreign to the humanistic school of thought. </a:t>
            </a:r>
          </a:p>
        </p:txBody>
      </p:sp>
      <p:sp>
        <p:nvSpPr>
          <p:cNvPr id="5" name="Cloud 4"/>
          <p:cNvSpPr/>
          <p:nvPr/>
        </p:nvSpPr>
        <p:spPr>
          <a:xfrm rot="714211">
            <a:off x="8908564" y="4978331"/>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 </a:t>
            </a:r>
          </a:p>
        </p:txBody>
      </p:sp>
    </p:spTree>
    <p:extLst>
      <p:ext uri="{BB962C8B-B14F-4D97-AF65-F5344CB8AC3E}">
        <p14:creationId xmlns:p14="http://schemas.microsoft.com/office/powerpoint/2010/main" val="32406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heel(1)">
                                      <p:cBhvr>
                                        <p:cTn id="11" dur="20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 calcmode="lin" valueType="num">
                                      <p:cBhvr additive="base">
                                        <p:cTn id="16"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7"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additive="base">
                                        <p:cTn id="2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additive="base">
                                        <p:cTn id="3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additive="base">
                                        <p:cTn id="4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arn(inVertical)">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752" y="494455"/>
            <a:ext cx="11342557" cy="1938992"/>
          </a:xfrm>
          <a:prstGeom prst="rect">
            <a:avLst/>
          </a:prstGeom>
          <a:ln>
            <a:solidFill>
              <a:schemeClr val="accent1"/>
            </a:solidFill>
          </a:ln>
        </p:spPr>
        <p:txBody>
          <a:bodyPr wrap="square">
            <a:spAutoFit/>
          </a:bodyPr>
          <a:lstStyle/>
          <a:p>
            <a:pPr algn="just"/>
            <a:r>
              <a:rPr lang="en-ZA" sz="2000" dirty="0"/>
              <a:t>The petrol attendants working for the local petrol station have always felt safe and secure in their work.  However, the station is now under new management.  The new manager feels that the station has too many employees and is working at a loss.  He has devised a plan to reduce the working days for all of the which results in salary reductions.  Over and above that, a point system has been introduced, meaning that the lower performance points one scores, the higher the chance for one to be retrenched.  This unstable situation has left them feeling very helpless and insecure, and they fear that they will lose their jobs.</a:t>
            </a:r>
          </a:p>
        </p:txBody>
      </p:sp>
      <p:sp>
        <p:nvSpPr>
          <p:cNvPr id="5" name="Cloud 4"/>
          <p:cNvSpPr/>
          <p:nvPr/>
        </p:nvSpPr>
        <p:spPr>
          <a:xfrm rot="714211">
            <a:off x="8908563" y="4978331"/>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
        <p:nvSpPr>
          <p:cNvPr id="7" name="Rectangle 6"/>
          <p:cNvSpPr/>
          <p:nvPr/>
        </p:nvSpPr>
        <p:spPr>
          <a:xfrm>
            <a:off x="379752" y="2764321"/>
            <a:ext cx="10987791" cy="397801"/>
          </a:xfrm>
          <a:prstGeom prst="rect">
            <a:avLst/>
          </a:prstGeom>
        </p:spPr>
        <p:txBody>
          <a:bodyPr wrap="square">
            <a:spAutoFit/>
          </a:bodyPr>
          <a:lstStyle/>
          <a:p>
            <a:pPr marL="67310" marR="8890" indent="2540" algn="just">
              <a:lnSpc>
                <a:spcPct val="103000"/>
              </a:lnSpc>
              <a:spcAft>
                <a:spcPts val="1010"/>
              </a:spcAft>
            </a:pPr>
            <a:r>
              <a:rPr lang="en-ZA" sz="2000" dirty="0">
                <a:solidFill>
                  <a:srgbClr val="000000"/>
                </a:solidFill>
                <a:latin typeface="+mj-lt"/>
                <a:ea typeface="Times New Roman" panose="02020603050405020304" pitchFamily="18" charset="0"/>
              </a:rPr>
              <a:t>On which level of Maslow's hierarchy of needs are the petrol attendants' needs presently dominant?</a:t>
            </a:r>
          </a:p>
        </p:txBody>
      </p:sp>
      <p:sp>
        <p:nvSpPr>
          <p:cNvPr id="8" name="Rectangle 7"/>
          <p:cNvSpPr/>
          <p:nvPr/>
        </p:nvSpPr>
        <p:spPr>
          <a:xfrm>
            <a:off x="379752" y="3492997"/>
            <a:ext cx="7565035" cy="1628138"/>
          </a:xfrm>
          <a:prstGeom prst="rect">
            <a:avLst/>
          </a:prstGeom>
        </p:spPr>
        <p:txBody>
          <a:bodyPr wrap="square">
            <a:spAutoFit/>
          </a:bodyPr>
          <a:lstStyle/>
          <a:p>
            <a:pPr marL="457200" lvl="0" indent="-457200" fontAlgn="base">
              <a:lnSpc>
                <a:spcPct val="110000"/>
              </a:lnSpc>
              <a:spcAft>
                <a:spcPts val="15"/>
              </a:spcAft>
              <a:buClr>
                <a:srgbClr val="000000"/>
              </a:buClr>
              <a:buSzPct val="100000"/>
              <a:buFont typeface="+mj-lt"/>
              <a:buAutoNum type="arabicPeriod"/>
            </a:pPr>
            <a:r>
              <a:rPr lang="en-ZA" sz="24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rPr>
              <a:t>Physiological needs</a:t>
            </a:r>
            <a:endParaRPr lang="en-ZA" sz="20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endParaRPr>
          </a:p>
          <a:p>
            <a:pPr marL="457200" lvl="0" indent="-457200" fontAlgn="base">
              <a:lnSpc>
                <a:spcPct val="110000"/>
              </a:lnSpc>
              <a:spcAft>
                <a:spcPts val="15"/>
              </a:spcAft>
              <a:buClr>
                <a:srgbClr val="000000"/>
              </a:buClr>
              <a:buSzPct val="100000"/>
              <a:buFont typeface="+mj-lt"/>
              <a:buAutoNum type="arabicPeriod"/>
            </a:pPr>
            <a:r>
              <a:rPr lang="en-ZA" sz="24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rPr>
              <a:t>Safety needs</a:t>
            </a:r>
            <a:endParaRPr lang="en-ZA" sz="20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endParaRPr>
          </a:p>
          <a:p>
            <a:pPr marL="457200" lvl="0" indent="-457200" fontAlgn="base">
              <a:lnSpc>
                <a:spcPct val="103000"/>
              </a:lnSpc>
              <a:spcAft>
                <a:spcPts val="25"/>
              </a:spcAft>
              <a:buClr>
                <a:srgbClr val="000000"/>
              </a:buClr>
              <a:buSzPct val="100000"/>
              <a:buFont typeface="+mj-lt"/>
              <a:buAutoNum type="arabicPeriod"/>
            </a:pPr>
            <a:r>
              <a:rPr lang="en-ZA" sz="20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rPr>
              <a:t>The need to belong</a:t>
            </a:r>
          </a:p>
          <a:p>
            <a:pPr marL="457200" lvl="0" indent="-457200" fontAlgn="base">
              <a:lnSpc>
                <a:spcPct val="110000"/>
              </a:lnSpc>
              <a:spcAft>
                <a:spcPts val="15"/>
              </a:spcAft>
              <a:buClr>
                <a:srgbClr val="000000"/>
              </a:buClr>
              <a:buSzPct val="100000"/>
              <a:buFont typeface="+mj-lt"/>
              <a:buAutoNum type="arabicPeriod"/>
            </a:pPr>
            <a:r>
              <a:rPr lang="en-ZA" sz="24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rPr>
              <a:t>The need for self-esteem</a:t>
            </a:r>
            <a:endParaRPr lang="en-ZA" sz="1600" dirty="0">
              <a:solidFill>
                <a:srgbClr val="000000"/>
              </a:solidFill>
              <a:uFill>
                <a:solidFill>
                  <a:srgbClr val="000000"/>
                </a:solidFill>
              </a:uFill>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32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down)">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wipe(down)">
                                      <p:cBhvr>
                                        <p:cTn id="28" dur="50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wipe(down)">
                                      <p:cBhvr>
                                        <p:cTn id="33" dur="500"/>
                                        <p:tgtEl>
                                          <p:spTgt spid="8">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p:bldP spid="8"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a:off x="8159055" y="3203749"/>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t>Answer: </a:t>
            </a:r>
            <a:r>
              <a:rPr lang="en-ZA" sz="2400" b="1" dirty="0"/>
              <a:t> 3 </a:t>
            </a:r>
            <a:endParaRPr lang="en-ZA" b="1" dirty="0"/>
          </a:p>
        </p:txBody>
      </p:sp>
      <p:sp>
        <p:nvSpPr>
          <p:cNvPr id="7" name="Title 6"/>
          <p:cNvSpPr>
            <a:spLocks noGrp="1"/>
          </p:cNvSpPr>
          <p:nvPr>
            <p:ph type="title"/>
          </p:nvPr>
        </p:nvSpPr>
        <p:spPr>
          <a:xfrm>
            <a:off x="794480" y="609600"/>
            <a:ext cx="10493114" cy="1608944"/>
          </a:xfrm>
        </p:spPr>
        <p:txBody>
          <a:bodyPr>
            <a:noAutofit/>
          </a:bodyPr>
          <a:lstStyle/>
          <a:p>
            <a:pPr algn="just"/>
            <a:r>
              <a:rPr lang="en-ZA" sz="2800" dirty="0"/>
              <a:t>In terms of Maslow’s theory, the workers’ efforts to maintain high performance points, as an attempt to ensure their jobs, best describe which one of the following categories of motives?</a:t>
            </a:r>
          </a:p>
        </p:txBody>
      </p:sp>
      <p:sp>
        <p:nvSpPr>
          <p:cNvPr id="8" name="Content Placeholder 7"/>
          <p:cNvSpPr>
            <a:spLocks noGrp="1"/>
          </p:cNvSpPr>
          <p:nvPr>
            <p:ph idx="1"/>
          </p:nvPr>
        </p:nvSpPr>
        <p:spPr>
          <a:xfrm>
            <a:off x="1250580" y="2567066"/>
            <a:ext cx="9872871" cy="2577395"/>
          </a:xfrm>
        </p:spPr>
        <p:txBody>
          <a:bodyPr/>
          <a:lstStyle/>
          <a:p>
            <a:pPr marL="502920" indent="-457200">
              <a:buAutoNum type="arabicPeriod"/>
            </a:pPr>
            <a:r>
              <a:rPr lang="en-ZA" dirty="0"/>
              <a:t>Self-realisation motives / motivation</a:t>
            </a:r>
          </a:p>
          <a:p>
            <a:pPr marL="502920" indent="-457200">
              <a:buAutoNum type="arabicPeriod"/>
            </a:pPr>
            <a:r>
              <a:rPr lang="en-ZA" dirty="0"/>
              <a:t>Growth motives / motivation</a:t>
            </a:r>
          </a:p>
          <a:p>
            <a:pPr marL="502920" indent="-457200">
              <a:buAutoNum type="arabicPeriod"/>
            </a:pPr>
            <a:r>
              <a:rPr lang="en-ZA" dirty="0"/>
              <a:t>Deficiency motives / motivation</a:t>
            </a:r>
          </a:p>
          <a:p>
            <a:pPr marL="502920" indent="-457200">
              <a:buAutoNum type="arabicPeriod"/>
            </a:pPr>
            <a:r>
              <a:rPr lang="en-ZA" dirty="0"/>
              <a:t>Survival motives / motivation</a:t>
            </a:r>
          </a:p>
        </p:txBody>
      </p:sp>
    </p:spTree>
    <p:extLst>
      <p:ext uri="{BB962C8B-B14F-4D97-AF65-F5344CB8AC3E}">
        <p14:creationId xmlns:p14="http://schemas.microsoft.com/office/powerpoint/2010/main" val="239135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 calcmode="lin" valueType="num">
                                      <p:cBhvr additive="base">
                                        <p:cTn id="30"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80">
                                          <p:stCondLst>
                                            <p:cond delay="0"/>
                                          </p:stCondLst>
                                        </p:cTn>
                                        <p:tgtEl>
                                          <p:spTgt spid="5"/>
                                        </p:tgtEl>
                                      </p:cBhvr>
                                    </p:animEffect>
                                    <p:anim calcmode="lin" valueType="num">
                                      <p:cBhvr>
                                        <p:cTn id="3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2" dur="26">
                                          <p:stCondLst>
                                            <p:cond delay="650"/>
                                          </p:stCondLst>
                                        </p:cTn>
                                        <p:tgtEl>
                                          <p:spTgt spid="5"/>
                                        </p:tgtEl>
                                      </p:cBhvr>
                                      <p:to x="100000" y="60000"/>
                                    </p:animScale>
                                    <p:animScale>
                                      <p:cBhvr>
                                        <p:cTn id="43" dur="166" decel="50000">
                                          <p:stCondLst>
                                            <p:cond delay="676"/>
                                          </p:stCondLst>
                                        </p:cTn>
                                        <p:tgtEl>
                                          <p:spTgt spid="5"/>
                                        </p:tgtEl>
                                      </p:cBhvr>
                                      <p:to x="100000" y="100000"/>
                                    </p:animScale>
                                    <p:animScale>
                                      <p:cBhvr>
                                        <p:cTn id="44" dur="26">
                                          <p:stCondLst>
                                            <p:cond delay="1312"/>
                                          </p:stCondLst>
                                        </p:cTn>
                                        <p:tgtEl>
                                          <p:spTgt spid="5"/>
                                        </p:tgtEl>
                                      </p:cBhvr>
                                      <p:to x="100000" y="80000"/>
                                    </p:animScale>
                                    <p:animScale>
                                      <p:cBhvr>
                                        <p:cTn id="45" dur="166" decel="50000">
                                          <p:stCondLst>
                                            <p:cond delay="1338"/>
                                          </p:stCondLst>
                                        </p:cTn>
                                        <p:tgtEl>
                                          <p:spTgt spid="5"/>
                                        </p:tgtEl>
                                      </p:cBhvr>
                                      <p:to x="100000" y="100000"/>
                                    </p:animScale>
                                    <p:animScale>
                                      <p:cBhvr>
                                        <p:cTn id="46" dur="26">
                                          <p:stCondLst>
                                            <p:cond delay="1642"/>
                                          </p:stCondLst>
                                        </p:cTn>
                                        <p:tgtEl>
                                          <p:spTgt spid="5"/>
                                        </p:tgtEl>
                                      </p:cBhvr>
                                      <p:to x="100000" y="90000"/>
                                    </p:animScale>
                                    <p:animScale>
                                      <p:cBhvr>
                                        <p:cTn id="47" dur="166" decel="50000">
                                          <p:stCondLst>
                                            <p:cond delay="1668"/>
                                          </p:stCondLst>
                                        </p:cTn>
                                        <p:tgtEl>
                                          <p:spTgt spid="5"/>
                                        </p:tgtEl>
                                      </p:cBhvr>
                                      <p:to x="100000" y="100000"/>
                                    </p:animScale>
                                    <p:animScale>
                                      <p:cBhvr>
                                        <p:cTn id="48" dur="26">
                                          <p:stCondLst>
                                            <p:cond delay="1808"/>
                                          </p:stCondLst>
                                        </p:cTn>
                                        <p:tgtEl>
                                          <p:spTgt spid="5"/>
                                        </p:tgtEl>
                                      </p:cBhvr>
                                      <p:to x="100000" y="95000"/>
                                    </p:animScale>
                                    <p:animScale>
                                      <p:cBhvr>
                                        <p:cTn id="49"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rot="714211">
            <a:off x="8219016" y="4243812"/>
            <a:ext cx="2695135" cy="14310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
        <p:nvSpPr>
          <p:cNvPr id="7" name="Title 6"/>
          <p:cNvSpPr>
            <a:spLocks noGrp="1"/>
          </p:cNvSpPr>
          <p:nvPr>
            <p:ph type="title"/>
          </p:nvPr>
        </p:nvSpPr>
        <p:spPr/>
        <p:txBody>
          <a:bodyPr>
            <a:normAutofit fontScale="90000"/>
          </a:bodyPr>
          <a:lstStyle/>
          <a:p>
            <a:pPr algn="just"/>
            <a:r>
              <a:rPr lang="en-ZA" sz="2400" dirty="0"/>
              <a:t>Nancy is a successful business woman.  She is confident, at peace with herself, satisfied with her life and comfortable with whom she is.  Which one of the following characteristics from Maslow’s criteria for optimal functioning fits with the above scenario?</a:t>
            </a:r>
          </a:p>
        </p:txBody>
      </p:sp>
      <p:sp>
        <p:nvSpPr>
          <p:cNvPr id="8" name="Content Placeholder 7"/>
          <p:cNvSpPr>
            <a:spLocks noGrp="1"/>
          </p:cNvSpPr>
          <p:nvPr>
            <p:ph idx="1"/>
          </p:nvPr>
        </p:nvSpPr>
        <p:spPr>
          <a:xfrm>
            <a:off x="1143000" y="2353456"/>
            <a:ext cx="9872871" cy="2188564"/>
          </a:xfrm>
        </p:spPr>
        <p:txBody>
          <a:bodyPr/>
          <a:lstStyle/>
          <a:p>
            <a:pPr marL="502920" indent="-457200">
              <a:buAutoNum type="arabicPeriod"/>
            </a:pPr>
            <a:r>
              <a:rPr lang="en-ZA" dirty="0"/>
              <a:t>Exclusiveness</a:t>
            </a:r>
          </a:p>
          <a:p>
            <a:pPr marL="502920" indent="-457200">
              <a:buAutoNum type="arabicPeriod"/>
            </a:pPr>
            <a:r>
              <a:rPr lang="en-ZA" dirty="0"/>
              <a:t>Self-acceptance</a:t>
            </a:r>
          </a:p>
          <a:p>
            <a:pPr marL="502920" indent="-457200">
              <a:buAutoNum type="arabicPeriod"/>
            </a:pPr>
            <a:r>
              <a:rPr lang="en-ZA" dirty="0"/>
              <a:t>The democratic character structure</a:t>
            </a:r>
          </a:p>
          <a:p>
            <a:pPr marL="502920" indent="-457200">
              <a:buAutoNum type="arabicPeriod"/>
            </a:pPr>
            <a:r>
              <a:rPr lang="en-ZA" dirty="0"/>
              <a:t>Task involvement</a:t>
            </a:r>
          </a:p>
        </p:txBody>
      </p:sp>
    </p:spTree>
    <p:extLst>
      <p:ext uri="{BB962C8B-B14F-4D97-AF65-F5344CB8AC3E}">
        <p14:creationId xmlns:p14="http://schemas.microsoft.com/office/powerpoint/2010/main" val="290896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 calcmode="lin" valueType="num">
                                      <p:cBhvr additive="base">
                                        <p:cTn id="20"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 calcmode="lin" valueType="num">
                                      <p:cBhvr additive="base">
                                        <p:cTn id="26"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 calcmode="lin" valueType="num">
                                      <p:cBhvr additive="base">
                                        <p:cTn id="32"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2000"/>
                                        <p:tgtEl>
                                          <p:spTgt spid="5"/>
                                        </p:tgtEl>
                                      </p:cBhvr>
                                    </p:animEffect>
                                    <p:anim calcmode="lin" valueType="num">
                                      <p:cBhvr>
                                        <p:cTn id="39" dur="2000" fill="hold"/>
                                        <p:tgtEl>
                                          <p:spTgt spid="5"/>
                                        </p:tgtEl>
                                        <p:attrNameLst>
                                          <p:attrName>ppt_w</p:attrName>
                                        </p:attrNameLst>
                                      </p:cBhvr>
                                      <p:tavLst>
                                        <p:tav tm="0" fmla="#ppt_w*sin(2.5*pi*$)">
                                          <p:val>
                                            <p:fltVal val="0"/>
                                          </p:val>
                                        </p:tav>
                                        <p:tav tm="100000">
                                          <p:val>
                                            <p:fltVal val="1"/>
                                          </p:val>
                                        </p:tav>
                                      </p:tavLst>
                                    </p:anim>
                                    <p:anim calcmode="lin" valueType="num">
                                      <p:cBhvr>
                                        <p:cTn id="40"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duotone>
              <a:prstClr val="black"/>
              <a:schemeClr val="bg1">
                <a:lumMod val="75000"/>
                <a:tint val="45000"/>
                <a:satMod val="400000"/>
              </a:schemeClr>
            </a:duotone>
            <a:lum bright="20000" contrast="40000"/>
          </a:blip>
          <a:stretch>
            <a:fillRect/>
          </a:stretch>
        </p:blipFill>
        <p:spPr>
          <a:xfrm>
            <a:off x="370084" y="388385"/>
            <a:ext cx="11367214" cy="1582313"/>
          </a:xfrm>
          <a:prstGeom prst="rect">
            <a:avLst/>
          </a:prstGeom>
        </p:spPr>
      </p:pic>
      <p:pic>
        <p:nvPicPr>
          <p:cNvPr id="4" name="Picture 3"/>
          <p:cNvPicPr>
            <a:picLocks noChangeAspect="1"/>
          </p:cNvPicPr>
          <p:nvPr/>
        </p:nvPicPr>
        <p:blipFill rotWithShape="1">
          <a:blip r:embed="rId3">
            <a:grayscl/>
            <a:lum bright="20000" contrast="20000"/>
          </a:blip>
          <a:srcRect b="74195"/>
          <a:stretch/>
        </p:blipFill>
        <p:spPr>
          <a:xfrm>
            <a:off x="914037" y="2356643"/>
            <a:ext cx="11049543" cy="619506"/>
          </a:xfrm>
          <a:prstGeom prst="rect">
            <a:avLst/>
          </a:prstGeom>
        </p:spPr>
      </p:pic>
      <p:pic>
        <p:nvPicPr>
          <p:cNvPr id="7" name="Picture 6"/>
          <p:cNvPicPr>
            <a:picLocks noChangeAspect="1"/>
          </p:cNvPicPr>
          <p:nvPr/>
        </p:nvPicPr>
        <p:blipFill rotWithShape="1">
          <a:blip r:embed="rId3">
            <a:grayscl/>
            <a:lum bright="20000"/>
          </a:blip>
          <a:srcRect t="24976" b="49424"/>
          <a:stretch/>
        </p:blipFill>
        <p:spPr>
          <a:xfrm>
            <a:off x="914037" y="3181264"/>
            <a:ext cx="10898212" cy="614597"/>
          </a:xfrm>
          <a:prstGeom prst="rect">
            <a:avLst/>
          </a:prstGeom>
        </p:spPr>
      </p:pic>
      <p:pic>
        <p:nvPicPr>
          <p:cNvPr id="8" name="Picture 7"/>
          <p:cNvPicPr>
            <a:picLocks noChangeAspect="1"/>
          </p:cNvPicPr>
          <p:nvPr/>
        </p:nvPicPr>
        <p:blipFill rotWithShape="1">
          <a:blip r:embed="rId3">
            <a:grayscl/>
            <a:lum bright="20000"/>
          </a:blip>
          <a:srcRect t="49214" b="24562"/>
          <a:stretch/>
        </p:blipFill>
        <p:spPr>
          <a:xfrm>
            <a:off x="914037" y="4056311"/>
            <a:ext cx="10898212" cy="629588"/>
          </a:xfrm>
          <a:prstGeom prst="rect">
            <a:avLst/>
          </a:prstGeom>
        </p:spPr>
      </p:pic>
      <p:pic>
        <p:nvPicPr>
          <p:cNvPr id="9" name="Picture 8"/>
          <p:cNvPicPr>
            <a:picLocks noChangeAspect="1"/>
          </p:cNvPicPr>
          <p:nvPr/>
        </p:nvPicPr>
        <p:blipFill rotWithShape="1">
          <a:blip r:embed="rId3">
            <a:grayscl/>
            <a:lum bright="20000"/>
          </a:blip>
          <a:srcRect t="74820"/>
          <a:stretch/>
        </p:blipFill>
        <p:spPr>
          <a:xfrm>
            <a:off x="914037" y="4956706"/>
            <a:ext cx="10823261" cy="604516"/>
          </a:xfrm>
          <a:prstGeom prst="rect">
            <a:avLst/>
          </a:prstGeom>
        </p:spPr>
      </p:pic>
      <p:sp>
        <p:nvSpPr>
          <p:cNvPr id="10" name="Rectangle 9"/>
          <p:cNvSpPr/>
          <p:nvPr/>
        </p:nvSpPr>
        <p:spPr>
          <a:xfrm>
            <a:off x="447628" y="2276721"/>
            <a:ext cx="322524" cy="461665"/>
          </a:xfrm>
          <a:prstGeom prst="rect">
            <a:avLst/>
          </a:prstGeom>
          <a:noFill/>
        </p:spPr>
        <p:txBody>
          <a:bodyPr wrap="none" lIns="91440" tIns="45720" rIns="91440" bIns="45720">
            <a:spAutoFit/>
          </a:bodyPr>
          <a:lstStyle/>
          <a:p>
            <a:pPr algn="ctr"/>
            <a:r>
              <a:rPr lang="en-US" sz="2400" b="0" cap="none" spc="0" dirty="0">
                <a:ln w="0"/>
                <a:solidFill>
                  <a:schemeClr val="tx1"/>
                </a:solidFill>
              </a:rPr>
              <a:t>1</a:t>
            </a:r>
          </a:p>
        </p:txBody>
      </p:sp>
      <p:sp>
        <p:nvSpPr>
          <p:cNvPr id="11" name="Rectangle 10"/>
          <p:cNvSpPr/>
          <p:nvPr/>
        </p:nvSpPr>
        <p:spPr>
          <a:xfrm>
            <a:off x="449231" y="3084429"/>
            <a:ext cx="341760" cy="461665"/>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2</a:t>
            </a:r>
          </a:p>
        </p:txBody>
      </p:sp>
      <p:sp>
        <p:nvSpPr>
          <p:cNvPr id="12" name="Rectangle 11"/>
          <p:cNvSpPr/>
          <p:nvPr/>
        </p:nvSpPr>
        <p:spPr>
          <a:xfrm>
            <a:off x="446826" y="3909440"/>
            <a:ext cx="324128" cy="461665"/>
          </a:xfrm>
          <a:prstGeom prst="rect">
            <a:avLst/>
          </a:prstGeom>
          <a:noFill/>
        </p:spPr>
        <p:txBody>
          <a:bodyPr wrap="none" lIns="91440" tIns="45720" rIns="91440" bIns="45720">
            <a:spAutoFit/>
          </a:bodyPr>
          <a:lstStyle/>
          <a:p>
            <a:pPr algn="ctr"/>
            <a:r>
              <a:rPr lang="en-US" sz="2400" dirty="0">
                <a:ln w="0"/>
              </a:rPr>
              <a:t>3</a:t>
            </a:r>
            <a:endParaRPr lang="en-US" sz="2400" b="0" cap="none" spc="0" dirty="0">
              <a:ln w="0"/>
              <a:solidFill>
                <a:schemeClr val="tx1"/>
              </a:solidFill>
            </a:endParaRPr>
          </a:p>
        </p:txBody>
      </p:sp>
      <p:sp>
        <p:nvSpPr>
          <p:cNvPr id="13" name="Rectangle 12"/>
          <p:cNvSpPr/>
          <p:nvPr/>
        </p:nvSpPr>
        <p:spPr>
          <a:xfrm>
            <a:off x="426788" y="4797299"/>
            <a:ext cx="343364" cy="461665"/>
          </a:xfrm>
          <a:prstGeom prst="rect">
            <a:avLst/>
          </a:prstGeom>
          <a:noFill/>
        </p:spPr>
        <p:txBody>
          <a:bodyPr wrap="none" lIns="91440" tIns="45720" rIns="91440" bIns="45720">
            <a:spAutoFit/>
          </a:bodyPr>
          <a:lstStyle/>
          <a:p>
            <a:pPr algn="ctr"/>
            <a:r>
              <a:rPr lang="en-US" sz="2400" dirty="0">
                <a:ln w="0"/>
              </a:rPr>
              <a:t>4</a:t>
            </a:r>
            <a:endParaRPr lang="en-US" sz="2400" b="0" cap="none" spc="0" dirty="0">
              <a:ln w="0"/>
              <a:solidFill>
                <a:schemeClr val="tx1"/>
              </a:solidFill>
            </a:endParaRPr>
          </a:p>
        </p:txBody>
      </p:sp>
      <p:sp>
        <p:nvSpPr>
          <p:cNvPr id="5" name="Cloud 4"/>
          <p:cNvSpPr/>
          <p:nvPr/>
        </p:nvSpPr>
        <p:spPr>
          <a:xfrm rot="714211">
            <a:off x="9415436" y="5396119"/>
            <a:ext cx="2223521" cy="118534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 </a:t>
            </a:r>
          </a:p>
        </p:txBody>
      </p:sp>
    </p:spTree>
    <p:extLst>
      <p:ext uri="{BB962C8B-B14F-4D97-AF65-F5344CB8AC3E}">
        <p14:creationId xmlns:p14="http://schemas.microsoft.com/office/powerpoint/2010/main" val="26190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arn(inVertical)">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arn(inVertical)">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302583" cy="1893758"/>
          </a:xfrm>
          <a:ln>
            <a:solidFill>
              <a:schemeClr val="accent1"/>
            </a:solidFill>
          </a:ln>
        </p:spPr>
        <p:txBody>
          <a:bodyPr>
            <a:noAutofit/>
          </a:bodyPr>
          <a:lstStyle/>
          <a:p>
            <a:pPr algn="just"/>
            <a:r>
              <a:rPr lang="en-ZA" sz="2000" dirty="0"/>
              <a:t>Mosala is a qualified teacher, and began her teaching career with passion.  However, her husband, who earned a good salary, insisted that she become a full-time homemaker before she even started her teaching career.  Unfortunately, her husband died in a tragic accident last year.  Her sister is now encouraging her to pursue her teaching career again because she believes that Mosala is cut out to be a teacher.  Mosala is however hesitant because she does not trust her ability and she feels she might not do a good job.  Meanwhile, she had developed new career ideas, but is uncertain about whether she will cope or not and hesitates to take the first step.</a:t>
            </a:r>
            <a:endParaRPr lang="en-ZA" sz="2400" dirty="0"/>
          </a:p>
        </p:txBody>
      </p:sp>
      <p:sp>
        <p:nvSpPr>
          <p:cNvPr id="3" name="Content Placeholder 2"/>
          <p:cNvSpPr>
            <a:spLocks noGrp="1"/>
          </p:cNvSpPr>
          <p:nvPr>
            <p:ph idx="1"/>
          </p:nvPr>
        </p:nvSpPr>
        <p:spPr>
          <a:xfrm>
            <a:off x="524656" y="3043003"/>
            <a:ext cx="11302583" cy="2908092"/>
          </a:xfrm>
        </p:spPr>
        <p:txBody>
          <a:bodyPr>
            <a:normAutofit/>
          </a:bodyPr>
          <a:lstStyle/>
          <a:p>
            <a:pPr marL="45720" indent="0">
              <a:buNone/>
            </a:pPr>
            <a:r>
              <a:rPr lang="en-ZA" dirty="0"/>
              <a:t>Where on Maslow’s hierarchy, do you think Mosala’s needs are most dominant at the end of the story? </a:t>
            </a:r>
          </a:p>
          <a:p>
            <a:pPr marL="502920" indent="-457200">
              <a:buFont typeface="+mj-lt"/>
              <a:buAutoNum type="arabicPeriod"/>
            </a:pPr>
            <a:r>
              <a:rPr lang="en-ZA" dirty="0"/>
              <a:t>Safety needs</a:t>
            </a:r>
          </a:p>
          <a:p>
            <a:pPr marL="502920" indent="-457200">
              <a:buFont typeface="+mj-lt"/>
              <a:buAutoNum type="arabicPeriod"/>
            </a:pPr>
            <a:r>
              <a:rPr lang="en-ZA" dirty="0"/>
              <a:t>Need for affiliation and love</a:t>
            </a:r>
          </a:p>
          <a:p>
            <a:pPr marL="502920" indent="-457200">
              <a:buFont typeface="+mj-lt"/>
              <a:buAutoNum type="arabicPeriod"/>
            </a:pPr>
            <a:r>
              <a:rPr lang="en-ZA" dirty="0"/>
              <a:t>Need for self-esteem</a:t>
            </a:r>
          </a:p>
          <a:p>
            <a:pPr marL="502920" indent="-457200">
              <a:buFont typeface="+mj-lt"/>
              <a:buAutoNum type="arabicPeriod"/>
            </a:pPr>
            <a:r>
              <a:rPr lang="en-ZA" dirty="0"/>
              <a:t>Need for self-actualisation</a:t>
            </a:r>
          </a:p>
          <a:p>
            <a:pPr marL="45720" indent="0">
              <a:buNone/>
            </a:pPr>
            <a:endParaRPr lang="en-ZA" dirty="0"/>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dirty="0"/>
              <a:t>Answer:  #3</a:t>
            </a:r>
          </a:p>
        </p:txBody>
      </p:sp>
    </p:spTree>
    <p:extLst>
      <p:ext uri="{BB962C8B-B14F-4D97-AF65-F5344CB8AC3E}">
        <p14:creationId xmlns:p14="http://schemas.microsoft.com/office/powerpoint/2010/main" val="227233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617" y="1965960"/>
            <a:ext cx="11302583" cy="3162925"/>
          </a:xfrm>
        </p:spPr>
        <p:txBody>
          <a:bodyPr>
            <a:normAutofit/>
          </a:bodyPr>
          <a:lstStyle/>
          <a:p>
            <a:pPr marL="502920" indent="-457200">
              <a:buFont typeface="+mj-lt"/>
              <a:buAutoNum type="arabicPeriod"/>
            </a:pPr>
            <a:r>
              <a:rPr lang="en-ZA" dirty="0"/>
              <a:t>Safety needs</a:t>
            </a:r>
          </a:p>
          <a:p>
            <a:pPr marL="502920" indent="-457200">
              <a:buFont typeface="+mj-lt"/>
              <a:buAutoNum type="arabicPeriod"/>
            </a:pPr>
            <a:r>
              <a:rPr lang="en-ZA" dirty="0"/>
              <a:t>Need for affiliation and love</a:t>
            </a:r>
          </a:p>
          <a:p>
            <a:pPr marL="502920" indent="-457200">
              <a:buFont typeface="+mj-lt"/>
              <a:buAutoNum type="arabicPeriod"/>
            </a:pPr>
            <a:r>
              <a:rPr lang="en-ZA" dirty="0"/>
              <a:t>Need for self-esteem</a:t>
            </a:r>
          </a:p>
          <a:p>
            <a:pPr marL="502920" indent="-457200">
              <a:buFont typeface="+mj-lt"/>
              <a:buAutoNum type="arabicPeriod"/>
            </a:pPr>
            <a:r>
              <a:rPr lang="en-ZA" dirty="0"/>
              <a:t>Need for self-actualisation</a:t>
            </a:r>
          </a:p>
          <a:p>
            <a:pPr marL="45720" indent="0">
              <a:buNone/>
            </a:pPr>
            <a:endParaRPr lang="en-ZA" dirty="0"/>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dirty="0"/>
              <a:t>Answer:  #3</a:t>
            </a:r>
          </a:p>
        </p:txBody>
      </p:sp>
      <p:sp>
        <p:nvSpPr>
          <p:cNvPr id="5" name="Title 4"/>
          <p:cNvSpPr>
            <a:spLocks noGrp="1"/>
          </p:cNvSpPr>
          <p:nvPr>
            <p:ph type="title"/>
          </p:nvPr>
        </p:nvSpPr>
        <p:spPr>
          <a:xfrm>
            <a:off x="749508" y="609600"/>
            <a:ext cx="10269012" cy="1356360"/>
          </a:xfrm>
        </p:spPr>
        <p:txBody>
          <a:bodyPr>
            <a:normAutofit fontScale="90000"/>
          </a:bodyPr>
          <a:lstStyle/>
          <a:p>
            <a:r>
              <a:rPr lang="en-ZA" sz="3100" dirty="0"/>
              <a:t>According to Maslow’s view of the dynamics of personality, which one of the following statements applies to Mosala’s life so far?</a:t>
            </a:r>
            <a:br>
              <a:rPr lang="en-ZA" dirty="0"/>
            </a:br>
            <a:endParaRPr lang="en-ZA" dirty="0"/>
          </a:p>
        </p:txBody>
      </p:sp>
    </p:spTree>
    <p:extLst>
      <p:ext uri="{BB962C8B-B14F-4D97-AF65-F5344CB8AC3E}">
        <p14:creationId xmlns:p14="http://schemas.microsoft.com/office/powerpoint/2010/main" val="152044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80">
                                          <p:stCondLst>
                                            <p:cond delay="0"/>
                                          </p:stCondLst>
                                        </p:cTn>
                                        <p:tgtEl>
                                          <p:spTgt spid="7"/>
                                        </p:tgtEl>
                                      </p:cBhvr>
                                    </p:animEffect>
                                    <p:anim calcmode="lin" valueType="num">
                                      <p:cBhvr>
                                        <p:cTn id="3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2" dur="26">
                                          <p:stCondLst>
                                            <p:cond delay="650"/>
                                          </p:stCondLst>
                                        </p:cTn>
                                        <p:tgtEl>
                                          <p:spTgt spid="7"/>
                                        </p:tgtEl>
                                      </p:cBhvr>
                                      <p:to x="100000" y="60000"/>
                                    </p:animScale>
                                    <p:animScale>
                                      <p:cBhvr>
                                        <p:cTn id="43" dur="166" decel="50000">
                                          <p:stCondLst>
                                            <p:cond delay="676"/>
                                          </p:stCondLst>
                                        </p:cTn>
                                        <p:tgtEl>
                                          <p:spTgt spid="7"/>
                                        </p:tgtEl>
                                      </p:cBhvr>
                                      <p:to x="100000" y="100000"/>
                                    </p:animScale>
                                    <p:animScale>
                                      <p:cBhvr>
                                        <p:cTn id="44" dur="26">
                                          <p:stCondLst>
                                            <p:cond delay="1312"/>
                                          </p:stCondLst>
                                        </p:cTn>
                                        <p:tgtEl>
                                          <p:spTgt spid="7"/>
                                        </p:tgtEl>
                                      </p:cBhvr>
                                      <p:to x="100000" y="80000"/>
                                    </p:animScale>
                                    <p:animScale>
                                      <p:cBhvr>
                                        <p:cTn id="45" dur="166" decel="50000">
                                          <p:stCondLst>
                                            <p:cond delay="1338"/>
                                          </p:stCondLst>
                                        </p:cTn>
                                        <p:tgtEl>
                                          <p:spTgt spid="7"/>
                                        </p:tgtEl>
                                      </p:cBhvr>
                                      <p:to x="100000" y="100000"/>
                                    </p:animScale>
                                    <p:animScale>
                                      <p:cBhvr>
                                        <p:cTn id="46" dur="26">
                                          <p:stCondLst>
                                            <p:cond delay="1642"/>
                                          </p:stCondLst>
                                        </p:cTn>
                                        <p:tgtEl>
                                          <p:spTgt spid="7"/>
                                        </p:tgtEl>
                                      </p:cBhvr>
                                      <p:to x="100000" y="90000"/>
                                    </p:animScale>
                                    <p:animScale>
                                      <p:cBhvr>
                                        <p:cTn id="47" dur="166" decel="50000">
                                          <p:stCondLst>
                                            <p:cond delay="1668"/>
                                          </p:stCondLst>
                                        </p:cTn>
                                        <p:tgtEl>
                                          <p:spTgt spid="7"/>
                                        </p:tgtEl>
                                      </p:cBhvr>
                                      <p:to x="100000" y="100000"/>
                                    </p:animScale>
                                    <p:animScale>
                                      <p:cBhvr>
                                        <p:cTn id="48" dur="26">
                                          <p:stCondLst>
                                            <p:cond delay="1808"/>
                                          </p:stCondLst>
                                        </p:cTn>
                                        <p:tgtEl>
                                          <p:spTgt spid="7"/>
                                        </p:tgtEl>
                                      </p:cBhvr>
                                      <p:to x="100000" y="95000"/>
                                    </p:animScale>
                                    <p:animScale>
                                      <p:cBhvr>
                                        <p:cTn id="49"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617" y="1965960"/>
            <a:ext cx="11302583" cy="3162925"/>
          </a:xfrm>
        </p:spPr>
        <p:txBody>
          <a:bodyPr>
            <a:normAutofit/>
          </a:bodyPr>
          <a:lstStyle/>
          <a:p>
            <a:pPr marL="502920" indent="-457200">
              <a:buFont typeface="+mj-lt"/>
              <a:buAutoNum type="arabicPeriod"/>
            </a:pPr>
            <a:r>
              <a:rPr lang="en-ZA" dirty="0"/>
              <a:t>Before her husband’s death, when Mosala was teaching, she was functioning on the level of self-actualisation</a:t>
            </a:r>
          </a:p>
          <a:p>
            <a:pPr marL="502920" indent="-457200">
              <a:buFont typeface="+mj-lt"/>
              <a:buAutoNum type="arabicPeriod"/>
            </a:pPr>
            <a:r>
              <a:rPr lang="en-ZA" dirty="0"/>
              <a:t>After Mosala's husband’s death it will unlikely be that she will be able to realise her potential</a:t>
            </a:r>
          </a:p>
          <a:p>
            <a:pPr marL="502920" indent="-457200">
              <a:buFont typeface="+mj-lt"/>
              <a:buAutoNum type="arabicPeriod"/>
            </a:pPr>
            <a:r>
              <a:rPr lang="en-ZA" dirty="0"/>
              <a:t>Mosala functions on the self-actualisation level, because she has developed new ideas</a:t>
            </a:r>
          </a:p>
          <a:p>
            <a:pPr marL="502920" indent="-457200">
              <a:buFont typeface="+mj-lt"/>
              <a:buAutoNum type="arabicPeriod"/>
            </a:pPr>
            <a:r>
              <a:rPr lang="en-ZA" dirty="0"/>
              <a:t>Mosala’s need for esteem ahs now diminished as a motivating force</a:t>
            </a:r>
          </a:p>
          <a:p>
            <a:pPr marL="45720" indent="0">
              <a:buNone/>
            </a:pPr>
            <a:endParaRPr lang="en-ZA" dirty="0"/>
          </a:p>
          <a:p>
            <a:endParaRPr lang="en-ZA" dirty="0"/>
          </a:p>
        </p:txBody>
      </p:sp>
      <p:sp>
        <p:nvSpPr>
          <p:cNvPr id="7" name="Wave 6"/>
          <p:cNvSpPr/>
          <p:nvPr/>
        </p:nvSpPr>
        <p:spPr>
          <a:xfrm>
            <a:off x="8679303" y="453677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dirty="0"/>
              <a:t>Answer:  1</a:t>
            </a:r>
          </a:p>
        </p:txBody>
      </p:sp>
      <p:sp>
        <p:nvSpPr>
          <p:cNvPr id="5" name="Title 4"/>
          <p:cNvSpPr>
            <a:spLocks noGrp="1"/>
          </p:cNvSpPr>
          <p:nvPr>
            <p:ph type="title"/>
          </p:nvPr>
        </p:nvSpPr>
        <p:spPr>
          <a:xfrm>
            <a:off x="749508" y="609600"/>
            <a:ext cx="10269012" cy="1356360"/>
          </a:xfrm>
        </p:spPr>
        <p:txBody>
          <a:bodyPr>
            <a:normAutofit fontScale="90000"/>
          </a:bodyPr>
          <a:lstStyle/>
          <a:p>
            <a:r>
              <a:rPr lang="en-ZA" sz="3100" dirty="0"/>
              <a:t>According to Maslow’s view of the dynamics of personality, which one of the following statements applies to Mosala’s life so far?</a:t>
            </a:r>
            <a:br>
              <a:rPr lang="en-ZA" dirty="0"/>
            </a:br>
            <a:endParaRPr lang="en-ZA" dirty="0"/>
          </a:p>
        </p:txBody>
      </p:sp>
    </p:spTree>
    <p:extLst>
      <p:ext uri="{BB962C8B-B14F-4D97-AF65-F5344CB8AC3E}">
        <p14:creationId xmlns:p14="http://schemas.microsoft.com/office/powerpoint/2010/main" val="70474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80">
                                          <p:stCondLst>
                                            <p:cond delay="0"/>
                                          </p:stCondLst>
                                        </p:cTn>
                                        <p:tgtEl>
                                          <p:spTgt spid="7"/>
                                        </p:tgtEl>
                                      </p:cBhvr>
                                    </p:animEffect>
                                    <p:anim calcmode="lin" valueType="num">
                                      <p:cBhvr>
                                        <p:cTn id="3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2" dur="26">
                                          <p:stCondLst>
                                            <p:cond delay="650"/>
                                          </p:stCondLst>
                                        </p:cTn>
                                        <p:tgtEl>
                                          <p:spTgt spid="7"/>
                                        </p:tgtEl>
                                      </p:cBhvr>
                                      <p:to x="100000" y="60000"/>
                                    </p:animScale>
                                    <p:animScale>
                                      <p:cBhvr>
                                        <p:cTn id="43" dur="166" decel="50000">
                                          <p:stCondLst>
                                            <p:cond delay="676"/>
                                          </p:stCondLst>
                                        </p:cTn>
                                        <p:tgtEl>
                                          <p:spTgt spid="7"/>
                                        </p:tgtEl>
                                      </p:cBhvr>
                                      <p:to x="100000" y="100000"/>
                                    </p:animScale>
                                    <p:animScale>
                                      <p:cBhvr>
                                        <p:cTn id="44" dur="26">
                                          <p:stCondLst>
                                            <p:cond delay="1312"/>
                                          </p:stCondLst>
                                        </p:cTn>
                                        <p:tgtEl>
                                          <p:spTgt spid="7"/>
                                        </p:tgtEl>
                                      </p:cBhvr>
                                      <p:to x="100000" y="80000"/>
                                    </p:animScale>
                                    <p:animScale>
                                      <p:cBhvr>
                                        <p:cTn id="45" dur="166" decel="50000">
                                          <p:stCondLst>
                                            <p:cond delay="1338"/>
                                          </p:stCondLst>
                                        </p:cTn>
                                        <p:tgtEl>
                                          <p:spTgt spid="7"/>
                                        </p:tgtEl>
                                      </p:cBhvr>
                                      <p:to x="100000" y="100000"/>
                                    </p:animScale>
                                    <p:animScale>
                                      <p:cBhvr>
                                        <p:cTn id="46" dur="26">
                                          <p:stCondLst>
                                            <p:cond delay="1642"/>
                                          </p:stCondLst>
                                        </p:cTn>
                                        <p:tgtEl>
                                          <p:spTgt spid="7"/>
                                        </p:tgtEl>
                                      </p:cBhvr>
                                      <p:to x="100000" y="90000"/>
                                    </p:animScale>
                                    <p:animScale>
                                      <p:cBhvr>
                                        <p:cTn id="47" dur="166" decel="50000">
                                          <p:stCondLst>
                                            <p:cond delay="1668"/>
                                          </p:stCondLst>
                                        </p:cTn>
                                        <p:tgtEl>
                                          <p:spTgt spid="7"/>
                                        </p:tgtEl>
                                      </p:cBhvr>
                                      <p:to x="100000" y="100000"/>
                                    </p:animScale>
                                    <p:animScale>
                                      <p:cBhvr>
                                        <p:cTn id="48" dur="26">
                                          <p:stCondLst>
                                            <p:cond delay="1808"/>
                                          </p:stCondLst>
                                        </p:cTn>
                                        <p:tgtEl>
                                          <p:spTgt spid="7"/>
                                        </p:tgtEl>
                                      </p:cBhvr>
                                      <p:to x="100000" y="95000"/>
                                    </p:animScale>
                                    <p:animScale>
                                      <p:cBhvr>
                                        <p:cTn id="49"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649574"/>
          </a:xfrm>
          <a:ln>
            <a:solidFill>
              <a:schemeClr val="accent1"/>
            </a:solidFill>
          </a:ln>
        </p:spPr>
        <p:txBody>
          <a:bodyPr>
            <a:noAutofit/>
          </a:bodyPr>
          <a:lstStyle/>
          <a:p>
            <a:pPr algn="just"/>
            <a:r>
              <a:rPr lang="en-ZA" sz="2000" dirty="0"/>
              <a:t>According to Maslow’s theory, for Mosala to ensure that her career ideas become a reality, she needs to</a:t>
            </a:r>
            <a:r>
              <a:rPr lang="en-ZA" sz="2400" dirty="0"/>
              <a:t>: </a:t>
            </a:r>
          </a:p>
        </p:txBody>
      </p:sp>
      <p:sp>
        <p:nvSpPr>
          <p:cNvPr id="3" name="Content Placeholder 2"/>
          <p:cNvSpPr>
            <a:spLocks noGrp="1"/>
          </p:cNvSpPr>
          <p:nvPr>
            <p:ph idx="1"/>
          </p:nvPr>
        </p:nvSpPr>
        <p:spPr>
          <a:xfrm>
            <a:off x="524656" y="1362855"/>
            <a:ext cx="11122701" cy="2414666"/>
          </a:xfrm>
        </p:spPr>
        <p:txBody>
          <a:bodyPr>
            <a:normAutofit lnSpcReduction="10000"/>
          </a:bodyPr>
          <a:lstStyle/>
          <a:p>
            <a:pPr marL="502920" indent="-457200">
              <a:buFont typeface="+mj-lt"/>
              <a:buAutoNum type="alphaLcPeriod"/>
            </a:pPr>
            <a:r>
              <a:rPr lang="en-ZA" dirty="0"/>
              <a:t>Place a high priority on gratifying her basic needs</a:t>
            </a:r>
          </a:p>
          <a:p>
            <a:pPr marL="502920" indent="-457200">
              <a:buFont typeface="+mj-lt"/>
              <a:buAutoNum type="alphaLcPeriod"/>
            </a:pPr>
            <a:r>
              <a:rPr lang="en-ZA" dirty="0"/>
              <a:t>Listen to her sister’s advise and make the best of her teaching career and not make the mistake of confusing herself with too many ideas</a:t>
            </a:r>
          </a:p>
          <a:p>
            <a:pPr marL="502920" indent="-457200">
              <a:buFont typeface="+mj-lt"/>
              <a:buAutoNum type="alphaLcPeriod"/>
            </a:pPr>
            <a:r>
              <a:rPr lang="en-ZA" dirty="0"/>
              <a:t>Have the courage to take risks and overcome the limitations and barriers that she has created for herself</a:t>
            </a:r>
          </a:p>
          <a:p>
            <a:pPr marL="502920" indent="-457200">
              <a:buFont typeface="+mj-lt"/>
              <a:buAutoNum type="alphaLcPeriod"/>
            </a:pPr>
            <a:r>
              <a:rPr lang="en-ZA" dirty="0"/>
              <a:t>Develop self-knowledge and self-insight so as to actualise her potential.</a:t>
            </a:r>
          </a:p>
          <a:p>
            <a:endParaRPr lang="en-ZA" dirty="0"/>
          </a:p>
        </p:txBody>
      </p:sp>
      <p:sp>
        <p:nvSpPr>
          <p:cNvPr id="4" name="Content Placeholder 2"/>
          <p:cNvSpPr txBox="1">
            <a:spLocks/>
          </p:cNvSpPr>
          <p:nvPr/>
        </p:nvSpPr>
        <p:spPr>
          <a:xfrm>
            <a:off x="524655" y="4031104"/>
            <a:ext cx="3927424" cy="2267264"/>
          </a:xfrm>
          <a:prstGeom prst="rect">
            <a:avLst/>
          </a:prstGeom>
        </p:spPr>
        <p:txBody>
          <a:bodyPr vert="horz" lIns="91440" tIns="45720" rIns="91440" bIns="45720" rtlCol="0">
            <a:normAutofit lnSpcReduction="1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a:t>
            </a:r>
          </a:p>
          <a:p>
            <a:pPr marL="502920" indent="-457200">
              <a:buFont typeface="+mj-lt"/>
              <a:buAutoNum type="arabicPeriod"/>
            </a:pPr>
            <a:r>
              <a:rPr lang="en-ZA" dirty="0"/>
              <a:t>(b)</a:t>
            </a:r>
          </a:p>
          <a:p>
            <a:pPr marL="502920" indent="-457200">
              <a:buFont typeface="+mj-lt"/>
              <a:buAutoNum type="arabicPeriod"/>
            </a:pPr>
            <a:r>
              <a:rPr lang="en-ZA" dirty="0"/>
              <a:t>(b), (c) &amp; (d)</a:t>
            </a:r>
          </a:p>
          <a:p>
            <a:pPr marL="502920" indent="-457200">
              <a:buFont typeface="+mj-lt"/>
              <a:buAutoNum type="arabicPeriod"/>
            </a:pPr>
            <a:r>
              <a:rPr lang="en-ZA" dirty="0"/>
              <a:t>(a), (c) &amp; (d) </a:t>
            </a:r>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a:t>
            </a:r>
          </a:p>
        </p:txBody>
      </p:sp>
    </p:spTree>
    <p:extLst>
      <p:ext uri="{BB962C8B-B14F-4D97-AF65-F5344CB8AC3E}">
        <p14:creationId xmlns:p14="http://schemas.microsoft.com/office/powerpoint/2010/main" val="154502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wipe(down)">
                                      <p:cBhvr>
                                        <p:cTn id="38" dur="5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wipe(down)">
                                      <p:cBhvr>
                                        <p:cTn id="53" dur="500"/>
                                        <p:tgtEl>
                                          <p:spTgt spid="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7"/>
            <a:ext cx="11122701" cy="723275"/>
          </a:xfrm>
          <a:ln>
            <a:solidFill>
              <a:schemeClr val="accent1"/>
            </a:solidFill>
          </a:ln>
        </p:spPr>
        <p:txBody>
          <a:bodyPr>
            <a:noAutofit/>
          </a:bodyPr>
          <a:lstStyle/>
          <a:p>
            <a:pPr algn="just"/>
            <a:r>
              <a:rPr lang="en-ZA" sz="2000" dirty="0"/>
              <a:t>Some people find it difficult to actualise their potential.  From the hypothesis given below, choose the statement/s that most accurately fit/s with Maslow’s theory</a:t>
            </a:r>
            <a:r>
              <a:rPr lang="en-ZA" sz="2400" dirty="0"/>
              <a:t>: </a:t>
            </a:r>
          </a:p>
        </p:txBody>
      </p:sp>
      <p:sp>
        <p:nvSpPr>
          <p:cNvPr id="3" name="Content Placeholder 2"/>
          <p:cNvSpPr>
            <a:spLocks noGrp="1"/>
          </p:cNvSpPr>
          <p:nvPr>
            <p:ph idx="1"/>
          </p:nvPr>
        </p:nvSpPr>
        <p:spPr>
          <a:xfrm>
            <a:off x="524656" y="1362855"/>
            <a:ext cx="11122701" cy="2414666"/>
          </a:xfrm>
        </p:spPr>
        <p:txBody>
          <a:bodyPr>
            <a:normAutofit/>
          </a:bodyPr>
          <a:lstStyle/>
          <a:p>
            <a:pPr marL="502920" indent="-457200">
              <a:buFont typeface="+mj-lt"/>
              <a:buAutoNum type="alphaLcPeriod"/>
            </a:pPr>
            <a:r>
              <a:rPr lang="en-ZA" dirty="0"/>
              <a:t>The social environment creates obstructions and may even prevent people from reaching their full potential</a:t>
            </a:r>
          </a:p>
          <a:p>
            <a:pPr marL="502920" indent="-457200">
              <a:buFont typeface="+mj-lt"/>
              <a:buAutoNum type="alphaLcPeriod"/>
            </a:pPr>
            <a:r>
              <a:rPr lang="en-ZA" dirty="0"/>
              <a:t>People’s basic needs may not have been fully satisfied</a:t>
            </a:r>
          </a:p>
          <a:p>
            <a:pPr marL="502920" indent="-457200">
              <a:buFont typeface="+mj-lt"/>
              <a:buAutoNum type="alphaLcPeriod"/>
            </a:pPr>
            <a:r>
              <a:rPr lang="en-ZA" dirty="0"/>
              <a:t>People do not conform to the demands and prevailing norms of society</a:t>
            </a:r>
          </a:p>
          <a:p>
            <a:pPr marL="502920" indent="-457200">
              <a:buFont typeface="+mj-lt"/>
              <a:buAutoNum type="alphaLcPeriod"/>
            </a:pPr>
            <a:r>
              <a:rPr lang="en-ZA" dirty="0"/>
              <a:t>People underestimate their talents and fear success</a:t>
            </a:r>
          </a:p>
          <a:p>
            <a:endParaRPr lang="en-ZA" dirty="0"/>
          </a:p>
        </p:txBody>
      </p:sp>
      <p:sp>
        <p:nvSpPr>
          <p:cNvPr id="4" name="Content Placeholder 2"/>
          <p:cNvSpPr txBox="1">
            <a:spLocks/>
          </p:cNvSpPr>
          <p:nvPr/>
        </p:nvSpPr>
        <p:spPr>
          <a:xfrm>
            <a:off x="524655" y="4031104"/>
            <a:ext cx="3927424" cy="2267264"/>
          </a:xfrm>
          <a:prstGeom prst="rect">
            <a:avLst/>
          </a:prstGeom>
        </p:spPr>
        <p:txBody>
          <a:bodyPr vert="horz" lIns="91440" tIns="45720" rIns="91440" bIns="45720" rtlCol="0">
            <a:normAutofit lnSpcReduction="1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All of the above</a:t>
            </a:r>
          </a:p>
          <a:p>
            <a:pPr marL="502920" indent="-457200">
              <a:buFont typeface="+mj-lt"/>
              <a:buAutoNum type="arabicPeriod"/>
            </a:pPr>
            <a:r>
              <a:rPr lang="en-ZA" dirty="0"/>
              <a:t>(d)</a:t>
            </a:r>
          </a:p>
          <a:p>
            <a:pPr marL="502920" indent="-457200">
              <a:buFont typeface="+mj-lt"/>
              <a:buAutoNum type="arabicPeriod"/>
            </a:pPr>
            <a:r>
              <a:rPr lang="en-ZA" dirty="0"/>
              <a:t>(a), (c) &amp; (d)</a:t>
            </a:r>
          </a:p>
          <a:p>
            <a:pPr marL="502920" indent="-457200">
              <a:buFont typeface="+mj-lt"/>
              <a:buAutoNum type="arabicPeriod"/>
            </a:pPr>
            <a:r>
              <a:rPr lang="en-ZA" dirty="0"/>
              <a:t>(a) &amp; (d) </a:t>
            </a:r>
          </a:p>
          <a:p>
            <a:endParaRPr lang="en-ZA" dirty="0"/>
          </a:p>
        </p:txBody>
      </p:sp>
      <p:sp>
        <p:nvSpPr>
          <p:cNvPr id="7" name="Wave 6"/>
          <p:cNvSpPr/>
          <p:nvPr/>
        </p:nvSpPr>
        <p:spPr>
          <a:xfrm>
            <a:off x="8229600" y="3957403"/>
            <a:ext cx="3417757" cy="1558977"/>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  #4</a:t>
            </a:r>
          </a:p>
        </p:txBody>
      </p:sp>
    </p:spTree>
    <p:extLst>
      <p:ext uri="{BB962C8B-B14F-4D97-AF65-F5344CB8AC3E}">
        <p14:creationId xmlns:p14="http://schemas.microsoft.com/office/powerpoint/2010/main" val="270391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wipe(down)">
                                      <p:cBhvr>
                                        <p:cTn id="38" dur="5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wipe(down)">
                                      <p:cBhvr>
                                        <p:cTn id="53" dur="500"/>
                                        <p:tgtEl>
                                          <p:spTgt spid="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7"/>
            <a:ext cx="11122701" cy="723275"/>
          </a:xfrm>
          <a:ln>
            <a:solidFill>
              <a:schemeClr val="accent1"/>
            </a:solidFill>
          </a:ln>
        </p:spPr>
        <p:txBody>
          <a:bodyPr>
            <a:noAutofit/>
          </a:bodyPr>
          <a:lstStyle/>
          <a:p>
            <a:pPr algn="just"/>
            <a:r>
              <a:rPr lang="en-ZA" sz="2000" dirty="0"/>
              <a:t>Which of the following statements most accurately represent Maslow’s view of the development of personality?</a:t>
            </a:r>
            <a:r>
              <a:rPr lang="en-ZA" sz="2400" dirty="0"/>
              <a:t> </a:t>
            </a:r>
          </a:p>
        </p:txBody>
      </p:sp>
      <p:sp>
        <p:nvSpPr>
          <p:cNvPr id="3" name="Content Placeholder 2"/>
          <p:cNvSpPr>
            <a:spLocks noGrp="1"/>
          </p:cNvSpPr>
          <p:nvPr>
            <p:ph idx="1"/>
          </p:nvPr>
        </p:nvSpPr>
        <p:spPr>
          <a:xfrm>
            <a:off x="524656" y="1362855"/>
            <a:ext cx="11122701" cy="2414666"/>
          </a:xfrm>
        </p:spPr>
        <p:txBody>
          <a:bodyPr>
            <a:normAutofit lnSpcReduction="10000"/>
          </a:bodyPr>
          <a:lstStyle/>
          <a:p>
            <a:pPr marL="502920" indent="-457200">
              <a:buFont typeface="+mj-lt"/>
              <a:buAutoNum type="alphaLcPeriod"/>
            </a:pPr>
            <a:r>
              <a:rPr lang="en-ZA" dirty="0"/>
              <a:t>The meta needs are the needs that individuals should strive for to ensure ideal functioning</a:t>
            </a:r>
          </a:p>
          <a:p>
            <a:pPr marL="502920" indent="-457200">
              <a:buFont typeface="+mj-lt"/>
              <a:buAutoNum type="alphaLcPeriod"/>
            </a:pPr>
            <a:r>
              <a:rPr lang="en-ZA" dirty="0"/>
              <a:t>Someone who has reached the highest level of development functions at the level of self-actualisation and is motivated by growth and deficiency needs</a:t>
            </a:r>
          </a:p>
          <a:p>
            <a:pPr marL="502920" indent="-457200">
              <a:buFont typeface="+mj-lt"/>
              <a:buAutoNum type="alphaLcPeriod"/>
            </a:pPr>
            <a:r>
              <a:rPr lang="en-ZA" dirty="0"/>
              <a:t>Development proceeds in accordance with the need hierarchy</a:t>
            </a:r>
          </a:p>
          <a:p>
            <a:pPr marL="502920" indent="-457200">
              <a:buFont typeface="+mj-lt"/>
              <a:buAutoNum type="alphaLcPeriod"/>
            </a:pPr>
            <a:r>
              <a:rPr lang="en-ZA" dirty="0"/>
              <a:t>The higher in the hierarchy the level of motivation the higher the individuals’ level of development</a:t>
            </a:r>
          </a:p>
          <a:p>
            <a:endParaRPr lang="en-ZA" dirty="0"/>
          </a:p>
        </p:txBody>
      </p:sp>
      <p:sp>
        <p:nvSpPr>
          <p:cNvPr id="4" name="Content Placeholder 2"/>
          <p:cNvSpPr txBox="1">
            <a:spLocks/>
          </p:cNvSpPr>
          <p:nvPr/>
        </p:nvSpPr>
        <p:spPr>
          <a:xfrm>
            <a:off x="524655" y="4031104"/>
            <a:ext cx="3927424" cy="2267264"/>
          </a:xfrm>
          <a:prstGeom prst="rect">
            <a:avLst/>
          </a:prstGeom>
        </p:spPr>
        <p:txBody>
          <a:bodyPr vert="horz" lIns="91440" tIns="45720" rIns="91440" bIns="45720" rtlCol="0">
            <a:normAutofit lnSpcReduction="1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All of the above</a:t>
            </a:r>
          </a:p>
          <a:p>
            <a:pPr marL="502920" indent="-457200">
              <a:buFont typeface="+mj-lt"/>
              <a:buAutoNum type="arabicPeriod"/>
            </a:pPr>
            <a:r>
              <a:rPr lang="en-ZA" dirty="0"/>
              <a:t>(c)</a:t>
            </a:r>
          </a:p>
          <a:p>
            <a:pPr marL="502920" indent="-457200">
              <a:buFont typeface="+mj-lt"/>
              <a:buAutoNum type="arabicPeriod"/>
            </a:pPr>
            <a:r>
              <a:rPr lang="en-ZA" dirty="0"/>
              <a:t>(a), (c) &amp; (d)</a:t>
            </a:r>
          </a:p>
          <a:p>
            <a:pPr marL="502920" indent="-457200">
              <a:buFont typeface="+mj-lt"/>
              <a:buAutoNum type="arabicPeriod"/>
            </a:pPr>
            <a:r>
              <a:rPr lang="en-ZA" dirty="0"/>
              <a:t>(c) &amp; (d) </a:t>
            </a:r>
          </a:p>
          <a:p>
            <a:endParaRPr lang="en-ZA" dirty="0"/>
          </a:p>
        </p:txBody>
      </p:sp>
      <p:sp>
        <p:nvSpPr>
          <p:cNvPr id="7" name="Wave 6"/>
          <p:cNvSpPr/>
          <p:nvPr/>
        </p:nvSpPr>
        <p:spPr>
          <a:xfrm>
            <a:off x="8229600" y="3957403"/>
            <a:ext cx="3417757" cy="1558977"/>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  #4</a:t>
            </a:r>
          </a:p>
        </p:txBody>
      </p:sp>
    </p:spTree>
    <p:extLst>
      <p:ext uri="{BB962C8B-B14F-4D97-AF65-F5344CB8AC3E}">
        <p14:creationId xmlns:p14="http://schemas.microsoft.com/office/powerpoint/2010/main" val="17911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wipe(down)">
                                      <p:cBhvr>
                                        <p:cTn id="38" dur="5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wipe(down)">
                                      <p:cBhvr>
                                        <p:cTn id="53" dur="500"/>
                                        <p:tgtEl>
                                          <p:spTgt spid="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1800" dirty="0"/>
              <a:t>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a:t>
            </a:r>
            <a:r>
              <a:rPr lang="en-ZA" sz="2000" dirty="0"/>
              <a:t>: </a:t>
            </a:r>
          </a:p>
        </p:txBody>
      </p:sp>
      <p:sp>
        <p:nvSpPr>
          <p:cNvPr id="3" name="Content Placeholder 2"/>
          <p:cNvSpPr>
            <a:spLocks noGrp="1"/>
          </p:cNvSpPr>
          <p:nvPr>
            <p:ph idx="1"/>
          </p:nvPr>
        </p:nvSpPr>
        <p:spPr>
          <a:xfrm>
            <a:off x="524656" y="2668249"/>
            <a:ext cx="11122701" cy="1738860"/>
          </a:xfrm>
        </p:spPr>
        <p:txBody>
          <a:bodyPr>
            <a:normAutofit fontScale="77500" lnSpcReduction="20000"/>
          </a:bodyPr>
          <a:lstStyle/>
          <a:p>
            <a:r>
              <a:rPr lang="en-ZA" dirty="0"/>
              <a:t>According to Maslow’s hierarchy of needs, Tsholofelo’s feelings of inadequacy could be attributed to: </a:t>
            </a:r>
          </a:p>
          <a:p>
            <a:pPr marL="502920" indent="-457200">
              <a:buFont typeface="+mj-lt"/>
              <a:buAutoNum type="alphaLcPeriod"/>
            </a:pPr>
            <a:r>
              <a:rPr lang="en-ZA" dirty="0"/>
              <a:t>The frustration of her need for love and belonging as a child</a:t>
            </a:r>
          </a:p>
          <a:p>
            <a:pPr marL="502920" indent="-457200">
              <a:buFont typeface="+mj-lt"/>
              <a:buAutoNum type="alphaLcPeriod"/>
            </a:pPr>
            <a:r>
              <a:rPr lang="en-ZA" dirty="0"/>
              <a:t>Ungratified safety needs when growing up</a:t>
            </a:r>
          </a:p>
          <a:p>
            <a:pPr marL="502920" indent="-457200">
              <a:buFont typeface="+mj-lt"/>
              <a:buAutoNum type="alphaLcPeriod"/>
            </a:pPr>
            <a:r>
              <a:rPr lang="en-ZA" dirty="0"/>
              <a:t>Unfulfilled self-esteem needs when growing up</a:t>
            </a:r>
          </a:p>
          <a:p>
            <a:pPr marL="502920" indent="-457200">
              <a:buFont typeface="+mj-lt"/>
              <a:buAutoNum type="alphaLcPeriod"/>
            </a:pPr>
            <a:r>
              <a:rPr lang="en-ZA" dirty="0"/>
              <a:t>Ungratified physiological needs as a child</a:t>
            </a:r>
          </a:p>
          <a:p>
            <a:endParaRPr lang="en-ZA" dirty="0"/>
          </a:p>
        </p:txBody>
      </p:sp>
      <p:sp>
        <p:nvSpPr>
          <p:cNvPr id="4" name="Content Placeholder 2"/>
          <p:cNvSpPr txBox="1">
            <a:spLocks/>
          </p:cNvSpPr>
          <p:nvPr/>
        </p:nvSpPr>
        <p:spPr>
          <a:xfrm>
            <a:off x="524655" y="4559508"/>
            <a:ext cx="3507699" cy="1738860"/>
          </a:xfrm>
          <a:prstGeom prst="rect">
            <a:avLst/>
          </a:prstGeom>
        </p:spPr>
        <p:txBody>
          <a:bodyPr vert="horz" lIns="91440" tIns="45720" rIns="91440" bIns="45720" rtlCol="0">
            <a:normAutofit fontScale="77500" lnSpcReduction="2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 b &amp; c</a:t>
            </a:r>
          </a:p>
          <a:p>
            <a:pPr marL="502920" indent="-457200">
              <a:buFont typeface="+mj-lt"/>
              <a:buAutoNum type="arabicPeriod"/>
            </a:pPr>
            <a:r>
              <a:rPr lang="en-ZA" dirty="0"/>
              <a:t>c &amp; d</a:t>
            </a:r>
          </a:p>
          <a:p>
            <a:pPr marL="502920" indent="-457200">
              <a:buFont typeface="+mj-lt"/>
              <a:buAutoNum type="arabicPeriod"/>
            </a:pPr>
            <a:r>
              <a:rPr lang="en-ZA" dirty="0"/>
              <a:t>a &amp; b</a:t>
            </a:r>
          </a:p>
          <a:p>
            <a:pPr marL="502920" indent="-457200">
              <a:buFont typeface="+mj-lt"/>
              <a:buAutoNum type="arabicPeriod"/>
            </a:pPr>
            <a:r>
              <a:rPr lang="en-ZA" dirty="0"/>
              <a:t>All of the above.</a:t>
            </a:r>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a:t>
            </a:r>
          </a:p>
        </p:txBody>
      </p:sp>
    </p:spTree>
    <p:extLst>
      <p:ext uri="{BB962C8B-B14F-4D97-AF65-F5344CB8AC3E}">
        <p14:creationId xmlns:p14="http://schemas.microsoft.com/office/powerpoint/2010/main" val="208263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wipe(down)">
                                      <p:cBhvr>
                                        <p:cTn id="38" dur="500"/>
                                        <p:tgtEl>
                                          <p:spTgt spid="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down)">
                                      <p:cBhvr>
                                        <p:cTn id="43" dur="5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wipe(down)">
                                      <p:cBhvr>
                                        <p:cTn id="48" dur="500"/>
                                        <p:tgtEl>
                                          <p:spTgt spid="4">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Effect transition="in" filter="wipe(down)">
                                      <p:cBhvr>
                                        <p:cTn id="53" dur="500"/>
                                        <p:tgtEl>
                                          <p:spTgt spid="4">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xEl>
                                              <p:pRg st="4" end="4"/>
                                            </p:txEl>
                                          </p:spTgt>
                                        </p:tgtEl>
                                        <p:attrNameLst>
                                          <p:attrName>style.visibility</p:attrName>
                                        </p:attrNameLst>
                                      </p:cBhvr>
                                      <p:to>
                                        <p:strVal val="visible"/>
                                      </p:to>
                                    </p:set>
                                    <p:animEffect transition="in" filter="wipe(down)">
                                      <p:cBhvr>
                                        <p:cTn id="58" dur="500"/>
                                        <p:tgtEl>
                                          <p:spTgt spid="4">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Effect transition="in" filter="fade">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302583" cy="1893758"/>
          </a:xfrm>
          <a:ln>
            <a:solidFill>
              <a:schemeClr val="accent1"/>
            </a:solidFill>
          </a:ln>
        </p:spPr>
        <p:txBody>
          <a:bodyPr>
            <a:noAutofit/>
          </a:bodyPr>
          <a:lstStyle/>
          <a:p>
            <a:pPr algn="just"/>
            <a:r>
              <a:rPr lang="en-ZA" sz="1800" dirty="0"/>
              <a:t>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a:t>
            </a:r>
            <a:r>
              <a:rPr lang="en-ZA" sz="2000" dirty="0"/>
              <a:t>: </a:t>
            </a:r>
          </a:p>
        </p:txBody>
      </p:sp>
      <p:sp>
        <p:nvSpPr>
          <p:cNvPr id="3" name="Content Placeholder 2"/>
          <p:cNvSpPr>
            <a:spLocks noGrp="1"/>
          </p:cNvSpPr>
          <p:nvPr>
            <p:ph idx="1"/>
          </p:nvPr>
        </p:nvSpPr>
        <p:spPr>
          <a:xfrm>
            <a:off x="524656" y="2668249"/>
            <a:ext cx="11302583" cy="3267856"/>
          </a:xfrm>
        </p:spPr>
        <p:txBody>
          <a:bodyPr>
            <a:normAutofit/>
          </a:bodyPr>
          <a:lstStyle/>
          <a:p>
            <a:r>
              <a:rPr lang="en-ZA" dirty="0"/>
              <a:t>According to Maslow’s theory, Tsholofelo’s is presently functioning on the level of her __ needs</a:t>
            </a:r>
          </a:p>
          <a:p>
            <a:pPr marL="502920" indent="-457200">
              <a:buFont typeface="+mj-lt"/>
              <a:buAutoNum type="arabicPeriod"/>
            </a:pPr>
            <a:endParaRPr lang="en-ZA" dirty="0"/>
          </a:p>
          <a:p>
            <a:pPr marL="502920" indent="-457200">
              <a:buFont typeface="+mj-lt"/>
              <a:buAutoNum type="arabicPeriod"/>
            </a:pPr>
            <a:r>
              <a:rPr lang="en-ZA" dirty="0"/>
              <a:t>Self-esteem and affiliation and love</a:t>
            </a:r>
          </a:p>
          <a:p>
            <a:pPr marL="502920" indent="-457200">
              <a:buFont typeface="+mj-lt"/>
              <a:buAutoNum type="arabicPeriod"/>
            </a:pPr>
            <a:r>
              <a:rPr lang="en-ZA" dirty="0"/>
              <a:t>Self-esteem</a:t>
            </a:r>
          </a:p>
          <a:p>
            <a:pPr marL="502920" indent="-457200">
              <a:buFont typeface="+mj-lt"/>
              <a:buAutoNum type="arabicPeriod"/>
            </a:pPr>
            <a:r>
              <a:rPr lang="en-ZA" dirty="0"/>
              <a:t>Affiliation and love</a:t>
            </a:r>
          </a:p>
          <a:p>
            <a:pPr marL="502920" indent="-457200">
              <a:buFont typeface="+mj-lt"/>
              <a:buAutoNum type="arabicPeriod"/>
            </a:pPr>
            <a:r>
              <a:rPr lang="en-ZA" dirty="0"/>
              <a:t>Security</a:t>
            </a:r>
          </a:p>
          <a:p>
            <a:pPr marL="45720" indent="0">
              <a:buNone/>
            </a:pPr>
            <a:endParaRPr lang="en-ZA" dirty="0"/>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a:t>
            </a:r>
          </a:p>
        </p:txBody>
      </p:sp>
    </p:spTree>
    <p:extLst>
      <p:ext uri="{BB962C8B-B14F-4D97-AF65-F5344CB8AC3E}">
        <p14:creationId xmlns:p14="http://schemas.microsoft.com/office/powerpoint/2010/main" val="374488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down)">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ipe(down)">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715" y="2171324"/>
            <a:ext cx="11302583" cy="2085883"/>
          </a:xfrm>
        </p:spPr>
        <p:txBody>
          <a:bodyPr>
            <a:normAutofit lnSpcReduction="10000"/>
          </a:bodyPr>
          <a:lstStyle/>
          <a:p>
            <a:pPr marL="502920" indent="-457200" algn="just">
              <a:buFont typeface="+mj-lt"/>
              <a:buAutoNum type="alphaLcPeriod"/>
            </a:pPr>
            <a:r>
              <a:rPr lang="en-ZA" dirty="0"/>
              <a:t>The therapist should create a therapeutic relationship within which the therapist shows respect for Tsholofelo’s innate character</a:t>
            </a:r>
          </a:p>
          <a:p>
            <a:pPr marL="502920" indent="-457200" algn="just">
              <a:buFont typeface="+mj-lt"/>
              <a:buAutoNum type="alphaLcPeriod"/>
            </a:pPr>
            <a:r>
              <a:rPr lang="en-ZA" dirty="0"/>
              <a:t>The therapist’s main task is to create a trusting environment within which Tsholofelo will be able to discover and re-discover meaning in her life</a:t>
            </a:r>
          </a:p>
          <a:p>
            <a:pPr marL="502920" indent="-457200" algn="just">
              <a:buFont typeface="+mj-lt"/>
              <a:buAutoNum type="alphaLcPeriod"/>
            </a:pPr>
            <a:r>
              <a:rPr lang="en-ZA" dirty="0"/>
              <a:t>The therapist should assume the role of a facilitator who will guide Tsholofelo towards gaining insight into her own deficient needs so that she can discover her true potential.</a:t>
            </a:r>
          </a:p>
          <a:p>
            <a:pPr marL="45720" indent="0">
              <a:buNone/>
            </a:pPr>
            <a:endParaRPr lang="en-ZA" dirty="0"/>
          </a:p>
          <a:p>
            <a:endParaRPr lang="en-ZA" dirty="0"/>
          </a:p>
        </p:txBody>
      </p:sp>
      <p:sp>
        <p:nvSpPr>
          <p:cNvPr id="7" name="Wave 6"/>
          <p:cNvSpPr/>
          <p:nvPr/>
        </p:nvSpPr>
        <p:spPr>
          <a:xfrm>
            <a:off x="8559383" y="5199338"/>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a:t>
            </a:r>
          </a:p>
        </p:txBody>
      </p:sp>
      <p:sp>
        <p:nvSpPr>
          <p:cNvPr id="5" name="Title 4"/>
          <p:cNvSpPr>
            <a:spLocks noGrp="1"/>
          </p:cNvSpPr>
          <p:nvPr>
            <p:ph type="title"/>
          </p:nvPr>
        </p:nvSpPr>
        <p:spPr>
          <a:xfrm>
            <a:off x="524657" y="609600"/>
            <a:ext cx="11122700" cy="1356360"/>
          </a:xfrm>
        </p:spPr>
        <p:txBody>
          <a:bodyPr>
            <a:noAutofit/>
          </a:bodyPr>
          <a:lstStyle/>
          <a:p>
            <a:pPr algn="just"/>
            <a:r>
              <a:rPr lang="en-ZA" sz="3200" dirty="0"/>
              <a:t>In line with Maslow’s theory, which of the following would you regard as the optimal therapeutic consideration/s when dealing with  Tsholofelo’s situation?</a:t>
            </a:r>
          </a:p>
        </p:txBody>
      </p:sp>
      <p:sp>
        <p:nvSpPr>
          <p:cNvPr id="8" name="Content Placeholder 2"/>
          <p:cNvSpPr txBox="1">
            <a:spLocks/>
          </p:cNvSpPr>
          <p:nvPr/>
        </p:nvSpPr>
        <p:spPr>
          <a:xfrm>
            <a:off x="674556" y="4462571"/>
            <a:ext cx="3507699" cy="1920989"/>
          </a:xfrm>
          <a:prstGeom prst="rect">
            <a:avLst/>
          </a:prstGeom>
        </p:spPr>
        <p:txBody>
          <a:bodyPr vert="horz" lIns="91440" tIns="45720" rIns="91440" bIns="45720" rtlCol="0">
            <a:normAutofit fontScale="85000" lnSpcReduction="2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sz="2300" u="sng" dirty="0"/>
              <a:t>The correct answer is</a:t>
            </a:r>
            <a:r>
              <a:rPr lang="en-ZA" sz="2300" dirty="0"/>
              <a:t>: </a:t>
            </a:r>
          </a:p>
          <a:p>
            <a:pPr marL="502920" indent="-457200">
              <a:buFont typeface="+mj-lt"/>
              <a:buAutoNum type="arabicPeriod"/>
            </a:pPr>
            <a:r>
              <a:rPr lang="en-ZA" sz="2300" dirty="0"/>
              <a:t>b &amp; c</a:t>
            </a:r>
          </a:p>
          <a:p>
            <a:pPr marL="502920" indent="-457200">
              <a:buFont typeface="+mj-lt"/>
              <a:buAutoNum type="arabicPeriod"/>
            </a:pPr>
            <a:r>
              <a:rPr lang="en-ZA" sz="2300" dirty="0"/>
              <a:t>All of the above</a:t>
            </a:r>
          </a:p>
          <a:p>
            <a:pPr marL="502920" indent="-457200">
              <a:buFont typeface="+mj-lt"/>
              <a:buAutoNum type="arabicPeriod"/>
            </a:pPr>
            <a:r>
              <a:rPr lang="en-ZA" sz="2300" dirty="0"/>
              <a:t>a &amp; c</a:t>
            </a:r>
          </a:p>
          <a:p>
            <a:pPr marL="502920" indent="-457200">
              <a:buFont typeface="+mj-lt"/>
              <a:buAutoNum type="arabicPeriod"/>
            </a:pPr>
            <a:r>
              <a:rPr lang="en-ZA" sz="2300" dirty="0"/>
              <a:t>c</a:t>
            </a:r>
          </a:p>
          <a:p>
            <a:endParaRPr lang="en-ZA" dirty="0"/>
          </a:p>
        </p:txBody>
      </p:sp>
    </p:spTree>
    <p:extLst>
      <p:ext uri="{BB962C8B-B14F-4D97-AF65-F5344CB8AC3E}">
        <p14:creationId xmlns:p14="http://schemas.microsoft.com/office/powerpoint/2010/main" val="192231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down)">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wipe(down)">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wipe(down)">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wipe(down)">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wipe(down)">
                                      <p:cBhvr>
                                        <p:cTn id="42" dur="500"/>
                                        <p:tgtEl>
                                          <p:spTgt spid="8">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74754" y="2182568"/>
            <a:ext cx="11152682" cy="4023360"/>
          </a:xfrm>
        </p:spPr>
        <p:txBody>
          <a:bodyPr>
            <a:normAutofit/>
          </a:bodyPr>
          <a:lstStyle/>
          <a:p>
            <a:pPr marL="45720" indent="0">
              <a:buNone/>
            </a:pPr>
            <a:r>
              <a:rPr lang="en-ZA" sz="1800" dirty="0"/>
              <a:t>According to Maslow’s views on the functioning of the hierarchy, which one of the following statements would most accurately explain Vusi’s behaviour?</a:t>
            </a:r>
          </a:p>
          <a:p>
            <a:pPr marL="502920" indent="-457200" algn="just">
              <a:buFont typeface="+mj-lt"/>
              <a:buAutoNum type="arabicPeriod"/>
            </a:pPr>
            <a:r>
              <a:rPr lang="en-ZA" sz="1800" dirty="0"/>
              <a:t>Before the hijacking Vusi was overly confident and had stopped paying attention to the dangers of living in Johannesburg.  As a result of his experience he now functions at a higher level in the hierarchy as he has learnt to take care of his safety needs</a:t>
            </a:r>
          </a:p>
          <a:p>
            <a:pPr marL="502920" indent="-457200" algn="just">
              <a:buFont typeface="+mj-lt"/>
              <a:buAutoNum type="arabicPeriod"/>
            </a:pPr>
            <a:r>
              <a:rPr lang="en-ZA" sz="1800" dirty="0"/>
              <a:t>Before the hijacking Vusi was following the career of his choice and was functioning on the self-actualisation level.  The hijacking however threatened his safety  needs and he has as a result returned to a lower level of functioning.  He will now have to work his way back up the hierarchy</a:t>
            </a:r>
          </a:p>
          <a:p>
            <a:pPr marL="502920" indent="-457200" algn="just">
              <a:buFont typeface="+mj-lt"/>
              <a:buAutoNum type="arabicPeriod"/>
            </a:pPr>
            <a:r>
              <a:rPr lang="en-ZA" sz="1800" dirty="0"/>
              <a:t>Before the hijacking Vusi was following the career of his choice and was therefore functioning on the self-actualisation level.  The hijacking threatened his safety needs and he has temporarily returned to a lower level of functioning.  When he gets over his shock he will return to his previous level of functioning.</a:t>
            </a:r>
          </a:p>
          <a:p>
            <a:pPr marL="502920" indent="-457200" algn="just">
              <a:buFont typeface="+mj-lt"/>
              <a:buAutoNum type="arabicPeriod"/>
            </a:pPr>
            <a:r>
              <a:rPr lang="en-ZA" sz="1800" dirty="0"/>
              <a:t>Before the hijacking Vusi was only motivated by needs on the highest level of the hierarchy.  As a result of the hijacking his behaviour is now affected by needs on more than one level of the hierarchy.</a:t>
            </a:r>
          </a:p>
        </p:txBody>
      </p:sp>
      <p:sp>
        <p:nvSpPr>
          <p:cNvPr id="6" name="Title 1"/>
          <p:cNvSpPr>
            <a:spLocks noGrp="1"/>
          </p:cNvSpPr>
          <p:nvPr>
            <p:ph type="title"/>
          </p:nvPr>
        </p:nvSpPr>
        <p:spPr>
          <a:xfrm>
            <a:off x="374754" y="329783"/>
            <a:ext cx="11392525" cy="1638925"/>
          </a:xfrm>
          <a:ln>
            <a:solidFill>
              <a:schemeClr val="accent1"/>
            </a:solidFill>
          </a:ln>
        </p:spPr>
        <p:txBody>
          <a:bodyPr>
            <a:noAutofit/>
          </a:bodyPr>
          <a:lstStyle/>
          <a:p>
            <a:pPr algn="just"/>
            <a:r>
              <a:rPr lang="en-ZA" sz="1800" dirty="0"/>
              <a:t>Vusi was really enjoying life.  After making the many sacrifices needed to study hard and obtain his degree, he had just graduated from medical school.  Before taking up a junior position in a very good practice he planned a two month trip overseas.  A week before he was due to leave he was hijacked and beaten brutally one night on his way home.  As a result of this Vusi decided to postpone his overseas trip.  He became withdrawn and did not go out with his friends anymore as he was scared to drive around Johannesburg at night.</a:t>
            </a:r>
            <a:r>
              <a:rPr lang="en-ZA" sz="2000" dirty="0"/>
              <a:t> </a:t>
            </a:r>
          </a:p>
        </p:txBody>
      </p:sp>
      <p:sp>
        <p:nvSpPr>
          <p:cNvPr id="2" name="Rectangle 1"/>
          <p:cNvSpPr/>
          <p:nvPr/>
        </p:nvSpPr>
        <p:spPr>
          <a:xfrm>
            <a:off x="10298243" y="5996066"/>
            <a:ext cx="1469036" cy="524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a:t>
            </a:r>
          </a:p>
        </p:txBody>
      </p:sp>
    </p:spTree>
    <p:extLst>
      <p:ext uri="{BB962C8B-B14F-4D97-AF65-F5344CB8AC3E}">
        <p14:creationId xmlns:p14="http://schemas.microsoft.com/office/powerpoint/2010/main" val="281503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19725" y="419725"/>
            <a:ext cx="11392525" cy="4646950"/>
          </a:xfrm>
          <a:ln>
            <a:solidFill>
              <a:schemeClr val="accent1"/>
            </a:solidFill>
          </a:ln>
        </p:spPr>
        <p:txBody>
          <a:bodyPr>
            <a:noAutofit/>
          </a:bodyPr>
          <a:lstStyle/>
          <a:p>
            <a:pPr algn="just"/>
            <a:r>
              <a:rPr lang="en-ZA" sz="3200" dirty="0"/>
              <a:t>Susan was a highly successful motivational speaker for large companies, a job she loved doing since she felt it allowed her to give full expression to her talents and expertise.  It also gave her the opportunity to challenge others to make the best of their own lives and show her real concern and love for her fellow human beings.  However, both her parents were tragically killed in a car accident.  Susan lost all interest in her career.  Like a child, she wanted to be held and comforted.  She did not want to leave her familiar surroundings and clung to her memories of her parents, whom she loved dearly.</a:t>
            </a:r>
            <a:endParaRPr lang="en-ZA" sz="3600" dirty="0"/>
          </a:p>
        </p:txBody>
      </p:sp>
    </p:spTree>
    <p:extLst>
      <p:ext uri="{BB962C8B-B14F-4D97-AF65-F5344CB8AC3E}">
        <p14:creationId xmlns:p14="http://schemas.microsoft.com/office/powerpoint/2010/main" val="396494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4499" y="609600"/>
            <a:ext cx="10867868" cy="1356360"/>
          </a:xfrm>
        </p:spPr>
        <p:txBody>
          <a:bodyPr>
            <a:normAutofit fontScale="90000"/>
          </a:bodyPr>
          <a:lstStyle/>
          <a:p>
            <a:br>
              <a:rPr lang="en-ZA" sz="3100" dirty="0"/>
            </a:br>
            <a:r>
              <a:rPr lang="en-ZA" sz="3100" dirty="0"/>
              <a:t>According to Maslow, thee needs Susan was meeting before her parents tragic death, are called </a:t>
            </a:r>
            <a:r>
              <a:rPr lang="en-ZA" sz="3100" dirty="0">
                <a:highlight>
                  <a:srgbClr val="FFFF00"/>
                </a:highlight>
              </a:rPr>
              <a:t>(a)____, </a:t>
            </a:r>
            <a:r>
              <a:rPr lang="en-ZA" sz="3100" dirty="0"/>
              <a:t>whereas the needs Susan experiencing after the death of her parents, are known as </a:t>
            </a:r>
            <a:r>
              <a:rPr lang="en-ZA" sz="3100" dirty="0">
                <a:highlight>
                  <a:srgbClr val="FFFF00"/>
                </a:highlight>
              </a:rPr>
              <a:t>(b)______</a:t>
            </a:r>
            <a:br>
              <a:rPr lang="en-ZA" dirty="0"/>
            </a:br>
            <a:endParaRPr lang="en-ZA"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6821784"/>
              </p:ext>
            </p:extLst>
          </p:nvPr>
        </p:nvGraphicFramePr>
        <p:xfrm>
          <a:off x="1143000" y="2057400"/>
          <a:ext cx="9872664" cy="3657600"/>
        </p:xfrm>
        <a:graphic>
          <a:graphicData uri="http://schemas.openxmlformats.org/drawingml/2006/table">
            <a:tbl>
              <a:tblPr firstRow="1" bandRow="1">
                <a:tableStyleId>{2D5ABB26-0587-4C30-8999-92F81FD0307C}</a:tableStyleId>
              </a:tblPr>
              <a:tblGrid>
                <a:gridCol w="610849">
                  <a:extLst>
                    <a:ext uri="{9D8B030D-6E8A-4147-A177-3AD203B41FA5}">
                      <a16:colId xmlns:a16="http://schemas.microsoft.com/office/drawing/2014/main" val="1133440591"/>
                    </a:ext>
                  </a:extLst>
                </a:gridCol>
                <a:gridCol w="9261815">
                  <a:extLst>
                    <a:ext uri="{9D8B030D-6E8A-4147-A177-3AD203B41FA5}">
                      <a16:colId xmlns:a16="http://schemas.microsoft.com/office/drawing/2014/main" val="2205610965"/>
                    </a:ext>
                  </a:extLst>
                </a:gridCol>
              </a:tblGrid>
              <a:tr h="370840">
                <a:tc>
                  <a:txBody>
                    <a:bodyPr/>
                    <a:lstStyle/>
                    <a:p>
                      <a:r>
                        <a:rPr lang="en-ZA" dirty="0"/>
                        <a:t>1</a:t>
                      </a:r>
                    </a:p>
                  </a:txBody>
                  <a:tcPr/>
                </a:tc>
                <a:tc>
                  <a:txBody>
                    <a:bodyPr/>
                    <a:lstStyle/>
                    <a:p>
                      <a:pPr marL="342900" indent="-342900">
                        <a:buFont typeface="+mj-lt"/>
                        <a:buAutoNum type="alphaLcPeriod"/>
                      </a:pPr>
                      <a:r>
                        <a:rPr lang="en-ZA" dirty="0"/>
                        <a:t>Meta 0r extrinsic needs</a:t>
                      </a:r>
                    </a:p>
                    <a:p>
                      <a:pPr marL="342900" indent="-342900">
                        <a:buFont typeface="+mj-lt"/>
                        <a:buAutoNum type="alphaLcPeriod"/>
                      </a:pPr>
                      <a:r>
                        <a:rPr lang="en-ZA" dirty="0"/>
                        <a:t>Deficiency or basic needs, also known as intrinsic needs</a:t>
                      </a:r>
                    </a:p>
                    <a:p>
                      <a:pPr marL="342900" indent="-342900">
                        <a:buFont typeface="+mj-lt"/>
                        <a:buAutoNum type="alphaLcPeriod"/>
                      </a:pPr>
                      <a:endParaRPr lang="en-ZA" dirty="0"/>
                    </a:p>
                  </a:txBody>
                  <a:tcPr/>
                </a:tc>
                <a:extLst>
                  <a:ext uri="{0D108BD9-81ED-4DB2-BD59-A6C34878D82A}">
                    <a16:rowId xmlns:a16="http://schemas.microsoft.com/office/drawing/2014/main" val="2540888896"/>
                  </a:ext>
                </a:extLst>
              </a:tr>
              <a:tr h="370840">
                <a:tc>
                  <a:txBody>
                    <a:bodyPr/>
                    <a:lstStyle/>
                    <a:p>
                      <a:r>
                        <a:rPr lang="en-ZA" dirty="0"/>
                        <a:t>2</a:t>
                      </a:r>
                    </a:p>
                  </a:txBody>
                  <a:tcPr/>
                </a:tc>
                <a:tc>
                  <a:txBody>
                    <a:bodyPr/>
                    <a:lstStyle/>
                    <a:p>
                      <a:pPr marL="342900" indent="-342900">
                        <a:buAutoNum type="alphaLcPeriod"/>
                      </a:pPr>
                      <a:r>
                        <a:rPr lang="en-ZA" dirty="0"/>
                        <a:t>Lower or core needs, aka foundational needs</a:t>
                      </a:r>
                    </a:p>
                    <a:p>
                      <a:pPr marL="342900" indent="-342900">
                        <a:buAutoNum type="alphaLcPeriod"/>
                      </a:pPr>
                      <a:r>
                        <a:rPr lang="en-ZA" dirty="0"/>
                        <a:t>Drive-motives, aka the stronger needs</a:t>
                      </a:r>
                    </a:p>
                    <a:p>
                      <a:pPr marL="0" indent="0">
                        <a:buNone/>
                      </a:pPr>
                      <a:endParaRPr lang="en-ZA" dirty="0"/>
                    </a:p>
                  </a:txBody>
                  <a:tcPr/>
                </a:tc>
                <a:extLst>
                  <a:ext uri="{0D108BD9-81ED-4DB2-BD59-A6C34878D82A}">
                    <a16:rowId xmlns:a16="http://schemas.microsoft.com/office/drawing/2014/main" val="3613068764"/>
                  </a:ext>
                </a:extLst>
              </a:tr>
              <a:tr h="370840">
                <a:tc>
                  <a:txBody>
                    <a:bodyPr/>
                    <a:lstStyle/>
                    <a:p>
                      <a:r>
                        <a:rPr lang="en-ZA" dirty="0"/>
                        <a:t>3.</a:t>
                      </a:r>
                    </a:p>
                  </a:txBody>
                  <a:tcPr/>
                </a:tc>
                <a:tc>
                  <a:txBody>
                    <a:bodyPr/>
                    <a:lstStyle/>
                    <a:p>
                      <a:pPr marL="342900" indent="-342900">
                        <a:buAutoNum type="alphaLcPeriod"/>
                      </a:pPr>
                      <a:r>
                        <a:rPr lang="en-ZA" dirty="0"/>
                        <a:t>Congruency needs</a:t>
                      </a:r>
                    </a:p>
                    <a:p>
                      <a:pPr marL="342900" indent="-342900">
                        <a:buAutoNum type="alphaLcPeriod"/>
                      </a:pPr>
                      <a:r>
                        <a:rPr lang="en-ZA" dirty="0"/>
                        <a:t>Survival needs</a:t>
                      </a:r>
                    </a:p>
                    <a:p>
                      <a:pPr marL="0" indent="0">
                        <a:buNone/>
                      </a:pPr>
                      <a:endParaRPr lang="en-ZA" dirty="0"/>
                    </a:p>
                  </a:txBody>
                  <a:tcPr/>
                </a:tc>
                <a:extLst>
                  <a:ext uri="{0D108BD9-81ED-4DB2-BD59-A6C34878D82A}">
                    <a16:rowId xmlns:a16="http://schemas.microsoft.com/office/drawing/2014/main" val="1688744667"/>
                  </a:ext>
                </a:extLst>
              </a:tr>
              <a:tr h="370840">
                <a:tc>
                  <a:txBody>
                    <a:bodyPr/>
                    <a:lstStyle/>
                    <a:p>
                      <a:r>
                        <a:rPr lang="en-ZA" dirty="0"/>
                        <a:t>4</a:t>
                      </a:r>
                    </a:p>
                  </a:txBody>
                  <a:tcPr/>
                </a:tc>
                <a:tc>
                  <a:txBody>
                    <a:bodyPr/>
                    <a:lstStyle/>
                    <a:p>
                      <a:pPr marL="342900" indent="-342900">
                        <a:buAutoNum type="alphaLcPeriod"/>
                      </a:pPr>
                      <a:r>
                        <a:rPr lang="en-ZA" dirty="0"/>
                        <a:t>Meta needs or B-values, aka growth motives</a:t>
                      </a:r>
                    </a:p>
                    <a:p>
                      <a:pPr marL="342900" indent="-342900">
                        <a:buAutoNum type="alphaLcPeriod"/>
                      </a:pPr>
                      <a:r>
                        <a:rPr lang="en-ZA" dirty="0"/>
                        <a:t>Deficiency or basic needs</a:t>
                      </a:r>
                    </a:p>
                    <a:p>
                      <a:pPr marL="0" indent="0">
                        <a:buNone/>
                      </a:pPr>
                      <a:endParaRPr lang="en-ZA" dirty="0"/>
                    </a:p>
                  </a:txBody>
                  <a:tcPr/>
                </a:tc>
                <a:extLst>
                  <a:ext uri="{0D108BD9-81ED-4DB2-BD59-A6C34878D82A}">
                    <a16:rowId xmlns:a16="http://schemas.microsoft.com/office/drawing/2014/main" val="2519022544"/>
                  </a:ext>
                </a:extLst>
              </a:tr>
            </a:tbl>
          </a:graphicData>
        </a:graphic>
      </p:graphicFrame>
      <p:sp>
        <p:nvSpPr>
          <p:cNvPr id="2" name="Rectangle 1"/>
          <p:cNvSpPr/>
          <p:nvPr/>
        </p:nvSpPr>
        <p:spPr>
          <a:xfrm>
            <a:off x="9353862" y="5715000"/>
            <a:ext cx="2413417" cy="8057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a:t>
            </a:r>
          </a:p>
        </p:txBody>
      </p:sp>
    </p:spTree>
    <p:extLst>
      <p:ext uri="{BB962C8B-B14F-4D97-AF65-F5344CB8AC3E}">
        <p14:creationId xmlns:p14="http://schemas.microsoft.com/office/powerpoint/2010/main" val="71842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5" y="374755"/>
            <a:ext cx="11122701" cy="809468"/>
          </a:xfrm>
          <a:ln>
            <a:solidFill>
              <a:schemeClr val="accent1"/>
            </a:solidFill>
          </a:ln>
        </p:spPr>
        <p:txBody>
          <a:bodyPr>
            <a:noAutofit/>
          </a:bodyPr>
          <a:lstStyle/>
          <a:p>
            <a:pPr algn="just"/>
            <a:r>
              <a:rPr lang="en-ZA" sz="2000" dirty="0"/>
              <a:t>Susan lapsed into safety and love needs after the shock of the death of her parents.  This proves Maslow’s view that</a:t>
            </a:r>
            <a:r>
              <a:rPr lang="en-ZA" sz="2400" dirty="0"/>
              <a:t>: </a:t>
            </a:r>
          </a:p>
        </p:txBody>
      </p:sp>
      <p:sp>
        <p:nvSpPr>
          <p:cNvPr id="3" name="Content Placeholder 2"/>
          <p:cNvSpPr>
            <a:spLocks noGrp="1"/>
          </p:cNvSpPr>
          <p:nvPr>
            <p:ph idx="1"/>
          </p:nvPr>
        </p:nvSpPr>
        <p:spPr>
          <a:xfrm>
            <a:off x="524655" y="1400329"/>
            <a:ext cx="11122701" cy="2557073"/>
          </a:xfrm>
        </p:spPr>
        <p:txBody>
          <a:bodyPr>
            <a:normAutofit fontScale="92500" lnSpcReduction="20000"/>
          </a:bodyPr>
          <a:lstStyle/>
          <a:p>
            <a:pPr marL="502920" indent="-457200" algn="just">
              <a:buAutoNum type="alphaLcPeriod"/>
            </a:pPr>
            <a:r>
              <a:rPr lang="en-ZA" dirty="0"/>
              <a:t>The lower the need in the hierarchy, the more urgent it is, which means that lower needs must first be gratified before needs at a higher level manifest themselves</a:t>
            </a:r>
          </a:p>
          <a:p>
            <a:pPr marL="502920" indent="-457200" algn="just">
              <a:buAutoNum type="alphaLcPeriod"/>
            </a:pPr>
            <a:r>
              <a:rPr lang="en-ZA" dirty="0"/>
              <a:t>Deficiency motives are directly related to the basic needs for survival, the gratification of which brings about a decrease in tension</a:t>
            </a:r>
          </a:p>
          <a:p>
            <a:pPr marL="502920" indent="-457200" algn="just">
              <a:buAutoNum type="alphaLcPeriod"/>
            </a:pPr>
            <a:r>
              <a:rPr lang="en-ZA" dirty="0"/>
              <a:t>When a person’s behaviour is directed by deficiency motives, his or her cognitive abilities are actually applied negatively because the objective is to avoid unpleasant situations</a:t>
            </a:r>
          </a:p>
          <a:p>
            <a:pPr marL="502920" indent="-457200" algn="just">
              <a:buAutoNum type="alphaLcPeriod"/>
            </a:pPr>
            <a:r>
              <a:rPr lang="en-ZA" dirty="0"/>
              <a:t>Once a person has reached a higher level of functioning, this does not mean that lower needs will never be experienced again.</a:t>
            </a:r>
          </a:p>
          <a:p>
            <a:endParaRPr lang="en-ZA" dirty="0"/>
          </a:p>
        </p:txBody>
      </p:sp>
      <p:sp>
        <p:nvSpPr>
          <p:cNvPr id="4" name="Content Placeholder 2"/>
          <p:cNvSpPr txBox="1">
            <a:spLocks/>
          </p:cNvSpPr>
          <p:nvPr/>
        </p:nvSpPr>
        <p:spPr>
          <a:xfrm>
            <a:off x="524655" y="4173508"/>
            <a:ext cx="3897443" cy="2124860"/>
          </a:xfrm>
          <a:prstGeom prst="rect">
            <a:avLst/>
          </a:prstGeom>
        </p:spPr>
        <p:txBody>
          <a:bodyPr vert="horz" lIns="91440" tIns="45720" rIns="91440" bIns="45720" rtlCol="0">
            <a:normAutofit fontScale="92500" lnSpcReduction="1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pPr marL="45720" indent="0">
              <a:buNone/>
            </a:pPr>
            <a:r>
              <a:rPr lang="en-ZA" u="sng" dirty="0"/>
              <a:t>The correct answer is</a:t>
            </a:r>
            <a:r>
              <a:rPr lang="en-ZA" dirty="0"/>
              <a:t>: </a:t>
            </a:r>
          </a:p>
          <a:p>
            <a:pPr marL="502920" indent="-457200">
              <a:buFont typeface="+mj-lt"/>
              <a:buAutoNum type="arabicPeriod"/>
            </a:pPr>
            <a:r>
              <a:rPr lang="en-ZA" dirty="0"/>
              <a:t>(a) &amp; (d)</a:t>
            </a:r>
          </a:p>
          <a:p>
            <a:pPr marL="502920" indent="-457200">
              <a:buFont typeface="+mj-lt"/>
              <a:buAutoNum type="arabicPeriod"/>
            </a:pPr>
            <a:r>
              <a:rPr lang="en-ZA" dirty="0"/>
              <a:t>(b) &amp; (c)</a:t>
            </a:r>
          </a:p>
          <a:p>
            <a:pPr marL="502920" indent="-457200">
              <a:buFont typeface="+mj-lt"/>
              <a:buAutoNum type="arabicPeriod"/>
            </a:pPr>
            <a:r>
              <a:rPr lang="en-ZA" dirty="0"/>
              <a:t>All of the above</a:t>
            </a:r>
          </a:p>
          <a:p>
            <a:pPr marL="502920" indent="-457200">
              <a:buFont typeface="+mj-lt"/>
              <a:buAutoNum type="arabicPeriod"/>
            </a:pPr>
            <a:r>
              <a:rPr lang="en-ZA" dirty="0"/>
              <a:t>(d)</a:t>
            </a:r>
          </a:p>
          <a:p>
            <a:endParaRPr lang="en-ZA" dirty="0"/>
          </a:p>
        </p:txBody>
      </p:sp>
      <p:sp>
        <p:nvSpPr>
          <p:cNvPr id="5" name="Rectangle: Folded Corner 4"/>
          <p:cNvSpPr/>
          <p:nvPr/>
        </p:nvSpPr>
        <p:spPr>
          <a:xfrm>
            <a:off x="8694295" y="4826833"/>
            <a:ext cx="2173574" cy="127416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Answer:   3</a:t>
            </a:r>
          </a:p>
        </p:txBody>
      </p:sp>
    </p:spTree>
    <p:extLst>
      <p:ext uri="{BB962C8B-B14F-4D97-AF65-F5344CB8AC3E}">
        <p14:creationId xmlns:p14="http://schemas.microsoft.com/office/powerpoint/2010/main" val="174880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wipe(down)">
                                      <p:cBhvr>
                                        <p:cTn id="38" dur="5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wipe(down)">
                                      <p:cBhvr>
                                        <p:cTn id="53" dur="500"/>
                                        <p:tgtEl>
                                          <p:spTgt spid="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1000" fill="hold"/>
                                        <p:tgtEl>
                                          <p:spTgt spid="5"/>
                                        </p:tgtEl>
                                        <p:attrNameLst>
                                          <p:attrName>ppt_w</p:attrName>
                                        </p:attrNameLst>
                                      </p:cBhvr>
                                      <p:tavLst>
                                        <p:tav tm="0">
                                          <p:val>
                                            <p:fltVal val="0"/>
                                          </p:val>
                                        </p:tav>
                                        <p:tav tm="100000">
                                          <p:val>
                                            <p:strVal val="#ppt_w"/>
                                          </p:val>
                                        </p:tav>
                                      </p:tavLst>
                                    </p:anim>
                                    <p:anim calcmode="lin" valueType="num">
                                      <p:cBhvr>
                                        <p:cTn id="59" dur="1000" fill="hold"/>
                                        <p:tgtEl>
                                          <p:spTgt spid="5"/>
                                        </p:tgtEl>
                                        <p:attrNameLst>
                                          <p:attrName>ppt_h</p:attrName>
                                        </p:attrNameLst>
                                      </p:cBhvr>
                                      <p:tavLst>
                                        <p:tav tm="0">
                                          <p:val>
                                            <p:fltVal val="0"/>
                                          </p:val>
                                        </p:tav>
                                        <p:tav tm="100000">
                                          <p:val>
                                            <p:strVal val="#ppt_h"/>
                                          </p:val>
                                        </p:tav>
                                      </p:tavLst>
                                    </p:anim>
                                    <p:anim calcmode="lin" valueType="num">
                                      <p:cBhvr>
                                        <p:cTn id="60" dur="1000" fill="hold"/>
                                        <p:tgtEl>
                                          <p:spTgt spid="5"/>
                                        </p:tgtEl>
                                        <p:attrNameLst>
                                          <p:attrName>style.rotation</p:attrName>
                                        </p:attrNameLst>
                                      </p:cBhvr>
                                      <p:tavLst>
                                        <p:tav tm="0">
                                          <p:val>
                                            <p:fltVal val="90"/>
                                          </p:val>
                                        </p:tav>
                                        <p:tav tm="100000">
                                          <p:val>
                                            <p:fltVal val="0"/>
                                          </p:val>
                                        </p:tav>
                                      </p:tavLst>
                                    </p:anim>
                                    <p:animEffect transition="in" filter="fade">
                                      <p:cBhvr>
                                        <p:cTn id="6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5" y="374755"/>
            <a:ext cx="11122701" cy="1352236"/>
          </a:xfrm>
          <a:ln>
            <a:solidFill>
              <a:schemeClr val="accent1"/>
            </a:solidFill>
          </a:ln>
        </p:spPr>
        <p:txBody>
          <a:bodyPr>
            <a:noAutofit/>
          </a:bodyPr>
          <a:lstStyle/>
          <a:p>
            <a:pPr algn="just"/>
            <a:r>
              <a:rPr lang="en-ZA" sz="2000" dirty="0"/>
              <a:t>According to Maslow’s theory, the full expression of Susan’s talents and expertise in her role as motivational speaker point to a functioning on the level of……</a:t>
            </a:r>
            <a:endParaRPr lang="en-ZA" sz="2400" dirty="0"/>
          </a:p>
        </p:txBody>
      </p:sp>
      <p:sp>
        <p:nvSpPr>
          <p:cNvPr id="3" name="Content Placeholder 2"/>
          <p:cNvSpPr>
            <a:spLocks noGrp="1"/>
          </p:cNvSpPr>
          <p:nvPr>
            <p:ph idx="1"/>
          </p:nvPr>
        </p:nvSpPr>
        <p:spPr>
          <a:xfrm>
            <a:off x="524655" y="2506480"/>
            <a:ext cx="11122701" cy="2557073"/>
          </a:xfrm>
        </p:spPr>
        <p:txBody>
          <a:bodyPr>
            <a:normAutofit/>
          </a:bodyPr>
          <a:lstStyle/>
          <a:p>
            <a:pPr marL="502920" indent="-457200" algn="just">
              <a:buAutoNum type="arabicPeriod"/>
            </a:pPr>
            <a:r>
              <a:rPr lang="en-ZA" dirty="0"/>
              <a:t>Self-esteem needs</a:t>
            </a:r>
          </a:p>
          <a:p>
            <a:pPr marL="502920" indent="-457200" algn="just">
              <a:buAutoNum type="arabicPeriod"/>
            </a:pPr>
            <a:r>
              <a:rPr lang="en-ZA" dirty="0"/>
              <a:t>Affiliation and love needs</a:t>
            </a:r>
          </a:p>
          <a:p>
            <a:pPr marL="502920" indent="-457200" algn="just">
              <a:buAutoNum type="arabicPeriod"/>
            </a:pPr>
            <a:r>
              <a:rPr lang="en-ZA" dirty="0"/>
              <a:t>Safety needs</a:t>
            </a:r>
          </a:p>
          <a:p>
            <a:pPr marL="502920" indent="-457200" algn="just">
              <a:buAutoNum type="arabicPeriod"/>
            </a:pPr>
            <a:r>
              <a:rPr lang="en-ZA" dirty="0"/>
              <a:t>Self-actualisation needs.</a:t>
            </a:r>
          </a:p>
          <a:p>
            <a:endParaRPr lang="en-ZA" dirty="0"/>
          </a:p>
        </p:txBody>
      </p:sp>
      <p:sp>
        <p:nvSpPr>
          <p:cNvPr id="5" name="Rectangle: Folded Corner 4"/>
          <p:cNvSpPr/>
          <p:nvPr/>
        </p:nvSpPr>
        <p:spPr>
          <a:xfrm>
            <a:off x="8694295" y="4826833"/>
            <a:ext cx="2173574" cy="127416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Answer:   4</a:t>
            </a:r>
          </a:p>
        </p:txBody>
      </p:sp>
    </p:spTree>
    <p:extLst>
      <p:ext uri="{BB962C8B-B14F-4D97-AF65-F5344CB8AC3E}">
        <p14:creationId xmlns:p14="http://schemas.microsoft.com/office/powerpoint/2010/main" val="237718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5" y="374755"/>
            <a:ext cx="11122701" cy="1352236"/>
          </a:xfrm>
          <a:ln>
            <a:solidFill>
              <a:schemeClr val="accent1"/>
            </a:solidFill>
          </a:ln>
        </p:spPr>
        <p:txBody>
          <a:bodyPr>
            <a:noAutofit/>
          </a:bodyPr>
          <a:lstStyle/>
          <a:p>
            <a:pPr algn="just"/>
            <a:r>
              <a:rPr lang="en-ZA" sz="2000" dirty="0"/>
              <a:t>According to Maslow……</a:t>
            </a:r>
            <a:endParaRPr lang="en-ZA" sz="2400" dirty="0"/>
          </a:p>
        </p:txBody>
      </p:sp>
      <p:sp>
        <p:nvSpPr>
          <p:cNvPr id="3" name="Content Placeholder 2"/>
          <p:cNvSpPr>
            <a:spLocks noGrp="1"/>
          </p:cNvSpPr>
          <p:nvPr>
            <p:ph idx="1"/>
          </p:nvPr>
        </p:nvSpPr>
        <p:spPr>
          <a:xfrm>
            <a:off x="524655" y="2023672"/>
            <a:ext cx="11122701" cy="3372787"/>
          </a:xfrm>
        </p:spPr>
        <p:txBody>
          <a:bodyPr>
            <a:normAutofit/>
          </a:bodyPr>
          <a:lstStyle/>
          <a:p>
            <a:pPr marL="502920" indent="-457200" algn="just">
              <a:buAutoNum type="arabicPeriod"/>
            </a:pPr>
            <a:r>
              <a:rPr lang="en-ZA" dirty="0"/>
              <a:t>Susan’s return to an earlier mode of functioning can be regarded as temporary, since she has already successfully functioned on a higher level</a:t>
            </a:r>
          </a:p>
          <a:p>
            <a:pPr marL="502920" indent="-457200" algn="just">
              <a:buAutoNum type="arabicPeriod"/>
            </a:pPr>
            <a:r>
              <a:rPr lang="en-ZA" dirty="0"/>
              <a:t>The loss of all interest in her career and her overwhelming needs at the present moment are indicative of the fact that Susan’s basic needs were never really met</a:t>
            </a:r>
          </a:p>
          <a:p>
            <a:pPr marL="502920" indent="-457200" algn="just">
              <a:buAutoNum type="arabicPeriod"/>
            </a:pPr>
            <a:r>
              <a:rPr lang="en-ZA" dirty="0"/>
              <a:t>Susan’s present quest for safety, and the warmth and positive regard of others, is hindering her actualisation tendency and is in conflict with her organismic potential</a:t>
            </a:r>
          </a:p>
          <a:p>
            <a:pPr marL="502920" indent="-457200" algn="just">
              <a:buAutoNum type="arabicPeriod"/>
            </a:pPr>
            <a:r>
              <a:rPr lang="en-ZA" dirty="0"/>
              <a:t>Susan’s regression to a lower level of functioning provides proof of fixation at this level during her childhood years.</a:t>
            </a:r>
          </a:p>
          <a:p>
            <a:endParaRPr lang="en-ZA" dirty="0"/>
          </a:p>
        </p:txBody>
      </p:sp>
      <p:sp>
        <p:nvSpPr>
          <p:cNvPr id="5" name="Rectangle: Folded Corner 4"/>
          <p:cNvSpPr/>
          <p:nvPr/>
        </p:nvSpPr>
        <p:spPr>
          <a:xfrm>
            <a:off x="9218950" y="5201587"/>
            <a:ext cx="2173574" cy="127416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Answer:   1</a:t>
            </a:r>
          </a:p>
        </p:txBody>
      </p:sp>
    </p:spTree>
    <p:extLst>
      <p:ext uri="{BB962C8B-B14F-4D97-AF65-F5344CB8AC3E}">
        <p14:creationId xmlns:p14="http://schemas.microsoft.com/office/powerpoint/2010/main" val="52109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1800" dirty="0"/>
              <a:t>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a:t>
            </a:r>
            <a:r>
              <a:rPr lang="en-ZA" sz="2000" dirty="0"/>
              <a:t>: </a:t>
            </a:r>
          </a:p>
        </p:txBody>
      </p:sp>
      <p:sp>
        <p:nvSpPr>
          <p:cNvPr id="3" name="Content Placeholder 2"/>
          <p:cNvSpPr>
            <a:spLocks noGrp="1"/>
          </p:cNvSpPr>
          <p:nvPr>
            <p:ph idx="1"/>
          </p:nvPr>
        </p:nvSpPr>
        <p:spPr>
          <a:xfrm>
            <a:off x="524656" y="2668249"/>
            <a:ext cx="11122701" cy="1738860"/>
          </a:xfrm>
        </p:spPr>
        <p:txBody>
          <a:bodyPr>
            <a:normAutofit fontScale="77500" lnSpcReduction="20000"/>
          </a:bodyPr>
          <a:lstStyle/>
          <a:p>
            <a:r>
              <a:rPr lang="en-ZA" dirty="0"/>
              <a:t>According to Maslow’s hierarchy of needs, Tsholofelo’s feelings of inadequacy could be attributed to: </a:t>
            </a:r>
          </a:p>
          <a:p>
            <a:pPr marL="502920" indent="-457200">
              <a:buFont typeface="+mj-lt"/>
              <a:buAutoNum type="alphaLcPeriod"/>
            </a:pPr>
            <a:r>
              <a:rPr lang="en-ZA" dirty="0"/>
              <a:t>The frustration of her need for love and belonging as a child</a:t>
            </a:r>
          </a:p>
          <a:p>
            <a:pPr marL="502920" indent="-457200">
              <a:buFont typeface="+mj-lt"/>
              <a:buAutoNum type="alphaLcPeriod"/>
            </a:pPr>
            <a:r>
              <a:rPr lang="en-ZA" dirty="0"/>
              <a:t>Ungratified safety needs when growing up</a:t>
            </a:r>
          </a:p>
          <a:p>
            <a:pPr marL="502920" indent="-457200">
              <a:buFont typeface="+mj-lt"/>
              <a:buAutoNum type="alphaLcPeriod"/>
            </a:pPr>
            <a:r>
              <a:rPr lang="en-ZA" dirty="0"/>
              <a:t>Unfulfilled self-esteem needs when growing up</a:t>
            </a:r>
          </a:p>
          <a:p>
            <a:pPr marL="502920" indent="-457200">
              <a:buFont typeface="+mj-lt"/>
              <a:buAutoNum type="alphaLcPeriod"/>
            </a:pPr>
            <a:r>
              <a:rPr lang="en-ZA" dirty="0"/>
              <a:t>Ungratified physiological needs as a child</a:t>
            </a:r>
          </a:p>
          <a:p>
            <a:endParaRPr lang="en-ZA" dirty="0"/>
          </a:p>
        </p:txBody>
      </p:sp>
      <p:sp>
        <p:nvSpPr>
          <p:cNvPr id="4" name="Content Placeholder 2"/>
          <p:cNvSpPr txBox="1">
            <a:spLocks/>
          </p:cNvSpPr>
          <p:nvPr/>
        </p:nvSpPr>
        <p:spPr>
          <a:xfrm>
            <a:off x="524655" y="4559508"/>
            <a:ext cx="3507699" cy="1738860"/>
          </a:xfrm>
          <a:prstGeom prst="rect">
            <a:avLst/>
          </a:prstGeom>
        </p:spPr>
        <p:txBody>
          <a:bodyPr vert="horz" lIns="91440" tIns="45720" rIns="91440" bIns="45720" rtlCol="0">
            <a:normAutofit fontScale="77500" lnSpcReduction="2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 b &amp; c</a:t>
            </a:r>
          </a:p>
          <a:p>
            <a:pPr marL="502920" indent="-457200">
              <a:buFont typeface="+mj-lt"/>
              <a:buAutoNum type="arabicPeriod"/>
            </a:pPr>
            <a:r>
              <a:rPr lang="en-ZA" dirty="0"/>
              <a:t>c &amp; d</a:t>
            </a:r>
          </a:p>
          <a:p>
            <a:pPr marL="502920" indent="-457200">
              <a:buFont typeface="+mj-lt"/>
              <a:buAutoNum type="arabicPeriod"/>
            </a:pPr>
            <a:r>
              <a:rPr lang="en-ZA" dirty="0"/>
              <a:t>a &amp; b</a:t>
            </a:r>
          </a:p>
          <a:p>
            <a:pPr marL="502920" indent="-457200">
              <a:buFont typeface="+mj-lt"/>
              <a:buAutoNum type="arabicPeriod"/>
            </a:pPr>
            <a:r>
              <a:rPr lang="en-ZA" dirty="0"/>
              <a:t>All of the above.</a:t>
            </a:r>
          </a:p>
          <a:p>
            <a:endParaRPr lang="en-ZA" dirty="0"/>
          </a:p>
        </p:txBody>
      </p:sp>
      <p:sp>
        <p:nvSpPr>
          <p:cNvPr id="7" name="Wave 6"/>
          <p:cNvSpPr/>
          <p:nvPr/>
        </p:nvSpPr>
        <p:spPr>
          <a:xfrm>
            <a:off x="8724275" y="3957403"/>
            <a:ext cx="2923082" cy="118422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#3</a:t>
            </a:r>
          </a:p>
        </p:txBody>
      </p:sp>
    </p:spTree>
    <p:extLst>
      <p:ext uri="{BB962C8B-B14F-4D97-AF65-F5344CB8AC3E}">
        <p14:creationId xmlns:p14="http://schemas.microsoft.com/office/powerpoint/2010/main" val="85453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wipe(down)">
                                      <p:cBhvr>
                                        <p:cTn id="38" dur="500"/>
                                        <p:tgtEl>
                                          <p:spTgt spid="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down)">
                                      <p:cBhvr>
                                        <p:cTn id="43" dur="5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wipe(down)">
                                      <p:cBhvr>
                                        <p:cTn id="48" dur="500"/>
                                        <p:tgtEl>
                                          <p:spTgt spid="4">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Effect transition="in" filter="wipe(down)">
                                      <p:cBhvr>
                                        <p:cTn id="53" dur="500"/>
                                        <p:tgtEl>
                                          <p:spTgt spid="4">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xEl>
                                              <p:pRg st="4" end="4"/>
                                            </p:txEl>
                                          </p:spTgt>
                                        </p:tgtEl>
                                        <p:attrNameLst>
                                          <p:attrName>style.visibility</p:attrName>
                                        </p:attrNameLst>
                                      </p:cBhvr>
                                      <p:to>
                                        <p:strVal val="visible"/>
                                      </p:to>
                                    </p:set>
                                    <p:animEffect transition="in" filter="wipe(down)">
                                      <p:cBhvr>
                                        <p:cTn id="58" dur="500"/>
                                        <p:tgtEl>
                                          <p:spTgt spid="4">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Effect transition="in" filter="fade">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1800" dirty="0"/>
              <a:t>Samson was the youngest of ten children.  His family was very poor and could only afford to let their eldest son have an education.  Samson was particularly envious of his brother and secretly felt that he was more intelligent than his brother, but was afraid that, if he did go to school this belief might prove false.  Samson was also  intimidated by an overly strict father who never allowed Samson to express any of his own ideas or venture and opinion on anything.  Even though Samson’s mother believed and told him that he was a talented boy, Samson felt he was really a go0d-for-nothing and spent his time loitering in the streets, even indulging in petty theft.</a:t>
            </a:r>
            <a:endParaRPr lang="en-ZA" sz="2000" dirty="0"/>
          </a:p>
        </p:txBody>
      </p:sp>
      <p:sp>
        <p:nvSpPr>
          <p:cNvPr id="3" name="Content Placeholder 2"/>
          <p:cNvSpPr>
            <a:spLocks noGrp="1"/>
          </p:cNvSpPr>
          <p:nvPr>
            <p:ph idx="1"/>
          </p:nvPr>
        </p:nvSpPr>
        <p:spPr>
          <a:xfrm>
            <a:off x="524656" y="2623279"/>
            <a:ext cx="11122701" cy="1783830"/>
          </a:xfrm>
        </p:spPr>
        <p:txBody>
          <a:bodyPr>
            <a:normAutofit fontScale="92500" lnSpcReduction="20000"/>
          </a:bodyPr>
          <a:lstStyle/>
          <a:p>
            <a:r>
              <a:rPr lang="en-ZA" dirty="0"/>
              <a:t>According to Maslow Samson never attained self-actualisation because: </a:t>
            </a:r>
          </a:p>
          <a:p>
            <a:pPr marL="502920" indent="-457200">
              <a:buFont typeface="+mj-lt"/>
              <a:buAutoNum type="alphaLcPeriod"/>
            </a:pPr>
            <a:r>
              <a:rPr lang="en-ZA" dirty="0"/>
              <a:t>Restrictive and negative circumstances hampered Samson from actualising his potential</a:t>
            </a:r>
          </a:p>
          <a:p>
            <a:pPr marL="502920" indent="-457200">
              <a:buFont typeface="+mj-lt"/>
              <a:buAutoNum type="alphaLcPeriod"/>
            </a:pPr>
            <a:r>
              <a:rPr lang="en-ZA" dirty="0"/>
              <a:t>Samson, like Jonah, actually ran away from realising the talents that his mother and he himself at moments believed he had</a:t>
            </a:r>
          </a:p>
          <a:p>
            <a:pPr marL="502920" indent="-457200">
              <a:buFont typeface="+mj-lt"/>
              <a:buAutoNum type="alphaLcPeriod"/>
            </a:pPr>
            <a:r>
              <a:rPr lang="en-ZA" dirty="0"/>
              <a:t>He was afraid of overestimating himself</a:t>
            </a:r>
          </a:p>
          <a:p>
            <a:endParaRPr lang="en-ZA" dirty="0"/>
          </a:p>
        </p:txBody>
      </p:sp>
      <p:sp>
        <p:nvSpPr>
          <p:cNvPr id="4" name="Content Placeholder 2"/>
          <p:cNvSpPr txBox="1">
            <a:spLocks/>
          </p:cNvSpPr>
          <p:nvPr/>
        </p:nvSpPr>
        <p:spPr>
          <a:xfrm>
            <a:off x="524655" y="4559507"/>
            <a:ext cx="3897443" cy="1946223"/>
          </a:xfrm>
          <a:prstGeom prst="rect">
            <a:avLst/>
          </a:prstGeom>
        </p:spPr>
        <p:txBody>
          <a:bodyPr vert="horz" lIns="91440" tIns="45720" rIns="91440" bIns="45720" rtlCol="0">
            <a:normAutofit fontScale="85000" lnSpcReduction="20000"/>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r>
              <a:rPr lang="en-ZA" u="sng" dirty="0"/>
              <a:t>The correct answer is</a:t>
            </a:r>
            <a:r>
              <a:rPr lang="en-ZA" dirty="0"/>
              <a:t>: </a:t>
            </a:r>
          </a:p>
          <a:p>
            <a:pPr marL="502920" indent="-457200">
              <a:buFont typeface="+mj-lt"/>
              <a:buAutoNum type="arabicPeriod"/>
            </a:pPr>
            <a:r>
              <a:rPr lang="en-ZA" dirty="0"/>
              <a:t>(a)</a:t>
            </a:r>
          </a:p>
          <a:p>
            <a:pPr marL="502920" indent="-457200">
              <a:buFont typeface="+mj-lt"/>
              <a:buAutoNum type="arabicPeriod"/>
            </a:pPr>
            <a:r>
              <a:rPr lang="en-ZA" dirty="0"/>
              <a:t>(a) &amp; (b)</a:t>
            </a:r>
          </a:p>
          <a:p>
            <a:pPr marL="502920" indent="-457200">
              <a:buFont typeface="+mj-lt"/>
              <a:buAutoNum type="arabicPeriod"/>
            </a:pPr>
            <a:r>
              <a:rPr lang="en-ZA" dirty="0"/>
              <a:t>All of the above</a:t>
            </a:r>
          </a:p>
          <a:p>
            <a:pPr marL="502920" indent="-457200">
              <a:buFont typeface="+mj-lt"/>
              <a:buAutoNum type="arabicPeriod"/>
            </a:pPr>
            <a:r>
              <a:rPr lang="en-ZA" dirty="0"/>
              <a:t>(b) &amp; (c) </a:t>
            </a:r>
          </a:p>
          <a:p>
            <a:endParaRPr lang="en-ZA" dirty="0"/>
          </a:p>
        </p:txBody>
      </p:sp>
      <p:sp>
        <p:nvSpPr>
          <p:cNvPr id="5" name="Rectangle 4"/>
          <p:cNvSpPr/>
          <p:nvPr/>
        </p:nvSpPr>
        <p:spPr>
          <a:xfrm>
            <a:off x="9114020" y="5201587"/>
            <a:ext cx="2293495" cy="1019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3</a:t>
            </a:r>
          </a:p>
        </p:txBody>
      </p:sp>
    </p:spTree>
    <p:extLst>
      <p:ext uri="{BB962C8B-B14F-4D97-AF65-F5344CB8AC3E}">
        <p14:creationId xmlns:p14="http://schemas.microsoft.com/office/powerpoint/2010/main" val="9726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wipe(down)">
                                      <p:cBhvr>
                                        <p:cTn id="38" dur="5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wipe(down)">
                                      <p:cBhvr>
                                        <p:cTn id="53" dur="500"/>
                                        <p:tgtEl>
                                          <p:spTgt spid="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2800" dirty="0"/>
              <a:t>The fact that his father allowed him no say, whereas his mother told him he was talented, could have caused Samson to be hampered in his development by the following factor mentioned by Maslow as one of the causes of unfulfilled potential…..</a:t>
            </a:r>
            <a:endParaRPr lang="en-ZA" sz="3200" dirty="0"/>
          </a:p>
        </p:txBody>
      </p:sp>
      <p:sp>
        <p:nvSpPr>
          <p:cNvPr id="3" name="Content Placeholder 2"/>
          <p:cNvSpPr>
            <a:spLocks noGrp="1"/>
          </p:cNvSpPr>
          <p:nvPr>
            <p:ph idx="1"/>
          </p:nvPr>
        </p:nvSpPr>
        <p:spPr>
          <a:xfrm>
            <a:off x="524656" y="2623278"/>
            <a:ext cx="11122701" cy="2683239"/>
          </a:xfrm>
        </p:spPr>
        <p:txBody>
          <a:bodyPr>
            <a:normAutofit/>
          </a:bodyPr>
          <a:lstStyle/>
          <a:p>
            <a:pPr marL="502920" indent="-457200">
              <a:buFont typeface="+mj-lt"/>
              <a:buAutoNum type="arabicPeriod"/>
            </a:pPr>
            <a:r>
              <a:rPr lang="en-ZA" dirty="0"/>
              <a:t>The incapacitating conflict between the superego and the id</a:t>
            </a:r>
          </a:p>
          <a:p>
            <a:pPr marL="502920" indent="-457200">
              <a:buFont typeface="+mj-lt"/>
              <a:buAutoNum type="arabicPeriod"/>
            </a:pPr>
            <a:r>
              <a:rPr lang="en-ZA" dirty="0"/>
              <a:t>A lack of personality integration</a:t>
            </a:r>
          </a:p>
          <a:p>
            <a:pPr marL="502920" indent="-457200">
              <a:buFont typeface="+mj-lt"/>
              <a:buAutoNum type="arabicPeriod"/>
            </a:pPr>
            <a:r>
              <a:rPr lang="en-ZA" dirty="0"/>
              <a:t>Incongruent functioning</a:t>
            </a:r>
          </a:p>
          <a:p>
            <a:pPr marL="502920" indent="-457200">
              <a:buFont typeface="+mj-lt"/>
              <a:buAutoNum type="arabicPeriod"/>
            </a:pPr>
            <a:r>
              <a:rPr lang="en-ZA" dirty="0"/>
              <a:t>Contradictory environmental influences and condition</a:t>
            </a:r>
          </a:p>
          <a:p>
            <a:pPr marL="502920" indent="-457200">
              <a:buFont typeface="+mj-lt"/>
              <a:buAutoNum type="arabicPeriod"/>
            </a:pPr>
            <a:endParaRPr lang="en-ZA" dirty="0"/>
          </a:p>
        </p:txBody>
      </p:sp>
      <p:sp>
        <p:nvSpPr>
          <p:cNvPr id="5" name="Rectangle 4"/>
          <p:cNvSpPr/>
          <p:nvPr/>
        </p:nvSpPr>
        <p:spPr>
          <a:xfrm>
            <a:off x="9114020" y="5201587"/>
            <a:ext cx="2293495" cy="1019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a:t>
            </a:r>
          </a:p>
        </p:txBody>
      </p:sp>
    </p:spTree>
    <p:extLst>
      <p:ext uri="{BB962C8B-B14F-4D97-AF65-F5344CB8AC3E}">
        <p14:creationId xmlns:p14="http://schemas.microsoft.com/office/powerpoint/2010/main" val="66698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2800" dirty="0"/>
              <a:t>Samson was afraid to really believe in himself- one of the reasons why he made no attempt to realise his potential.  According to Maslow,</a:t>
            </a:r>
            <a:endParaRPr lang="en-ZA" sz="3200" dirty="0"/>
          </a:p>
        </p:txBody>
      </p:sp>
      <p:sp>
        <p:nvSpPr>
          <p:cNvPr id="3" name="Content Placeholder 2"/>
          <p:cNvSpPr>
            <a:spLocks noGrp="1"/>
          </p:cNvSpPr>
          <p:nvPr>
            <p:ph idx="1"/>
          </p:nvPr>
        </p:nvSpPr>
        <p:spPr>
          <a:xfrm>
            <a:off x="524656" y="2623278"/>
            <a:ext cx="11122701" cy="2683239"/>
          </a:xfrm>
        </p:spPr>
        <p:txBody>
          <a:bodyPr>
            <a:normAutofit lnSpcReduction="10000"/>
          </a:bodyPr>
          <a:lstStyle/>
          <a:p>
            <a:pPr marL="502920" indent="-457200" algn="just">
              <a:buFont typeface="+mj-lt"/>
              <a:buAutoNum type="arabicPeriod"/>
            </a:pPr>
            <a:r>
              <a:rPr lang="en-ZA" dirty="0"/>
              <a:t>Samson lacked the so-called arrogance of creativity, the one thing necessary to realise ones’ potential</a:t>
            </a:r>
          </a:p>
          <a:p>
            <a:pPr marL="502920" indent="-457200">
              <a:buFont typeface="+mj-lt"/>
              <a:buAutoNum type="arabicPeriod"/>
            </a:pPr>
            <a:r>
              <a:rPr lang="en-ZA" dirty="0"/>
              <a:t>Samson needed pride as well as humility in order to realise his potential</a:t>
            </a:r>
          </a:p>
          <a:p>
            <a:pPr marL="502920" indent="-457200" algn="just">
              <a:buFont typeface="+mj-lt"/>
              <a:buAutoNum type="arabicPeriod"/>
            </a:pPr>
            <a:r>
              <a:rPr lang="en-ZA" dirty="0"/>
              <a:t>Samson, instead of suffering from and inferiority complex, should have developed a superiority complex, enabling him to realise his potential</a:t>
            </a:r>
          </a:p>
          <a:p>
            <a:pPr marL="502920" indent="-457200" algn="just">
              <a:buFont typeface="+mj-lt"/>
              <a:buAutoNum type="arabicPeriod"/>
            </a:pPr>
            <a:r>
              <a:rPr lang="en-ZA" dirty="0"/>
              <a:t>Samson was right in not thinking too much of himself, since he did not really have any potential to realise.</a:t>
            </a:r>
          </a:p>
          <a:p>
            <a:pPr marL="502920" indent="-457200">
              <a:buFont typeface="+mj-lt"/>
              <a:buAutoNum type="arabicPeriod"/>
            </a:pPr>
            <a:endParaRPr lang="en-ZA" dirty="0"/>
          </a:p>
        </p:txBody>
      </p:sp>
      <p:sp>
        <p:nvSpPr>
          <p:cNvPr id="5" name="Rectangle 4"/>
          <p:cNvSpPr/>
          <p:nvPr/>
        </p:nvSpPr>
        <p:spPr>
          <a:xfrm>
            <a:off x="9114020" y="5201587"/>
            <a:ext cx="2293495" cy="101933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2/1</a:t>
            </a:r>
          </a:p>
        </p:txBody>
      </p:sp>
    </p:spTree>
    <p:extLst>
      <p:ext uri="{BB962C8B-B14F-4D97-AF65-F5344CB8AC3E}">
        <p14:creationId xmlns:p14="http://schemas.microsoft.com/office/powerpoint/2010/main" val="182599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6" y="459698"/>
            <a:ext cx="11122701" cy="1893758"/>
          </a:xfrm>
          <a:ln>
            <a:solidFill>
              <a:schemeClr val="accent1"/>
            </a:solidFill>
          </a:ln>
        </p:spPr>
        <p:txBody>
          <a:bodyPr>
            <a:noAutofit/>
          </a:bodyPr>
          <a:lstStyle/>
          <a:p>
            <a:pPr algn="just"/>
            <a:r>
              <a:rPr lang="en-ZA" sz="2800" dirty="0"/>
              <a:t>According to Maslow’s theory, Samson’s envy of his educated brother and his secret belief that he was more intelligent that his brother can be seen as evidence of…</a:t>
            </a:r>
            <a:endParaRPr lang="en-ZA" sz="3200" dirty="0"/>
          </a:p>
        </p:txBody>
      </p:sp>
      <p:sp>
        <p:nvSpPr>
          <p:cNvPr id="3" name="Content Placeholder 2"/>
          <p:cNvSpPr>
            <a:spLocks noGrp="1"/>
          </p:cNvSpPr>
          <p:nvPr>
            <p:ph idx="1"/>
          </p:nvPr>
        </p:nvSpPr>
        <p:spPr>
          <a:xfrm>
            <a:off x="524656" y="2623278"/>
            <a:ext cx="11122701" cy="2683239"/>
          </a:xfrm>
        </p:spPr>
        <p:txBody>
          <a:bodyPr>
            <a:normAutofit/>
          </a:bodyPr>
          <a:lstStyle/>
          <a:p>
            <a:pPr marL="502920" indent="-457200" algn="just">
              <a:buFont typeface="+mj-lt"/>
              <a:buAutoNum type="arabicPeriod"/>
            </a:pPr>
            <a:r>
              <a:rPr lang="en-ZA" dirty="0"/>
              <a:t>The will and need of every person to realise his or her potential</a:t>
            </a:r>
          </a:p>
          <a:p>
            <a:pPr marL="502920" indent="-457200" algn="just">
              <a:buFont typeface="+mj-lt"/>
              <a:buAutoNum type="arabicPeriod"/>
            </a:pPr>
            <a:r>
              <a:rPr lang="en-ZA" dirty="0"/>
              <a:t>The will to meaning deeply embedded in every person</a:t>
            </a:r>
          </a:p>
          <a:p>
            <a:pPr marL="502920" indent="-457200" algn="just">
              <a:buFont typeface="+mj-lt"/>
              <a:buAutoNum type="arabicPeriod"/>
            </a:pPr>
            <a:r>
              <a:rPr lang="en-ZA" dirty="0"/>
              <a:t>The aggressive side of human nature</a:t>
            </a:r>
          </a:p>
          <a:p>
            <a:pPr marL="502920" indent="-457200" algn="just">
              <a:buFont typeface="+mj-lt"/>
              <a:buAutoNum type="arabicPeriod"/>
            </a:pPr>
            <a:r>
              <a:rPr lang="en-ZA" dirty="0"/>
              <a:t>The will to power underlying the striving to be superior </a:t>
            </a:r>
          </a:p>
          <a:p>
            <a:pPr marL="502920" indent="-457200">
              <a:buFont typeface="+mj-lt"/>
              <a:buAutoNum type="arabicPeriod"/>
            </a:pPr>
            <a:endParaRPr lang="en-ZA" dirty="0"/>
          </a:p>
        </p:txBody>
      </p:sp>
      <p:sp>
        <p:nvSpPr>
          <p:cNvPr id="5" name="Rectangle 4"/>
          <p:cNvSpPr/>
          <p:nvPr/>
        </p:nvSpPr>
        <p:spPr>
          <a:xfrm>
            <a:off x="9114020" y="5201587"/>
            <a:ext cx="2293495" cy="101933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Answer: 1</a:t>
            </a:r>
          </a:p>
        </p:txBody>
      </p:sp>
    </p:spTree>
    <p:extLst>
      <p:ext uri="{BB962C8B-B14F-4D97-AF65-F5344CB8AC3E}">
        <p14:creationId xmlns:p14="http://schemas.microsoft.com/office/powerpoint/2010/main" val="154882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964367"/>
          </a:xfrm>
        </p:spPr>
        <p:txBody>
          <a:bodyPr/>
          <a:lstStyle/>
          <a:p>
            <a:r>
              <a:rPr lang="en-ZA" dirty="0"/>
              <a:t>Biography</a:t>
            </a:r>
          </a:p>
        </p:txBody>
      </p:sp>
      <p:sp>
        <p:nvSpPr>
          <p:cNvPr id="3" name="Content Placeholder 2"/>
          <p:cNvSpPr>
            <a:spLocks noGrp="1"/>
          </p:cNvSpPr>
          <p:nvPr>
            <p:ph idx="1"/>
          </p:nvPr>
        </p:nvSpPr>
        <p:spPr>
          <a:xfrm>
            <a:off x="989351" y="1693889"/>
            <a:ext cx="10942819" cy="4781862"/>
          </a:xfrm>
        </p:spPr>
        <p:txBody>
          <a:bodyPr>
            <a:normAutofit fontScale="92500" lnSpcReduction="10000"/>
          </a:bodyPr>
          <a:lstStyle/>
          <a:p>
            <a:r>
              <a:rPr lang="en-ZA" dirty="0"/>
              <a:t>Name: Abraham Harold Maslow </a:t>
            </a:r>
          </a:p>
          <a:p>
            <a:r>
              <a:rPr lang="en-ZA" dirty="0"/>
              <a:t>Birthdate: April 1, 1908 </a:t>
            </a:r>
          </a:p>
          <a:p>
            <a:r>
              <a:rPr lang="en-ZA" dirty="0"/>
              <a:t>Birthplace: Brooklyn, New York </a:t>
            </a:r>
          </a:p>
          <a:p>
            <a:pPr algn="just"/>
            <a:r>
              <a:rPr lang="en-ZA" dirty="0"/>
              <a:t>Parents: Samuel and Rose Maslow are Jewish emigrants from Russia. </a:t>
            </a:r>
          </a:p>
          <a:p>
            <a:pPr algn="just"/>
            <a:r>
              <a:rPr lang="en-ZA" dirty="0"/>
              <a:t>He experienced anti-Semitism from his teachers and from other children around the neighbourhood. He had various encounters with anti-Semitic gangs who would chase and throw rocks at him. </a:t>
            </a:r>
          </a:p>
          <a:p>
            <a:pPr algn="just"/>
            <a:r>
              <a:rPr lang="en-ZA" dirty="0"/>
              <a:t>Maslow had various problems within his own home. He and his father were constantly at odds. His father, Samuel, continually degraded him and pushed him to excel in areas that were of no interest to him.  Samuel even publicly announced that his son was repulsively ugly. </a:t>
            </a:r>
          </a:p>
          <a:p>
            <a:pPr algn="just"/>
            <a:r>
              <a:rPr lang="en-ZA" dirty="0"/>
              <a:t>Maslow’s mother treated him even worse than his father.  Maslow deeply loathed his mother and wanted no interaction with her whatsoever.  Maslow perceived his mother as being entirely insensitive and unloving.  She exhibited no sign of affection or love for anyone she encountered, even her own family.  Fortunately, a loving uncle, his mother’s brother, watched over him in adolescence and showed him what normality and decency were. </a:t>
            </a:r>
          </a:p>
          <a:p>
            <a:endParaRPr lang="en-ZA" dirty="0"/>
          </a:p>
        </p:txBody>
      </p:sp>
    </p:spTree>
    <p:extLst>
      <p:ext uri="{BB962C8B-B14F-4D97-AF65-F5344CB8AC3E}">
        <p14:creationId xmlns:p14="http://schemas.microsoft.com/office/powerpoint/2010/main" val="1963871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0351" y="459698"/>
            <a:ext cx="9875520" cy="1356360"/>
          </a:xfrm>
        </p:spPr>
        <p:txBody>
          <a:bodyPr/>
          <a:lstStyle/>
          <a:p>
            <a:r>
              <a:rPr lang="en-ZA" dirty="0"/>
              <a:t>Maslow in a nutshell: </a:t>
            </a:r>
          </a:p>
        </p:txBody>
      </p:sp>
      <p:sp>
        <p:nvSpPr>
          <p:cNvPr id="3" name="Content Placeholder 2"/>
          <p:cNvSpPr>
            <a:spLocks noGrp="1"/>
          </p:cNvSpPr>
          <p:nvPr>
            <p:ph idx="1"/>
          </p:nvPr>
        </p:nvSpPr>
        <p:spPr/>
        <p:txBody>
          <a:bodyPr/>
          <a:lstStyle/>
          <a:p>
            <a:pPr algn="just"/>
            <a:r>
              <a:rPr lang="en-ZA" dirty="0"/>
              <a:t>Maslow's </a:t>
            </a:r>
            <a:r>
              <a:rPr lang="en-ZA" i="1" dirty="0"/>
              <a:t>hierarchy of needs</a:t>
            </a:r>
            <a:r>
              <a:rPr lang="en-ZA" dirty="0"/>
              <a:t> is a motivational theory in psychology comprising a five tier model of human needs, often depicted as hierarchical levels within a pyramid. </a:t>
            </a:r>
          </a:p>
          <a:p>
            <a:pPr algn="just"/>
            <a:r>
              <a:rPr lang="en-ZA" dirty="0"/>
              <a:t>Maslow stated that people are motivated to achieve certain needs and that some needs take precedence over others.</a:t>
            </a:r>
          </a:p>
          <a:p>
            <a:pPr algn="just"/>
            <a:r>
              <a:rPr lang="en-ZA" dirty="0"/>
              <a:t> Our most basic need is for physical survival, and this will be the first thing that motivates our behaviour. Once that level is fulfilled the next level up is what motivates us, and so on.</a:t>
            </a:r>
          </a:p>
          <a:p>
            <a:pPr algn="just"/>
            <a:r>
              <a:rPr lang="en-ZA" dirty="0"/>
              <a:t>This five stage model can be divided into deficiency needs and growth needs. The first four levels are often referred to as deficiency needs (</a:t>
            </a:r>
            <a:r>
              <a:rPr lang="en-ZA" i="1" dirty="0"/>
              <a:t>D-needs</a:t>
            </a:r>
            <a:r>
              <a:rPr lang="en-ZA" dirty="0"/>
              <a:t>), and the top level is known as growth or being needs (</a:t>
            </a:r>
            <a:r>
              <a:rPr lang="en-ZA" i="1" dirty="0"/>
              <a:t>B-needs</a:t>
            </a:r>
            <a:r>
              <a:rPr lang="en-ZA" dirty="0"/>
              <a:t>). </a:t>
            </a:r>
          </a:p>
          <a:p>
            <a:endParaRPr lang="en-ZA" dirty="0"/>
          </a:p>
        </p:txBody>
      </p:sp>
    </p:spTree>
    <p:extLst>
      <p:ext uri="{BB962C8B-B14F-4D97-AF65-F5344CB8AC3E}">
        <p14:creationId xmlns:p14="http://schemas.microsoft.com/office/powerpoint/2010/main" val="20236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icture containing text&#10;&#10;Description generated with very high confidenc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4519" y="321743"/>
            <a:ext cx="10643016" cy="6156865"/>
          </a:xfrm>
        </p:spPr>
      </p:pic>
      <p:sp>
        <p:nvSpPr>
          <p:cNvPr id="6" name="AutoShape 2" descr="maslow's hierarchy of needs five stage pyramide"/>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155767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5923" t="1741" r="16377" b="1534"/>
          <a:stretch/>
        </p:blipFill>
        <p:spPr>
          <a:xfrm>
            <a:off x="3237874" y="599605"/>
            <a:ext cx="3342807" cy="5831175"/>
          </a:xfrm>
          <a:prstGeom prst="rect">
            <a:avLst/>
          </a:prstGeom>
          <a:ln>
            <a:noFill/>
          </a:ln>
        </p:spPr>
      </p:pic>
      <p:sp>
        <p:nvSpPr>
          <p:cNvPr id="8" name="Double Brace 7"/>
          <p:cNvSpPr/>
          <p:nvPr/>
        </p:nvSpPr>
        <p:spPr>
          <a:xfrm>
            <a:off x="3237875" y="599605"/>
            <a:ext cx="3852473" cy="1034323"/>
          </a:xfrm>
          <a:prstGeom prst="bracePair">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ZA" dirty="0"/>
          </a:p>
        </p:txBody>
      </p:sp>
      <p:sp>
        <p:nvSpPr>
          <p:cNvPr id="9" name="Double Brace 8"/>
          <p:cNvSpPr/>
          <p:nvPr/>
        </p:nvSpPr>
        <p:spPr>
          <a:xfrm>
            <a:off x="2765685" y="1738859"/>
            <a:ext cx="4736891" cy="4572000"/>
          </a:xfrm>
          <a:prstGeom prst="bracePair">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ZA" dirty="0"/>
          </a:p>
        </p:txBody>
      </p:sp>
      <p:sp>
        <p:nvSpPr>
          <p:cNvPr id="10" name="TextBox 9"/>
          <p:cNvSpPr txBox="1"/>
          <p:nvPr/>
        </p:nvSpPr>
        <p:spPr>
          <a:xfrm>
            <a:off x="7300209" y="824458"/>
            <a:ext cx="3927424" cy="584775"/>
          </a:xfrm>
          <a:prstGeom prst="rect">
            <a:avLst/>
          </a:prstGeom>
          <a:noFill/>
        </p:spPr>
        <p:txBody>
          <a:bodyPr wrap="square" rtlCol="0">
            <a:spAutoFit/>
          </a:bodyPr>
          <a:lstStyle/>
          <a:p>
            <a:pPr algn="ctr"/>
            <a:r>
              <a:rPr lang="en-ZA" sz="3200" b="1" u="sng" dirty="0">
                <a:highlight>
                  <a:srgbClr val="FFFF00"/>
                </a:highlight>
              </a:rPr>
              <a:t>GROWTH</a:t>
            </a:r>
            <a:r>
              <a:rPr lang="en-ZA" sz="3200" dirty="0"/>
              <a:t> Motives</a:t>
            </a:r>
          </a:p>
        </p:txBody>
      </p:sp>
      <p:sp>
        <p:nvSpPr>
          <p:cNvPr id="11" name="TextBox 10"/>
          <p:cNvSpPr txBox="1"/>
          <p:nvPr/>
        </p:nvSpPr>
        <p:spPr>
          <a:xfrm>
            <a:off x="7502576" y="3515192"/>
            <a:ext cx="3805004" cy="1200329"/>
          </a:xfrm>
          <a:prstGeom prst="rect">
            <a:avLst/>
          </a:prstGeom>
          <a:noFill/>
        </p:spPr>
        <p:txBody>
          <a:bodyPr wrap="square" rtlCol="0">
            <a:spAutoFit/>
          </a:bodyPr>
          <a:lstStyle/>
          <a:p>
            <a:pPr algn="ctr"/>
            <a:r>
              <a:rPr lang="en-ZA" sz="3600" b="1" u="sng" dirty="0">
                <a:highlight>
                  <a:srgbClr val="FFFF00"/>
                </a:highlight>
              </a:rPr>
              <a:t>DEFICIENCY</a:t>
            </a:r>
            <a:r>
              <a:rPr lang="en-ZA" sz="3600" dirty="0"/>
              <a:t> Motives</a:t>
            </a:r>
          </a:p>
        </p:txBody>
      </p:sp>
    </p:spTree>
    <p:extLst>
      <p:ext uri="{BB962C8B-B14F-4D97-AF65-F5344CB8AC3E}">
        <p14:creationId xmlns:p14="http://schemas.microsoft.com/office/powerpoint/2010/main" val="399687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528" y="0"/>
            <a:ext cx="9875520" cy="1356360"/>
          </a:xfrm>
        </p:spPr>
        <p:txBody>
          <a:bodyPr/>
          <a:lstStyle/>
          <a:p>
            <a:r>
              <a:rPr lang="en-ZA" dirty="0"/>
              <a:t>Maslow in a nutshell: </a:t>
            </a:r>
          </a:p>
        </p:txBody>
      </p:sp>
      <p:sp>
        <p:nvSpPr>
          <p:cNvPr id="3" name="Content Placeholder 2"/>
          <p:cNvSpPr>
            <a:spLocks noGrp="1"/>
          </p:cNvSpPr>
          <p:nvPr>
            <p:ph idx="1"/>
          </p:nvPr>
        </p:nvSpPr>
        <p:spPr>
          <a:xfrm>
            <a:off x="689548" y="1229193"/>
            <a:ext cx="11077731" cy="5411449"/>
          </a:xfrm>
        </p:spPr>
        <p:txBody>
          <a:bodyPr>
            <a:normAutofit fontScale="92500" lnSpcReduction="10000"/>
          </a:bodyPr>
          <a:lstStyle/>
          <a:p>
            <a:pPr algn="just"/>
            <a:r>
              <a:rPr lang="en-ZA" dirty="0"/>
              <a:t>The </a:t>
            </a:r>
            <a:r>
              <a:rPr lang="en-ZA" dirty="0">
                <a:highlight>
                  <a:srgbClr val="FFFF00"/>
                </a:highlight>
              </a:rPr>
              <a:t>deficiency needs are said to motivate people when they are unmet</a:t>
            </a:r>
            <a:r>
              <a:rPr lang="en-ZA" dirty="0"/>
              <a:t>. Also, the need to fulfil such needs will become stronger the longer the duration they are denied. For example, the longer a person goes without food, the more hungry they will become.</a:t>
            </a:r>
          </a:p>
          <a:p>
            <a:pPr algn="just"/>
            <a:r>
              <a:rPr lang="en-ZA" dirty="0"/>
              <a:t>One must </a:t>
            </a:r>
            <a:r>
              <a:rPr lang="en-ZA" dirty="0">
                <a:highlight>
                  <a:srgbClr val="FFFF00"/>
                </a:highlight>
              </a:rPr>
              <a:t>satisfy lower level deficit needs before progressing on to meet higher level growth </a:t>
            </a:r>
            <a:r>
              <a:rPr lang="en-ZA" dirty="0"/>
              <a:t>needs. When a deficit need has been satisfied it will go away, and our activities become habitually directed towards meeting the next set of needs that we have yet to satisfy. These then become our salient needs. </a:t>
            </a:r>
          </a:p>
          <a:p>
            <a:pPr algn="just"/>
            <a:r>
              <a:rPr lang="en-ZA" dirty="0"/>
              <a:t>However, growth needs continue to be felt and may even become stronger once they have been engaged. Once these </a:t>
            </a:r>
            <a:r>
              <a:rPr lang="en-ZA" dirty="0">
                <a:highlight>
                  <a:srgbClr val="FFFF00"/>
                </a:highlight>
              </a:rPr>
              <a:t>growth needs have been reasonably satisfied, one may be able to reach the highest level called self-actualization</a:t>
            </a:r>
            <a:r>
              <a:rPr lang="en-ZA" dirty="0"/>
              <a:t>. </a:t>
            </a:r>
          </a:p>
          <a:p>
            <a:pPr algn="just"/>
            <a:r>
              <a:rPr lang="en-ZA" dirty="0"/>
              <a:t>Every </a:t>
            </a:r>
            <a:r>
              <a:rPr lang="en-ZA" dirty="0">
                <a:highlight>
                  <a:srgbClr val="FFFF00"/>
                </a:highlight>
              </a:rPr>
              <a:t>person is capable </a:t>
            </a:r>
            <a:r>
              <a:rPr lang="en-ZA" dirty="0"/>
              <a:t>and has the </a:t>
            </a:r>
            <a:r>
              <a:rPr lang="en-ZA" dirty="0">
                <a:highlight>
                  <a:srgbClr val="FFFF00"/>
                </a:highlight>
              </a:rPr>
              <a:t>desire to move up the hierarchy</a:t>
            </a:r>
            <a:r>
              <a:rPr lang="en-ZA" dirty="0"/>
              <a:t> toward a level of self-actualization. Unfortunately, progress is often disrupted by a failure to meet lower level needs. Life experiences, including divorce and loss of a job may cause an individual to fluctuate between levels of the hierarchy. Therefore, not everyone will move through the hierarchy in a </a:t>
            </a:r>
            <a:r>
              <a:rPr lang="en-ZA" dirty="0" err="1"/>
              <a:t>uni</a:t>
            </a:r>
            <a:r>
              <a:rPr lang="en-ZA" dirty="0"/>
              <a:t>-directional manner but may move back and forth between the different types of needs.</a:t>
            </a:r>
          </a:p>
          <a:p>
            <a:pPr algn="just"/>
            <a:r>
              <a:rPr lang="en-ZA" dirty="0"/>
              <a:t>Maslow noted only one in a hundred people become fully self-actualized because our </a:t>
            </a:r>
            <a:r>
              <a:rPr lang="en-ZA" dirty="0">
                <a:highlight>
                  <a:srgbClr val="FFFF00"/>
                </a:highlight>
              </a:rPr>
              <a:t>society rewards motivation primarily based on esteem, love and other social needs.</a:t>
            </a:r>
          </a:p>
          <a:p>
            <a:pPr marL="45720" indent="0" algn="just">
              <a:buNone/>
            </a:pPr>
            <a:endParaRPr lang="en-ZA" dirty="0"/>
          </a:p>
        </p:txBody>
      </p:sp>
    </p:spTree>
    <p:extLst>
      <p:ext uri="{BB962C8B-B14F-4D97-AF65-F5344CB8AC3E}">
        <p14:creationId xmlns:p14="http://schemas.microsoft.com/office/powerpoint/2010/main" val="254383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a:t>The original hierarchy of needs five-stage model includes:</a:t>
            </a:r>
            <a:endParaRPr lang="en-ZA" dirty="0"/>
          </a:p>
        </p:txBody>
      </p:sp>
      <p:sp>
        <p:nvSpPr>
          <p:cNvPr id="3" name="Content Placeholder 2"/>
          <p:cNvSpPr>
            <a:spLocks noGrp="1"/>
          </p:cNvSpPr>
          <p:nvPr>
            <p:ph idx="1"/>
          </p:nvPr>
        </p:nvSpPr>
        <p:spPr/>
        <p:txBody>
          <a:bodyPr>
            <a:normAutofit/>
          </a:bodyPr>
          <a:lstStyle/>
          <a:p>
            <a:pPr marL="502920" indent="-457200">
              <a:buFont typeface="+mj-lt"/>
              <a:buAutoNum type="arabicPeriod"/>
            </a:pPr>
            <a:r>
              <a:rPr lang="en-ZA" sz="1900" dirty="0"/>
              <a:t>Biological and Physiological needs - air, food, drink, shelter, warmth, sex, sleep.</a:t>
            </a:r>
            <a:br>
              <a:rPr lang="en-ZA" sz="1900" dirty="0"/>
            </a:br>
            <a:endParaRPr lang="en-ZA" sz="1900" dirty="0"/>
          </a:p>
          <a:p>
            <a:pPr marL="502920" indent="-457200">
              <a:buFont typeface="+mj-lt"/>
              <a:buAutoNum type="arabicPeriod"/>
            </a:pPr>
            <a:r>
              <a:rPr lang="en-ZA" sz="1900" dirty="0"/>
              <a:t>Safety needs - protection from elements, security, order, law, stability, freedom from fear.</a:t>
            </a:r>
            <a:br>
              <a:rPr lang="en-ZA" sz="1900" dirty="0"/>
            </a:br>
            <a:endParaRPr lang="en-ZA" sz="1900" dirty="0"/>
          </a:p>
          <a:p>
            <a:pPr marL="502920" indent="-457200">
              <a:buFont typeface="+mj-lt"/>
              <a:buAutoNum type="arabicPeriod"/>
            </a:pPr>
            <a:r>
              <a:rPr lang="en-ZA" sz="1900" dirty="0"/>
              <a:t>Love and belongingness needs - friendship, intimacy, trust and acceptance, receiving and giving affection and love. Affiliating, being part of a group (family, friends, work).</a:t>
            </a:r>
            <a:br>
              <a:rPr lang="en-ZA" sz="1900" dirty="0"/>
            </a:br>
            <a:endParaRPr lang="en-ZA" sz="1900" dirty="0"/>
          </a:p>
          <a:p>
            <a:pPr marL="502920" indent="-457200">
              <a:buFont typeface="+mj-lt"/>
              <a:buAutoNum type="arabicPeriod"/>
            </a:pPr>
            <a:r>
              <a:rPr lang="en-ZA" sz="1900" dirty="0"/>
              <a:t>Esteem needs - achievement, mastery, independence, status, dominance, prestige, self-respect, respect from others.</a:t>
            </a:r>
            <a:br>
              <a:rPr lang="en-ZA" sz="1900" dirty="0"/>
            </a:br>
            <a:endParaRPr lang="en-ZA" sz="1900" dirty="0"/>
          </a:p>
          <a:p>
            <a:pPr marL="502920" indent="-457200">
              <a:buFont typeface="+mj-lt"/>
              <a:buAutoNum type="arabicPeriod"/>
            </a:pPr>
            <a:r>
              <a:rPr lang="en-ZA" sz="1900" dirty="0"/>
              <a:t>Self-Actualization needs - realizing personal potential, self-fulfilment, seeking personal growth and peak experiences.</a:t>
            </a:r>
          </a:p>
          <a:p>
            <a:endParaRPr lang="en-ZA" dirty="0"/>
          </a:p>
        </p:txBody>
      </p:sp>
    </p:spTree>
    <p:extLst>
      <p:ext uri="{BB962C8B-B14F-4D97-AF65-F5344CB8AC3E}">
        <p14:creationId xmlns:p14="http://schemas.microsoft.com/office/powerpoint/2010/main" val="26805212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1434" y="345057"/>
            <a:ext cx="10265434" cy="6176513"/>
          </a:xfrm>
        </p:spPr>
      </p:pic>
    </p:spTree>
    <p:extLst>
      <p:ext uri="{BB962C8B-B14F-4D97-AF65-F5344CB8AC3E}">
        <p14:creationId xmlns:p14="http://schemas.microsoft.com/office/powerpoint/2010/main" val="26467163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06" y="307548"/>
            <a:ext cx="9875520" cy="1356360"/>
          </a:xfrm>
        </p:spPr>
        <p:txBody>
          <a:bodyPr/>
          <a:lstStyle/>
          <a:p>
            <a:r>
              <a:rPr lang="en-ZA" b="1" dirty="0"/>
              <a:t>Self-actualization</a:t>
            </a:r>
            <a:endParaRPr lang="en-ZA" dirty="0"/>
          </a:p>
        </p:txBody>
      </p:sp>
      <p:sp>
        <p:nvSpPr>
          <p:cNvPr id="3" name="Content Placeholder 2"/>
          <p:cNvSpPr>
            <a:spLocks noGrp="1"/>
          </p:cNvSpPr>
          <p:nvPr>
            <p:ph idx="1"/>
          </p:nvPr>
        </p:nvSpPr>
        <p:spPr>
          <a:xfrm>
            <a:off x="449706" y="1663908"/>
            <a:ext cx="11137692" cy="4432092"/>
          </a:xfrm>
        </p:spPr>
        <p:txBody>
          <a:bodyPr>
            <a:normAutofit lnSpcReduction="10000"/>
          </a:bodyPr>
          <a:lstStyle/>
          <a:p>
            <a:pPr algn="just"/>
            <a:r>
              <a:rPr lang="en-ZA" dirty="0"/>
              <a:t>Instead of focusing on </a:t>
            </a:r>
            <a:r>
              <a:rPr lang="en-ZA" dirty="0">
                <a:hlinkClick r:id="rId2"/>
              </a:rPr>
              <a:t>psychopathology</a:t>
            </a:r>
            <a:r>
              <a:rPr lang="en-ZA" dirty="0"/>
              <a:t> and what goes wrong with people, Maslow (1943) formulated a more positive account of human behaviour which focused on what goes right. He was interested in human potential, and how we fulfil that potential. </a:t>
            </a:r>
          </a:p>
          <a:p>
            <a:pPr algn="just"/>
            <a:r>
              <a:rPr lang="en-ZA" dirty="0"/>
              <a:t>Psychologist Abraham Maslow (1943, 1954) stated that human motivation is based on people seeking fulfilment and change through personal growth. Self-actualized people are those who were fulfilled and doing all they were capable of. </a:t>
            </a:r>
          </a:p>
          <a:p>
            <a:pPr algn="just"/>
            <a:r>
              <a:rPr lang="en-ZA" dirty="0"/>
              <a:t>The growth of self-actualization (Maslow, 1962) refers to the need for personal growth and discovery that is present throughout a person’s life.  For Maslow, a person is always 'becoming' and never remains static in these terms. In self-actualization a person comes to find a meaning to life that is important to them.</a:t>
            </a:r>
          </a:p>
          <a:p>
            <a:pPr algn="just"/>
            <a:r>
              <a:rPr lang="en-ZA" dirty="0"/>
              <a:t>As each individual is unique the motivation for self-actualization leads people in different directions (Kenrick et al., 2010). For some people self-actualization can be achieved through creating works of art or literature, for others through sport, in the classroom, or within a corporate setting</a:t>
            </a:r>
          </a:p>
          <a:p>
            <a:endParaRPr lang="en-ZA" dirty="0"/>
          </a:p>
        </p:txBody>
      </p:sp>
    </p:spTree>
    <p:extLst>
      <p:ext uri="{BB962C8B-B14F-4D97-AF65-F5344CB8AC3E}">
        <p14:creationId xmlns:p14="http://schemas.microsoft.com/office/powerpoint/2010/main" val="201973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656" y="644577"/>
            <a:ext cx="11272603" cy="5451423"/>
          </a:xfrm>
        </p:spPr>
        <p:txBody>
          <a:bodyPr>
            <a:normAutofit/>
          </a:bodyPr>
          <a:lstStyle/>
          <a:p>
            <a:pPr algn="just"/>
            <a:r>
              <a:rPr lang="en-ZA" dirty="0"/>
              <a:t>Maslow believed self-actualization could be measured through the concept of peak experiences. This occurs when a person experiences the world totally for what it is, and there are feelings of euphoria, joy and wonder.</a:t>
            </a:r>
          </a:p>
          <a:p>
            <a:pPr algn="just"/>
            <a:r>
              <a:rPr lang="en-ZA" dirty="0"/>
              <a:t>It is important to note that self-actualization is a continual process of becoming rather than a perfect state one reaches of a 'happy ever after’</a:t>
            </a:r>
          </a:p>
          <a:p>
            <a:pPr algn="just"/>
            <a:r>
              <a:rPr lang="en-ZA" dirty="0"/>
              <a:t>Maslow offers the following description of self-actualization: </a:t>
            </a:r>
          </a:p>
          <a:p>
            <a:pPr algn="just"/>
            <a:r>
              <a:rPr lang="en-ZA" dirty="0">
                <a:highlight>
                  <a:srgbClr val="FFFF00"/>
                </a:highlight>
              </a:rPr>
              <a:t>'It refers to the person’s desire for self-fulfilment, namely, to the tendency for him to become actualized in what he is potentially.</a:t>
            </a:r>
          </a:p>
          <a:p>
            <a:pPr algn="just"/>
            <a:r>
              <a:rPr lang="en-ZA" dirty="0"/>
              <a:t>The specific form that these needs will take will of course vary greatly from person to person.</a:t>
            </a:r>
          </a:p>
          <a:p>
            <a:pPr algn="just"/>
            <a:r>
              <a:rPr lang="en-ZA" dirty="0"/>
              <a:t> In one individual it may take the form of the desire to be an ideal mother, in another it may be expressed athletically, and in still another it may be expressed in painting pictures or in inventions,</a:t>
            </a:r>
          </a:p>
        </p:txBody>
      </p:sp>
    </p:spTree>
    <p:extLst>
      <p:ext uri="{BB962C8B-B14F-4D97-AF65-F5344CB8AC3E}">
        <p14:creationId xmlns:p14="http://schemas.microsoft.com/office/powerpoint/2010/main" val="198268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727" y="614596"/>
            <a:ext cx="9875520" cy="946629"/>
          </a:xfrm>
        </p:spPr>
        <p:txBody>
          <a:bodyPr>
            <a:normAutofit fontScale="90000"/>
          </a:bodyPr>
          <a:lstStyle/>
          <a:p>
            <a:r>
              <a:rPr lang="en-ZA" b="1" dirty="0"/>
              <a:t> </a:t>
            </a:r>
            <a:br>
              <a:rPr lang="en-ZA" b="1" dirty="0"/>
            </a:br>
            <a:r>
              <a:rPr lang="en-ZA" b="1" dirty="0"/>
              <a:t>Characteristics of self-actualizers:</a:t>
            </a:r>
            <a:br>
              <a:rPr lang="en-ZA" b="1" dirty="0"/>
            </a:br>
            <a:endParaRPr lang="en-ZA" dirty="0"/>
          </a:p>
        </p:txBody>
      </p:sp>
      <p:sp>
        <p:nvSpPr>
          <p:cNvPr id="3" name="Content Placeholder 2"/>
          <p:cNvSpPr>
            <a:spLocks noGrp="1"/>
          </p:cNvSpPr>
          <p:nvPr>
            <p:ph sz="half" idx="1"/>
          </p:nvPr>
        </p:nvSpPr>
        <p:spPr>
          <a:xfrm>
            <a:off x="839449" y="1753849"/>
            <a:ext cx="5028450" cy="4585491"/>
          </a:xfrm>
        </p:spPr>
        <p:txBody>
          <a:bodyPr>
            <a:normAutofit lnSpcReduction="10000"/>
          </a:bodyPr>
          <a:lstStyle/>
          <a:p>
            <a:pPr marL="502920" indent="-457200">
              <a:buFont typeface="+mj-lt"/>
              <a:buAutoNum type="arabicPeriod"/>
            </a:pPr>
            <a:r>
              <a:rPr lang="en-ZA" sz="2000" dirty="0"/>
              <a:t>They perceive reality efficiently and can tolerate uncertainty;</a:t>
            </a:r>
          </a:p>
          <a:p>
            <a:pPr marL="502920" indent="-457200">
              <a:buFont typeface="+mj-lt"/>
              <a:buAutoNum type="arabicPeriod"/>
            </a:pPr>
            <a:r>
              <a:rPr lang="en-ZA" sz="2000" dirty="0"/>
              <a:t>Accept themselves and others for what they are;</a:t>
            </a:r>
          </a:p>
          <a:p>
            <a:pPr marL="502920" indent="-457200">
              <a:buFont typeface="+mj-lt"/>
              <a:buAutoNum type="arabicPeriod"/>
            </a:pPr>
            <a:r>
              <a:rPr lang="en-ZA" sz="2000" dirty="0"/>
              <a:t>Spontaneous in thought and action;</a:t>
            </a:r>
          </a:p>
          <a:p>
            <a:pPr marL="502920" indent="-457200">
              <a:buFont typeface="+mj-lt"/>
              <a:buAutoNum type="arabicPeriod"/>
            </a:pPr>
            <a:r>
              <a:rPr lang="en-ZA" sz="2000" dirty="0"/>
              <a:t>Problem-centred (not self-centred); </a:t>
            </a:r>
          </a:p>
          <a:p>
            <a:pPr marL="502920" indent="-457200">
              <a:buFont typeface="+mj-lt"/>
              <a:buAutoNum type="arabicPeriod"/>
            </a:pPr>
            <a:r>
              <a:rPr lang="en-ZA" sz="2000" dirty="0"/>
              <a:t>Unusual sense of humour;</a:t>
            </a:r>
          </a:p>
          <a:p>
            <a:pPr marL="502920" indent="-457200">
              <a:buFont typeface="+mj-lt"/>
              <a:buAutoNum type="arabicPeriod"/>
            </a:pPr>
            <a:r>
              <a:rPr lang="en-ZA" sz="2000" dirty="0"/>
              <a:t>Able to look at life objectively;</a:t>
            </a:r>
          </a:p>
          <a:p>
            <a:pPr marL="502920" indent="-457200">
              <a:buFont typeface="+mj-lt"/>
              <a:buAutoNum type="arabicPeriod"/>
            </a:pPr>
            <a:r>
              <a:rPr lang="en-ZA" sz="2000" dirty="0"/>
              <a:t>Highly creative;</a:t>
            </a:r>
          </a:p>
          <a:p>
            <a:pPr marL="502920" indent="-457200">
              <a:buFont typeface="+mj-lt"/>
              <a:buAutoNum type="arabicPeriod"/>
            </a:pPr>
            <a:r>
              <a:rPr lang="en-ZA" sz="2000" dirty="0"/>
              <a:t>Resistant to enculturation, but not purposely unconventional;</a:t>
            </a:r>
            <a:br>
              <a:rPr lang="en-ZA" sz="2000" dirty="0"/>
            </a:br>
            <a:endParaRPr lang="en-ZA" sz="2000" dirty="0"/>
          </a:p>
          <a:p>
            <a:pPr marL="45720" indent="0">
              <a:buNone/>
            </a:pPr>
            <a:endParaRPr lang="en-ZA" dirty="0"/>
          </a:p>
        </p:txBody>
      </p:sp>
      <p:sp>
        <p:nvSpPr>
          <p:cNvPr id="4" name="Content Placeholder 3"/>
          <p:cNvSpPr>
            <a:spLocks noGrp="1"/>
          </p:cNvSpPr>
          <p:nvPr>
            <p:ph sz="half" idx="2"/>
          </p:nvPr>
        </p:nvSpPr>
        <p:spPr>
          <a:xfrm>
            <a:off x="6267612" y="1561225"/>
            <a:ext cx="4754880" cy="4519535"/>
          </a:xfrm>
        </p:spPr>
        <p:txBody>
          <a:bodyPr>
            <a:normAutofit fontScale="85000" lnSpcReduction="20000"/>
          </a:bodyPr>
          <a:lstStyle/>
          <a:p>
            <a:pPr marL="502920" indent="-457200">
              <a:buFont typeface="+mj-lt"/>
              <a:buAutoNum type="arabicPeriod" startAt="9"/>
            </a:pPr>
            <a:r>
              <a:rPr lang="en-ZA" dirty="0"/>
              <a:t> Concerned for the welfare of humanity;</a:t>
            </a:r>
            <a:br>
              <a:rPr lang="en-ZA" dirty="0"/>
            </a:br>
            <a:endParaRPr lang="en-ZA" dirty="0"/>
          </a:p>
          <a:p>
            <a:pPr marL="502920" indent="-457200">
              <a:buFont typeface="+mj-lt"/>
              <a:buAutoNum type="arabicPeriod" startAt="9"/>
            </a:pPr>
            <a:r>
              <a:rPr lang="en-ZA" dirty="0"/>
              <a:t>Capable of deep appreciation of basic life-experience;</a:t>
            </a:r>
            <a:br>
              <a:rPr lang="en-ZA" dirty="0"/>
            </a:br>
            <a:endParaRPr lang="en-ZA" dirty="0"/>
          </a:p>
          <a:p>
            <a:pPr marL="502920" indent="-457200">
              <a:buFont typeface="+mj-lt"/>
              <a:buAutoNum type="arabicPeriod" startAt="9"/>
            </a:pPr>
            <a:r>
              <a:rPr lang="en-ZA" dirty="0"/>
              <a:t>Establish deep satisfying interpersonal relationships with a few people;</a:t>
            </a:r>
            <a:br>
              <a:rPr lang="en-ZA" dirty="0"/>
            </a:br>
            <a:endParaRPr lang="en-ZA" dirty="0"/>
          </a:p>
          <a:p>
            <a:pPr marL="502920" indent="-457200">
              <a:buFont typeface="+mj-lt"/>
              <a:buAutoNum type="arabicPeriod" startAt="9"/>
            </a:pPr>
            <a:r>
              <a:rPr lang="en-ZA" dirty="0"/>
              <a:t>Peak experiences;</a:t>
            </a:r>
            <a:br>
              <a:rPr lang="en-ZA" dirty="0"/>
            </a:br>
            <a:endParaRPr lang="en-ZA" dirty="0"/>
          </a:p>
          <a:p>
            <a:pPr marL="502920" indent="-457200">
              <a:buFont typeface="+mj-lt"/>
              <a:buAutoNum type="arabicPeriod" startAt="9"/>
            </a:pPr>
            <a:r>
              <a:rPr lang="en-ZA" dirty="0"/>
              <a:t>Need for privacy;</a:t>
            </a:r>
            <a:br>
              <a:rPr lang="en-ZA" dirty="0"/>
            </a:br>
            <a:endParaRPr lang="en-ZA" dirty="0"/>
          </a:p>
          <a:p>
            <a:pPr marL="502920" indent="-457200">
              <a:buFont typeface="+mj-lt"/>
              <a:buAutoNum type="arabicPeriod" startAt="9"/>
            </a:pPr>
            <a:r>
              <a:rPr lang="en-ZA" dirty="0"/>
              <a:t>Democratic attitudes;</a:t>
            </a:r>
            <a:br>
              <a:rPr lang="en-ZA" dirty="0"/>
            </a:br>
            <a:endParaRPr lang="en-ZA" dirty="0"/>
          </a:p>
          <a:p>
            <a:pPr marL="502920" indent="-457200">
              <a:buFont typeface="+mj-lt"/>
              <a:buAutoNum type="arabicPeriod" startAt="9"/>
            </a:pPr>
            <a:r>
              <a:rPr lang="en-ZA" dirty="0"/>
              <a:t>Strong moral/ethical standards.</a:t>
            </a:r>
          </a:p>
          <a:p>
            <a:endParaRPr lang="en-ZA" dirty="0"/>
          </a:p>
        </p:txBody>
      </p:sp>
    </p:spTree>
    <p:extLst>
      <p:ext uri="{BB962C8B-B14F-4D97-AF65-F5344CB8AC3E}">
        <p14:creationId xmlns:p14="http://schemas.microsoft.com/office/powerpoint/2010/main" val="351214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1000"/>
                                        <p:tgtEl>
                                          <p:spTgt spid="3">
                                            <p:txEl>
                                              <p:pRg st="3" end="3"/>
                                            </p:txEl>
                                          </p:spTgt>
                                        </p:tgtEl>
                                      </p:cBhvr>
                                    </p:animEffect>
                                    <p:anim calcmode="lin" valueType="num">
                                      <p:cBhvr>
                                        <p:cTn id="4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4" end="4"/>
                                            </p:txEl>
                                          </p:spTgt>
                                        </p:tgtEl>
                                        <p:attrNameLst>
                                          <p:attrName>style.visibility</p:attrName>
                                        </p:attrNameLst>
                                      </p:cBhvr>
                                      <p:to>
                                        <p:strVal val="visible"/>
                                      </p:to>
                                    </p:set>
                                    <p:animEffect transition="in" filter="fade">
                                      <p:cBhvr>
                                        <p:cTn id="53" dur="1000"/>
                                        <p:tgtEl>
                                          <p:spTgt spid="3">
                                            <p:txEl>
                                              <p:pRg st="4" end="4"/>
                                            </p:txEl>
                                          </p:spTgt>
                                        </p:tgtEl>
                                      </p:cBhvr>
                                    </p:animEffect>
                                    <p:anim calcmode="lin" valueType="num">
                                      <p:cBhvr>
                                        <p:cTn id="5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fade">
                                      <p:cBhvr>
                                        <p:cTn id="60" dur="1000"/>
                                        <p:tgtEl>
                                          <p:spTgt spid="3">
                                            <p:txEl>
                                              <p:pRg st="5" end="5"/>
                                            </p:txEl>
                                          </p:spTgt>
                                        </p:tgtEl>
                                      </p:cBhvr>
                                    </p:animEffect>
                                    <p:anim calcmode="lin" valueType="num">
                                      <p:cBhvr>
                                        <p:cTn id="6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fade">
                                      <p:cBhvr>
                                        <p:cTn id="67" dur="1000"/>
                                        <p:tgtEl>
                                          <p:spTgt spid="3">
                                            <p:txEl>
                                              <p:pRg st="6" end="6"/>
                                            </p:txEl>
                                          </p:spTgt>
                                        </p:tgtEl>
                                      </p:cBhvr>
                                    </p:animEffect>
                                    <p:anim calcmode="lin" valueType="num">
                                      <p:cBhvr>
                                        <p:cTn id="6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
                                            <p:txEl>
                                              <p:pRg st="7" end="7"/>
                                            </p:txEl>
                                          </p:spTgt>
                                        </p:tgtEl>
                                        <p:attrNameLst>
                                          <p:attrName>style.visibility</p:attrName>
                                        </p:attrNameLst>
                                      </p:cBhvr>
                                      <p:to>
                                        <p:strVal val="visible"/>
                                      </p:to>
                                    </p:set>
                                    <p:animEffect transition="in" filter="fade">
                                      <p:cBhvr>
                                        <p:cTn id="74" dur="1000"/>
                                        <p:tgtEl>
                                          <p:spTgt spid="3">
                                            <p:txEl>
                                              <p:pRg st="7" end="7"/>
                                            </p:txEl>
                                          </p:spTgt>
                                        </p:tgtEl>
                                      </p:cBhvr>
                                    </p:animEffect>
                                    <p:anim calcmode="lin" valueType="num">
                                      <p:cBhvr>
                                        <p:cTn id="7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
                                            <p:txEl>
                                              <p:pRg st="0" end="0"/>
                                            </p:txEl>
                                          </p:spTgt>
                                        </p:tgtEl>
                                        <p:attrNameLst>
                                          <p:attrName>style.visibility</p:attrName>
                                        </p:attrNameLst>
                                      </p:cBhvr>
                                      <p:to>
                                        <p:strVal val="visible"/>
                                      </p:to>
                                    </p:set>
                                    <p:animEffect transition="in" filter="fade">
                                      <p:cBhvr>
                                        <p:cTn id="81" dur="1000"/>
                                        <p:tgtEl>
                                          <p:spTgt spid="4">
                                            <p:txEl>
                                              <p:pRg st="0" end="0"/>
                                            </p:txEl>
                                          </p:spTgt>
                                        </p:tgtEl>
                                      </p:cBhvr>
                                    </p:animEffect>
                                    <p:anim calcmode="lin" valueType="num">
                                      <p:cBhvr>
                                        <p:cTn id="8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4">
                                            <p:txEl>
                                              <p:pRg st="1" end="1"/>
                                            </p:txEl>
                                          </p:spTgt>
                                        </p:tgtEl>
                                        <p:attrNameLst>
                                          <p:attrName>style.visibility</p:attrName>
                                        </p:attrNameLst>
                                      </p:cBhvr>
                                      <p:to>
                                        <p:strVal val="visible"/>
                                      </p:to>
                                    </p:set>
                                    <p:animEffect transition="in" filter="fade">
                                      <p:cBhvr>
                                        <p:cTn id="88" dur="1000"/>
                                        <p:tgtEl>
                                          <p:spTgt spid="4">
                                            <p:txEl>
                                              <p:pRg st="1" end="1"/>
                                            </p:txEl>
                                          </p:spTgt>
                                        </p:tgtEl>
                                      </p:cBhvr>
                                    </p:animEffect>
                                    <p:anim calcmode="lin" valueType="num">
                                      <p:cBhvr>
                                        <p:cTn id="8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4">
                                            <p:txEl>
                                              <p:pRg st="2" end="2"/>
                                            </p:txEl>
                                          </p:spTgt>
                                        </p:tgtEl>
                                        <p:attrNameLst>
                                          <p:attrName>style.visibility</p:attrName>
                                        </p:attrNameLst>
                                      </p:cBhvr>
                                      <p:to>
                                        <p:strVal val="visible"/>
                                      </p:to>
                                    </p:set>
                                    <p:animEffect transition="in" filter="fade">
                                      <p:cBhvr>
                                        <p:cTn id="95" dur="1000"/>
                                        <p:tgtEl>
                                          <p:spTgt spid="4">
                                            <p:txEl>
                                              <p:pRg st="2" end="2"/>
                                            </p:txEl>
                                          </p:spTgt>
                                        </p:tgtEl>
                                      </p:cBhvr>
                                    </p:animEffect>
                                    <p:anim calcmode="lin" valueType="num">
                                      <p:cBhvr>
                                        <p:cTn id="9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4">
                                            <p:txEl>
                                              <p:pRg st="3" end="3"/>
                                            </p:txEl>
                                          </p:spTgt>
                                        </p:tgtEl>
                                        <p:attrNameLst>
                                          <p:attrName>style.visibility</p:attrName>
                                        </p:attrNameLst>
                                      </p:cBhvr>
                                      <p:to>
                                        <p:strVal val="visible"/>
                                      </p:to>
                                    </p:set>
                                    <p:animEffect transition="in" filter="fade">
                                      <p:cBhvr>
                                        <p:cTn id="102" dur="1000"/>
                                        <p:tgtEl>
                                          <p:spTgt spid="4">
                                            <p:txEl>
                                              <p:pRg st="3" end="3"/>
                                            </p:txEl>
                                          </p:spTgt>
                                        </p:tgtEl>
                                      </p:cBhvr>
                                    </p:animEffect>
                                    <p:anim calcmode="lin" valueType="num">
                                      <p:cBhvr>
                                        <p:cTn id="10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0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4">
                                            <p:txEl>
                                              <p:pRg st="4" end="4"/>
                                            </p:txEl>
                                          </p:spTgt>
                                        </p:tgtEl>
                                        <p:attrNameLst>
                                          <p:attrName>style.visibility</p:attrName>
                                        </p:attrNameLst>
                                      </p:cBhvr>
                                      <p:to>
                                        <p:strVal val="visible"/>
                                      </p:to>
                                    </p:set>
                                    <p:animEffect transition="in" filter="fade">
                                      <p:cBhvr>
                                        <p:cTn id="109" dur="1000"/>
                                        <p:tgtEl>
                                          <p:spTgt spid="4">
                                            <p:txEl>
                                              <p:pRg st="4" end="4"/>
                                            </p:txEl>
                                          </p:spTgt>
                                        </p:tgtEl>
                                      </p:cBhvr>
                                    </p:animEffect>
                                    <p:anim calcmode="lin" valueType="num">
                                      <p:cBhvr>
                                        <p:cTn id="11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1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
                                            <p:txEl>
                                              <p:pRg st="5" end="5"/>
                                            </p:txEl>
                                          </p:spTgt>
                                        </p:tgtEl>
                                        <p:attrNameLst>
                                          <p:attrName>style.visibility</p:attrName>
                                        </p:attrNameLst>
                                      </p:cBhvr>
                                      <p:to>
                                        <p:strVal val="visible"/>
                                      </p:to>
                                    </p:set>
                                    <p:animEffect transition="in" filter="fade">
                                      <p:cBhvr>
                                        <p:cTn id="116" dur="1000"/>
                                        <p:tgtEl>
                                          <p:spTgt spid="4">
                                            <p:txEl>
                                              <p:pRg st="5" end="5"/>
                                            </p:txEl>
                                          </p:spTgt>
                                        </p:tgtEl>
                                      </p:cBhvr>
                                    </p:animEffect>
                                    <p:anim calcmode="lin" valueType="num">
                                      <p:cBhvr>
                                        <p:cTn id="11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1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4">
                                            <p:txEl>
                                              <p:pRg st="6" end="6"/>
                                            </p:txEl>
                                          </p:spTgt>
                                        </p:tgtEl>
                                        <p:attrNameLst>
                                          <p:attrName>style.visibility</p:attrName>
                                        </p:attrNameLst>
                                      </p:cBhvr>
                                      <p:to>
                                        <p:strVal val="visible"/>
                                      </p:to>
                                    </p:set>
                                    <p:animEffect transition="in" filter="fade">
                                      <p:cBhvr>
                                        <p:cTn id="123" dur="1000"/>
                                        <p:tgtEl>
                                          <p:spTgt spid="4">
                                            <p:txEl>
                                              <p:pRg st="6" end="6"/>
                                            </p:txEl>
                                          </p:spTgt>
                                        </p:tgtEl>
                                      </p:cBhvr>
                                    </p:animEffect>
                                    <p:anim calcmode="lin" valueType="num">
                                      <p:cBhvr>
                                        <p:cTn id="12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2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727" y="614596"/>
            <a:ext cx="9875520" cy="946629"/>
          </a:xfrm>
        </p:spPr>
        <p:txBody>
          <a:bodyPr>
            <a:normAutofit fontScale="90000"/>
          </a:bodyPr>
          <a:lstStyle/>
          <a:p>
            <a:r>
              <a:rPr lang="en-ZA" b="1" dirty="0"/>
              <a:t> </a:t>
            </a:r>
            <a:br>
              <a:rPr lang="en-ZA" b="1" dirty="0"/>
            </a:br>
            <a:r>
              <a:rPr lang="en-ZA" b="1" dirty="0"/>
              <a:t>Characteristics of self-actualizers:</a:t>
            </a:r>
            <a:br>
              <a:rPr lang="en-ZA" b="1" dirty="0"/>
            </a:br>
            <a:endParaRPr lang="en-ZA" dirty="0"/>
          </a:p>
        </p:txBody>
      </p:sp>
      <p:sp>
        <p:nvSpPr>
          <p:cNvPr id="3" name="Content Placeholder 2"/>
          <p:cNvSpPr>
            <a:spLocks noGrp="1"/>
          </p:cNvSpPr>
          <p:nvPr>
            <p:ph sz="half" idx="1"/>
          </p:nvPr>
        </p:nvSpPr>
        <p:spPr>
          <a:xfrm>
            <a:off x="839449" y="1753849"/>
            <a:ext cx="5028450" cy="4585491"/>
          </a:xfrm>
        </p:spPr>
        <p:txBody>
          <a:bodyPr>
            <a:normAutofit lnSpcReduction="10000"/>
          </a:bodyPr>
          <a:lstStyle/>
          <a:p>
            <a:pPr marL="502920" indent="-457200">
              <a:buFont typeface="+mj-lt"/>
              <a:buAutoNum type="arabicPeriod"/>
            </a:pPr>
            <a:r>
              <a:rPr lang="en-ZA" sz="2000" dirty="0"/>
              <a:t>They perceive reality efficiently and can tolerate uncertainty;</a:t>
            </a:r>
          </a:p>
          <a:p>
            <a:pPr marL="502920" indent="-457200">
              <a:buFont typeface="+mj-lt"/>
              <a:buAutoNum type="arabicPeriod"/>
            </a:pPr>
            <a:r>
              <a:rPr lang="en-ZA" sz="2000" dirty="0"/>
              <a:t>Accept themselves and others for what they are;</a:t>
            </a:r>
          </a:p>
          <a:p>
            <a:pPr marL="502920" indent="-457200">
              <a:buFont typeface="+mj-lt"/>
              <a:buAutoNum type="arabicPeriod"/>
            </a:pPr>
            <a:r>
              <a:rPr lang="en-ZA" sz="2000" dirty="0"/>
              <a:t>Spontaneous in thought and action;</a:t>
            </a:r>
          </a:p>
          <a:p>
            <a:pPr marL="502920" indent="-457200">
              <a:buFont typeface="+mj-lt"/>
              <a:buAutoNum type="arabicPeriod"/>
            </a:pPr>
            <a:r>
              <a:rPr lang="en-ZA" sz="2000" dirty="0"/>
              <a:t>Problem-centred (not self-centred); </a:t>
            </a:r>
          </a:p>
          <a:p>
            <a:pPr marL="502920" indent="-457200">
              <a:buFont typeface="+mj-lt"/>
              <a:buAutoNum type="arabicPeriod"/>
            </a:pPr>
            <a:r>
              <a:rPr lang="en-ZA" sz="2000" dirty="0"/>
              <a:t>Unusual sense of humour;</a:t>
            </a:r>
          </a:p>
          <a:p>
            <a:pPr marL="502920" indent="-457200">
              <a:buFont typeface="+mj-lt"/>
              <a:buAutoNum type="arabicPeriod"/>
            </a:pPr>
            <a:r>
              <a:rPr lang="en-ZA" sz="2000" dirty="0"/>
              <a:t>Able to look at life objectively;</a:t>
            </a:r>
          </a:p>
          <a:p>
            <a:pPr marL="502920" indent="-457200">
              <a:buFont typeface="+mj-lt"/>
              <a:buAutoNum type="arabicPeriod"/>
            </a:pPr>
            <a:r>
              <a:rPr lang="en-ZA" sz="2000" dirty="0"/>
              <a:t>Highly creative;</a:t>
            </a:r>
          </a:p>
          <a:p>
            <a:pPr marL="502920" indent="-457200">
              <a:buFont typeface="+mj-lt"/>
              <a:buAutoNum type="arabicPeriod"/>
            </a:pPr>
            <a:r>
              <a:rPr lang="en-ZA" sz="2000" dirty="0"/>
              <a:t>Resistant to enculturation, but not purposely unconventional;</a:t>
            </a:r>
            <a:br>
              <a:rPr lang="en-ZA" sz="2000" dirty="0"/>
            </a:br>
            <a:endParaRPr lang="en-ZA" sz="2000" dirty="0"/>
          </a:p>
          <a:p>
            <a:pPr marL="45720" indent="0">
              <a:buNone/>
            </a:pPr>
            <a:endParaRPr lang="en-ZA" dirty="0"/>
          </a:p>
        </p:txBody>
      </p:sp>
      <p:sp>
        <p:nvSpPr>
          <p:cNvPr id="4" name="Content Placeholder 3"/>
          <p:cNvSpPr>
            <a:spLocks noGrp="1"/>
          </p:cNvSpPr>
          <p:nvPr>
            <p:ph sz="half" idx="2"/>
          </p:nvPr>
        </p:nvSpPr>
        <p:spPr>
          <a:xfrm>
            <a:off x="6267612" y="1561225"/>
            <a:ext cx="4754880" cy="4519535"/>
          </a:xfrm>
        </p:spPr>
        <p:txBody>
          <a:bodyPr>
            <a:normAutofit fontScale="85000" lnSpcReduction="20000"/>
          </a:bodyPr>
          <a:lstStyle/>
          <a:p>
            <a:pPr marL="502920" indent="-457200">
              <a:buFont typeface="+mj-lt"/>
              <a:buAutoNum type="arabicPeriod" startAt="9"/>
            </a:pPr>
            <a:r>
              <a:rPr lang="en-ZA" dirty="0"/>
              <a:t> Concerned for the welfare of humanity;</a:t>
            </a:r>
            <a:br>
              <a:rPr lang="en-ZA" dirty="0"/>
            </a:br>
            <a:endParaRPr lang="en-ZA" dirty="0"/>
          </a:p>
          <a:p>
            <a:pPr marL="502920" indent="-457200">
              <a:buFont typeface="+mj-lt"/>
              <a:buAutoNum type="arabicPeriod" startAt="9"/>
            </a:pPr>
            <a:r>
              <a:rPr lang="en-ZA" dirty="0"/>
              <a:t>Capable of deep appreciation of basic life-experience;</a:t>
            </a:r>
            <a:br>
              <a:rPr lang="en-ZA" dirty="0"/>
            </a:br>
            <a:endParaRPr lang="en-ZA" dirty="0"/>
          </a:p>
          <a:p>
            <a:pPr marL="502920" indent="-457200">
              <a:buFont typeface="+mj-lt"/>
              <a:buAutoNum type="arabicPeriod" startAt="9"/>
            </a:pPr>
            <a:r>
              <a:rPr lang="en-ZA" dirty="0"/>
              <a:t>Establish deep satisfying interpersonal relationships with a few people;</a:t>
            </a:r>
            <a:br>
              <a:rPr lang="en-ZA" dirty="0"/>
            </a:br>
            <a:endParaRPr lang="en-ZA" dirty="0"/>
          </a:p>
          <a:p>
            <a:pPr marL="502920" indent="-457200">
              <a:buFont typeface="+mj-lt"/>
              <a:buAutoNum type="arabicPeriod" startAt="9"/>
            </a:pPr>
            <a:r>
              <a:rPr lang="en-ZA" dirty="0"/>
              <a:t>Peak experiences;</a:t>
            </a:r>
            <a:br>
              <a:rPr lang="en-ZA" dirty="0"/>
            </a:br>
            <a:endParaRPr lang="en-ZA" dirty="0"/>
          </a:p>
          <a:p>
            <a:pPr marL="502920" indent="-457200">
              <a:buFont typeface="+mj-lt"/>
              <a:buAutoNum type="arabicPeriod" startAt="9"/>
            </a:pPr>
            <a:r>
              <a:rPr lang="en-ZA" dirty="0"/>
              <a:t>Need for privacy;</a:t>
            </a:r>
            <a:br>
              <a:rPr lang="en-ZA" dirty="0"/>
            </a:br>
            <a:endParaRPr lang="en-ZA" dirty="0"/>
          </a:p>
          <a:p>
            <a:pPr marL="502920" indent="-457200">
              <a:buFont typeface="+mj-lt"/>
              <a:buAutoNum type="arabicPeriod" startAt="9"/>
            </a:pPr>
            <a:r>
              <a:rPr lang="en-ZA" dirty="0"/>
              <a:t>Democratic attitudes;</a:t>
            </a:r>
            <a:br>
              <a:rPr lang="en-ZA" dirty="0"/>
            </a:br>
            <a:endParaRPr lang="en-ZA" dirty="0"/>
          </a:p>
          <a:p>
            <a:pPr marL="502920" indent="-457200">
              <a:buFont typeface="+mj-lt"/>
              <a:buAutoNum type="arabicPeriod" startAt="9"/>
            </a:pPr>
            <a:r>
              <a:rPr lang="en-ZA" dirty="0"/>
              <a:t>Strong moral/ethical standards.</a:t>
            </a:r>
          </a:p>
          <a:p>
            <a:endParaRPr lang="en-ZA" dirty="0"/>
          </a:p>
        </p:txBody>
      </p:sp>
    </p:spTree>
    <p:extLst>
      <p:ext uri="{BB962C8B-B14F-4D97-AF65-F5344CB8AC3E}">
        <p14:creationId xmlns:p14="http://schemas.microsoft.com/office/powerpoint/2010/main" val="260494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1000"/>
                                        <p:tgtEl>
                                          <p:spTgt spid="3">
                                            <p:txEl>
                                              <p:pRg st="3" end="3"/>
                                            </p:txEl>
                                          </p:spTgt>
                                        </p:tgtEl>
                                      </p:cBhvr>
                                    </p:animEffect>
                                    <p:anim calcmode="lin" valueType="num">
                                      <p:cBhvr>
                                        <p:cTn id="4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4" end="4"/>
                                            </p:txEl>
                                          </p:spTgt>
                                        </p:tgtEl>
                                        <p:attrNameLst>
                                          <p:attrName>style.visibility</p:attrName>
                                        </p:attrNameLst>
                                      </p:cBhvr>
                                      <p:to>
                                        <p:strVal val="visible"/>
                                      </p:to>
                                    </p:set>
                                    <p:animEffect transition="in" filter="fade">
                                      <p:cBhvr>
                                        <p:cTn id="53" dur="1000"/>
                                        <p:tgtEl>
                                          <p:spTgt spid="3">
                                            <p:txEl>
                                              <p:pRg st="4" end="4"/>
                                            </p:txEl>
                                          </p:spTgt>
                                        </p:tgtEl>
                                      </p:cBhvr>
                                    </p:animEffect>
                                    <p:anim calcmode="lin" valueType="num">
                                      <p:cBhvr>
                                        <p:cTn id="5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fade">
                                      <p:cBhvr>
                                        <p:cTn id="60" dur="1000"/>
                                        <p:tgtEl>
                                          <p:spTgt spid="3">
                                            <p:txEl>
                                              <p:pRg st="5" end="5"/>
                                            </p:txEl>
                                          </p:spTgt>
                                        </p:tgtEl>
                                      </p:cBhvr>
                                    </p:animEffect>
                                    <p:anim calcmode="lin" valueType="num">
                                      <p:cBhvr>
                                        <p:cTn id="6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fade">
                                      <p:cBhvr>
                                        <p:cTn id="67" dur="1000"/>
                                        <p:tgtEl>
                                          <p:spTgt spid="3">
                                            <p:txEl>
                                              <p:pRg st="6" end="6"/>
                                            </p:txEl>
                                          </p:spTgt>
                                        </p:tgtEl>
                                      </p:cBhvr>
                                    </p:animEffect>
                                    <p:anim calcmode="lin" valueType="num">
                                      <p:cBhvr>
                                        <p:cTn id="6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
                                            <p:txEl>
                                              <p:pRg st="7" end="7"/>
                                            </p:txEl>
                                          </p:spTgt>
                                        </p:tgtEl>
                                        <p:attrNameLst>
                                          <p:attrName>style.visibility</p:attrName>
                                        </p:attrNameLst>
                                      </p:cBhvr>
                                      <p:to>
                                        <p:strVal val="visible"/>
                                      </p:to>
                                    </p:set>
                                    <p:animEffect transition="in" filter="fade">
                                      <p:cBhvr>
                                        <p:cTn id="74" dur="1000"/>
                                        <p:tgtEl>
                                          <p:spTgt spid="3">
                                            <p:txEl>
                                              <p:pRg st="7" end="7"/>
                                            </p:txEl>
                                          </p:spTgt>
                                        </p:tgtEl>
                                      </p:cBhvr>
                                    </p:animEffect>
                                    <p:anim calcmode="lin" valueType="num">
                                      <p:cBhvr>
                                        <p:cTn id="7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
                                            <p:txEl>
                                              <p:pRg st="0" end="0"/>
                                            </p:txEl>
                                          </p:spTgt>
                                        </p:tgtEl>
                                        <p:attrNameLst>
                                          <p:attrName>style.visibility</p:attrName>
                                        </p:attrNameLst>
                                      </p:cBhvr>
                                      <p:to>
                                        <p:strVal val="visible"/>
                                      </p:to>
                                    </p:set>
                                    <p:animEffect transition="in" filter="fade">
                                      <p:cBhvr>
                                        <p:cTn id="81" dur="1000"/>
                                        <p:tgtEl>
                                          <p:spTgt spid="4">
                                            <p:txEl>
                                              <p:pRg st="0" end="0"/>
                                            </p:txEl>
                                          </p:spTgt>
                                        </p:tgtEl>
                                      </p:cBhvr>
                                    </p:animEffect>
                                    <p:anim calcmode="lin" valueType="num">
                                      <p:cBhvr>
                                        <p:cTn id="8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4">
                                            <p:txEl>
                                              <p:pRg st="1" end="1"/>
                                            </p:txEl>
                                          </p:spTgt>
                                        </p:tgtEl>
                                        <p:attrNameLst>
                                          <p:attrName>style.visibility</p:attrName>
                                        </p:attrNameLst>
                                      </p:cBhvr>
                                      <p:to>
                                        <p:strVal val="visible"/>
                                      </p:to>
                                    </p:set>
                                    <p:animEffect transition="in" filter="fade">
                                      <p:cBhvr>
                                        <p:cTn id="88" dur="1000"/>
                                        <p:tgtEl>
                                          <p:spTgt spid="4">
                                            <p:txEl>
                                              <p:pRg st="1" end="1"/>
                                            </p:txEl>
                                          </p:spTgt>
                                        </p:tgtEl>
                                      </p:cBhvr>
                                    </p:animEffect>
                                    <p:anim calcmode="lin" valueType="num">
                                      <p:cBhvr>
                                        <p:cTn id="8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4">
                                            <p:txEl>
                                              <p:pRg st="2" end="2"/>
                                            </p:txEl>
                                          </p:spTgt>
                                        </p:tgtEl>
                                        <p:attrNameLst>
                                          <p:attrName>style.visibility</p:attrName>
                                        </p:attrNameLst>
                                      </p:cBhvr>
                                      <p:to>
                                        <p:strVal val="visible"/>
                                      </p:to>
                                    </p:set>
                                    <p:animEffect transition="in" filter="fade">
                                      <p:cBhvr>
                                        <p:cTn id="95" dur="1000"/>
                                        <p:tgtEl>
                                          <p:spTgt spid="4">
                                            <p:txEl>
                                              <p:pRg st="2" end="2"/>
                                            </p:txEl>
                                          </p:spTgt>
                                        </p:tgtEl>
                                      </p:cBhvr>
                                    </p:animEffect>
                                    <p:anim calcmode="lin" valueType="num">
                                      <p:cBhvr>
                                        <p:cTn id="9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4">
                                            <p:txEl>
                                              <p:pRg st="3" end="3"/>
                                            </p:txEl>
                                          </p:spTgt>
                                        </p:tgtEl>
                                        <p:attrNameLst>
                                          <p:attrName>style.visibility</p:attrName>
                                        </p:attrNameLst>
                                      </p:cBhvr>
                                      <p:to>
                                        <p:strVal val="visible"/>
                                      </p:to>
                                    </p:set>
                                    <p:animEffect transition="in" filter="fade">
                                      <p:cBhvr>
                                        <p:cTn id="102" dur="1000"/>
                                        <p:tgtEl>
                                          <p:spTgt spid="4">
                                            <p:txEl>
                                              <p:pRg st="3" end="3"/>
                                            </p:txEl>
                                          </p:spTgt>
                                        </p:tgtEl>
                                      </p:cBhvr>
                                    </p:animEffect>
                                    <p:anim calcmode="lin" valueType="num">
                                      <p:cBhvr>
                                        <p:cTn id="10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0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4">
                                            <p:txEl>
                                              <p:pRg st="4" end="4"/>
                                            </p:txEl>
                                          </p:spTgt>
                                        </p:tgtEl>
                                        <p:attrNameLst>
                                          <p:attrName>style.visibility</p:attrName>
                                        </p:attrNameLst>
                                      </p:cBhvr>
                                      <p:to>
                                        <p:strVal val="visible"/>
                                      </p:to>
                                    </p:set>
                                    <p:animEffect transition="in" filter="fade">
                                      <p:cBhvr>
                                        <p:cTn id="109" dur="1000"/>
                                        <p:tgtEl>
                                          <p:spTgt spid="4">
                                            <p:txEl>
                                              <p:pRg st="4" end="4"/>
                                            </p:txEl>
                                          </p:spTgt>
                                        </p:tgtEl>
                                      </p:cBhvr>
                                    </p:animEffect>
                                    <p:anim calcmode="lin" valueType="num">
                                      <p:cBhvr>
                                        <p:cTn id="11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1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
                                            <p:txEl>
                                              <p:pRg st="5" end="5"/>
                                            </p:txEl>
                                          </p:spTgt>
                                        </p:tgtEl>
                                        <p:attrNameLst>
                                          <p:attrName>style.visibility</p:attrName>
                                        </p:attrNameLst>
                                      </p:cBhvr>
                                      <p:to>
                                        <p:strVal val="visible"/>
                                      </p:to>
                                    </p:set>
                                    <p:animEffect transition="in" filter="fade">
                                      <p:cBhvr>
                                        <p:cTn id="116" dur="1000"/>
                                        <p:tgtEl>
                                          <p:spTgt spid="4">
                                            <p:txEl>
                                              <p:pRg st="5" end="5"/>
                                            </p:txEl>
                                          </p:spTgt>
                                        </p:tgtEl>
                                      </p:cBhvr>
                                    </p:animEffect>
                                    <p:anim calcmode="lin" valueType="num">
                                      <p:cBhvr>
                                        <p:cTn id="11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1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4">
                                            <p:txEl>
                                              <p:pRg st="6" end="6"/>
                                            </p:txEl>
                                          </p:spTgt>
                                        </p:tgtEl>
                                        <p:attrNameLst>
                                          <p:attrName>style.visibility</p:attrName>
                                        </p:attrNameLst>
                                      </p:cBhvr>
                                      <p:to>
                                        <p:strVal val="visible"/>
                                      </p:to>
                                    </p:set>
                                    <p:animEffect transition="in" filter="fade">
                                      <p:cBhvr>
                                        <p:cTn id="123" dur="1000"/>
                                        <p:tgtEl>
                                          <p:spTgt spid="4">
                                            <p:txEl>
                                              <p:pRg st="6" end="6"/>
                                            </p:txEl>
                                          </p:spTgt>
                                        </p:tgtEl>
                                      </p:cBhvr>
                                    </p:animEffect>
                                    <p:anim calcmode="lin" valueType="num">
                                      <p:cBhvr>
                                        <p:cTn id="12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2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989</TotalTime>
  <Words>8102</Words>
  <Application>Microsoft Office PowerPoint</Application>
  <PresentationFormat>Widescreen</PresentationFormat>
  <Paragraphs>612</Paragraphs>
  <Slides>81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81</vt:i4>
      </vt:variant>
    </vt:vector>
  </HeadingPairs>
  <TitlesOfParts>
    <vt:vector size="86" baseType="lpstr">
      <vt:lpstr>Arial</vt:lpstr>
      <vt:lpstr>Calibri</vt:lpstr>
      <vt:lpstr>Corbel</vt:lpstr>
      <vt:lpstr>Times New Roman</vt:lpstr>
      <vt:lpstr>Basis</vt:lpstr>
      <vt:lpstr>ABRAHAM MASLOW</vt:lpstr>
      <vt:lpstr>                                                                                                                       Which of the following statements are true with reference to Maslow’s theory?   </vt:lpstr>
      <vt:lpstr>                                                                                                                       Maslow’s perspective is characterised by: </vt:lpstr>
      <vt:lpstr>According to Maslow’s theory, the concept of ___ explains how an individual is viewed as an integrated whole, as a person with worth and dignity and as one who strives towards the actualisation of his/her potential</vt:lpstr>
      <vt:lpstr>According to Maslow self-actualisation: </vt:lpstr>
      <vt:lpstr> According to Maslow, need gratification:</vt:lpstr>
      <vt:lpstr>                                                                                                                       Which of the following most accurately explain Maslow’s view of the person?   </vt:lpstr>
      <vt:lpstr>According to Maslow’s conceptualisation of a hierarchy of needs:</vt:lpstr>
      <vt:lpstr>                                                                                                        According to Maslow, the satisfaction of self-esteem needs is mainly determined by…   </vt:lpstr>
      <vt:lpstr>                                                                                                      Maslow’s self-actualisers…   </vt:lpstr>
      <vt:lpstr>                                                                                                        According to Maslow the self-actualisers is one who…   </vt:lpstr>
      <vt:lpstr>                                                                                                        According to Maslow, the satisfaction of self-esteem needs is mainly determined by…   </vt:lpstr>
      <vt:lpstr>                                                                                                         Which one of the following statements correctly reflects Maslow’s view?    </vt:lpstr>
      <vt:lpstr>In terms of their interpersonal relationships, Maslow found that self-actualisers…</vt:lpstr>
      <vt:lpstr>                                                                                                           On the basis of biographical information he assembled about people who are highly self-actualising, Maslow set out to describe the characteristics of the optimally functioning person. Which of the following statements are accurate descriptions of some of these characteristics?………………………………………      </vt:lpstr>
      <vt:lpstr>                                                                                                          According to Maslow, the person who functions optimally     </vt:lpstr>
      <vt:lpstr>                                                                                                          According to Maslow, the person who functions optimally is someone who     </vt:lpstr>
      <vt:lpstr>Read the following for the next 2 Q’s.</vt:lpstr>
      <vt:lpstr>PowerPoint Presentation</vt:lpstr>
      <vt:lpstr>Maslow selected representatives of the best in human nature that he could find, in order to elucidate his concept of                                           self-actualisation.  He concluded that:  </vt:lpstr>
      <vt:lpstr>                                                                                                          Which of the following statements about the need for self-esteem in Maslow’s hierarchy is/are correct?    </vt:lpstr>
      <vt:lpstr>                                                                                                          According to Maslow, the person who functions optimally is someone who:    </vt:lpstr>
      <vt:lpstr>                                                                                                         Which of the following statements most accurately describe Maslow’s view on psychopathology?   </vt:lpstr>
      <vt:lpstr>                                                                                                         In order to prevent psychopathology in society, Maslow believed that…   </vt:lpstr>
      <vt:lpstr>                                                                                                          According to Maslow, self-actualisation is not always attained because     </vt:lpstr>
      <vt:lpstr>                                                                                                          Maslow believes that meta-needs:      </vt:lpstr>
      <vt:lpstr>                                                                                                        Joining a gang who understood the challenges he faced since the death of his loving parents indicates that Samuel has regressed to the level of ____________ needs in the hierarchy.   </vt:lpstr>
      <vt:lpstr>PowerPoint Presentation</vt:lpstr>
      <vt:lpstr>PowerPoint Presentation</vt:lpstr>
      <vt:lpstr>PowerPoint Presentation</vt:lpstr>
      <vt:lpstr>According to Maslow’s views on self-actualisation, which one of the following statements  would most accurately describe Jane’s and Emily’s equal success at school?</vt:lpstr>
      <vt:lpstr>According to Maslow’s views on self-actualisation, which one of the following statements  about Jane’s and Emily’s fathers would you consider the most accurate?</vt:lpstr>
      <vt:lpstr>Read the following story</vt:lpstr>
      <vt:lpstr>According to Maslow’s hierarchy of needs, which level are the children functioning on while living on the streets and why?</vt:lpstr>
      <vt:lpstr>According to Maslow the children’s effort to find food to eat and a place to sleep is a…..</vt:lpstr>
      <vt:lpstr>According to Maslow’s hierarchy of needs, when Peter and Tracey move into the Centre and John remains on the street, it can be expected that:</vt:lpstr>
      <vt:lpstr>According to Maslow’s hierarchy of needs, we can expect that when Peter and Tracey move into the Centre they will:</vt:lpstr>
      <vt:lpstr>                                                                                                          Maslow believes that meta-needs:      </vt:lpstr>
      <vt:lpstr>                                                                                                           Which one of the following statements relating to Maslow’s conceptualisation of                   self- actualisation, is INCORRECT?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terms of Maslow’s theory, the workers’ efforts to maintain high performance points, as an attempt to ensure their jobs, best describe which one of the following categories of motives?</vt:lpstr>
      <vt:lpstr>Nancy is a successful business woman.  She is confident, at peace with herself, satisfied with her life and comfortable with whom she is.  Which one of the following characteristics from Maslow’s criteria for optimal functioning fits with the above scenario?</vt:lpstr>
      <vt:lpstr>PowerPoint Presentation</vt:lpstr>
      <vt:lpstr>Mosala is a qualified teacher, and began her teaching career with passion.  However, her husband, who earned a good salary, insisted that she become a full-time homemaker before she even started her teaching career.  Unfortunately, her husband died in a tragic accident last year.  Her sister is now encouraging her to pursue her teaching career again because she believes that Mosala is cut out to be a teacher.  Mosala is however hesitant because she does not trust her ability and she feels she might not do a good job.  Meanwhile, she had developed new career ideas, but is uncertain about whether she will cope or not and hesitates to take the first step.</vt:lpstr>
      <vt:lpstr>According to Maslow’s view of the dynamics of personality, which one of the following statements applies to Mosala’s life so far? </vt:lpstr>
      <vt:lpstr>According to Maslow’s view of the dynamics of personality, which one of the following statements applies to Mosala’s life so far? </vt:lpstr>
      <vt:lpstr>According to Maslow’s theory, for Mosala to ensure that her career ideas become a reality, she needs to: </vt:lpstr>
      <vt:lpstr>Some people find it difficult to actualise their potential.  From the hypothesis given below, choose the statement/s that most accurately fit/s with Maslow’s theory: </vt:lpstr>
      <vt:lpstr>Which of the following statements most accurately represent Maslow’s view of the development of personality? </vt:lpstr>
      <vt:lpstr>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 </vt:lpstr>
      <vt:lpstr>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 </vt:lpstr>
      <vt:lpstr>In line with Maslow’s theory, which of the following would you regard as the optimal therapeutic consideration/s when dealing with  Tsholofelo’s situation?</vt:lpstr>
      <vt:lpstr>Vusi was really enjoying life.  After making the many sacrifices needed to study hard and obtain his degree, he had just graduated from medical school.  Before taking up a junior position in a very good practice he planned a two month trip overseas.  A week before he was due to leave he was hijacked and beaten brutally one night on his way home.  As a result of this Vusi decided to postpone his overseas trip.  He became withdrawn and did not go out with his friends anymore as he was scared to drive around Johannesburg at night. </vt:lpstr>
      <vt:lpstr>Susan was a highly successful motivational speaker for large companies, a job she loved doing since she felt it allowed her to give full expression to her talents and expertise.  It also gave her the opportunity to challenge others to make the best of their own lives and show her real concern and love for her fellow human beings.  However, both her parents were tragically killed in a car accident.  Susan lost all interest in her career.  Like a child, she wanted to be held and comforted.  She did not want to leave her familiar surroundings and clung to her memories of her parents, whom she loved dearly.</vt:lpstr>
      <vt:lpstr> According to Maslow, thee needs Susan was meeting before her parents tragic death, are called (a)____, whereas the needs Susan experiencing after the death of her parents, are known as (b)______ </vt:lpstr>
      <vt:lpstr>Susan lapsed into safety and love needs after the shock of the death of her parents.  This proves Maslow’s view that: </vt:lpstr>
      <vt:lpstr>According to Maslow’s theory, the full expression of Susan’s talents and expertise in her role as motivational speaker point to a functioning on the level of……</vt:lpstr>
      <vt:lpstr>According to Maslow……</vt:lpstr>
      <vt:lpstr>Tsholofelo is a 24 year old woman.  Both her parents passed away in a tragic accident when she was only 6 years old.  She was left with her grandmother who passed away when Tsholofelo was 11 years old.  From then on, she was passed on from one family to the other, and as a result she neve had a stable sense of belonging with any of the families involved.  At the age of 23 she married a very loving, caring and supportive man.  Although she acknowledged that there is mutual love and caring between the two of them, she feels inadequate in her role as a wife and she feels that she is not good enough for her husband. : </vt:lpstr>
      <vt:lpstr>Samson was the youngest of ten children.  His family was very poor and could only afford to let their eldest son have an education.  Samson was particularly envious of his brother and secretly felt that he was more intelligent than his brother, but was afraid that, if he did go to school this belief might prove false.  Samson was also  intimidated by an overly strict father who never allowed Samson to express any of his own ideas or venture and opinion on anything.  Even though Samson’s mother believed and told him that he was a talented boy, Samson felt he was really a go0d-for-nothing and spent his time loitering in the streets, even indulging in petty theft.</vt:lpstr>
      <vt:lpstr>The fact that his father allowed him no say, whereas his mother told him he was talented, could have caused Samson to be hampered in his development by the following factor mentioned by Maslow as one of the causes of unfulfilled potential…..</vt:lpstr>
      <vt:lpstr>Samson was afraid to really believe in himself- one of the reasons why he made no attempt to realise his potential.  According to Maslow,</vt:lpstr>
      <vt:lpstr>According to Maslow’s theory, Samson’s envy of his educated brother and his secret belief that he was more intelligent that his brother can be seen as evidence of…</vt:lpstr>
      <vt:lpstr>Biography</vt:lpstr>
      <vt:lpstr>Maslow in a nutshell: </vt:lpstr>
      <vt:lpstr>PowerPoint Presentation</vt:lpstr>
      <vt:lpstr>PowerPoint Presentation</vt:lpstr>
      <vt:lpstr>Maslow in a nutshell: </vt:lpstr>
      <vt:lpstr>The original hierarchy of needs five-stage model includes:</vt:lpstr>
      <vt:lpstr>PowerPoint Presentation</vt:lpstr>
      <vt:lpstr>Self-actualization</vt:lpstr>
      <vt:lpstr>PowerPoint Presentation</vt:lpstr>
      <vt:lpstr>  Characteristics of self-actualizers: </vt:lpstr>
      <vt:lpstr>  Characteristics of self-actualizers: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ABRAHAM MASLOW</dc:title>
  <dc:creator>Sunette Marx</dc:creator>
  <cp:lastModifiedBy>Sunette Marx</cp:lastModifiedBy>
  <cp:revision>95</cp:revision>
  <dcterms:created xsi:type="dcterms:W3CDTF">2017-05-25T06:13:56Z</dcterms:created>
  <dcterms:modified xsi:type="dcterms:W3CDTF">2017-05-31T08:39:12Z</dcterms:modified>
</cp:coreProperties>
</file>